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tags/tag1.xml" ContentType="application/vnd.openxmlformats-officedocument.presentationml.tags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264"/>
  </p:notesMasterIdLst>
  <p:sldIdLst>
    <p:sldId id="256" r:id="rId2"/>
    <p:sldId id="313" r:id="rId3"/>
    <p:sldId id="318" r:id="rId4"/>
    <p:sldId id="319" r:id="rId5"/>
    <p:sldId id="369" r:id="rId6"/>
    <p:sldId id="371" r:id="rId7"/>
    <p:sldId id="315" r:id="rId8"/>
    <p:sldId id="317" r:id="rId9"/>
    <p:sldId id="362" r:id="rId10"/>
    <p:sldId id="370" r:id="rId11"/>
    <p:sldId id="373" r:id="rId12"/>
    <p:sldId id="459" r:id="rId13"/>
    <p:sldId id="374" r:id="rId14"/>
    <p:sldId id="375" r:id="rId15"/>
    <p:sldId id="376" r:id="rId16"/>
    <p:sldId id="377" r:id="rId17"/>
    <p:sldId id="379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80" r:id="rId26"/>
    <p:sldId id="331" r:id="rId27"/>
    <p:sldId id="381" r:id="rId28"/>
    <p:sldId id="382" r:id="rId29"/>
    <p:sldId id="332" r:id="rId30"/>
    <p:sldId id="383" r:id="rId31"/>
    <p:sldId id="384" r:id="rId32"/>
    <p:sldId id="386" r:id="rId33"/>
    <p:sldId id="387" r:id="rId34"/>
    <p:sldId id="388" r:id="rId35"/>
    <p:sldId id="390" r:id="rId36"/>
    <p:sldId id="391" r:id="rId37"/>
    <p:sldId id="392" r:id="rId38"/>
    <p:sldId id="393" r:id="rId39"/>
    <p:sldId id="401" r:id="rId40"/>
    <p:sldId id="423" r:id="rId41"/>
    <p:sldId id="397" r:id="rId42"/>
    <p:sldId id="398" r:id="rId43"/>
    <p:sldId id="399" r:id="rId44"/>
    <p:sldId id="400" r:id="rId45"/>
    <p:sldId id="410" r:id="rId46"/>
    <p:sldId id="411" r:id="rId47"/>
    <p:sldId id="412" r:id="rId48"/>
    <p:sldId id="402" r:id="rId49"/>
    <p:sldId id="403" r:id="rId50"/>
    <p:sldId id="405" r:id="rId51"/>
    <p:sldId id="406" r:id="rId52"/>
    <p:sldId id="407" r:id="rId53"/>
    <p:sldId id="408" r:id="rId54"/>
    <p:sldId id="409" r:id="rId55"/>
    <p:sldId id="404" r:id="rId56"/>
    <p:sldId id="413" r:id="rId57"/>
    <p:sldId id="385" r:id="rId58"/>
    <p:sldId id="414" r:id="rId59"/>
    <p:sldId id="396" r:id="rId60"/>
    <p:sldId id="415" r:id="rId61"/>
    <p:sldId id="416" r:id="rId62"/>
    <p:sldId id="417" r:id="rId63"/>
    <p:sldId id="419" r:id="rId64"/>
    <p:sldId id="420" r:id="rId65"/>
    <p:sldId id="421" r:id="rId66"/>
    <p:sldId id="418" r:id="rId67"/>
    <p:sldId id="424" r:id="rId68"/>
    <p:sldId id="425" r:id="rId69"/>
    <p:sldId id="448" r:id="rId70"/>
    <p:sldId id="427" r:id="rId71"/>
    <p:sldId id="428" r:id="rId72"/>
    <p:sldId id="429" r:id="rId73"/>
    <p:sldId id="430" r:id="rId74"/>
    <p:sldId id="431" r:id="rId75"/>
    <p:sldId id="432" r:id="rId76"/>
    <p:sldId id="434" r:id="rId77"/>
    <p:sldId id="435" r:id="rId78"/>
    <p:sldId id="436" r:id="rId79"/>
    <p:sldId id="437" r:id="rId80"/>
    <p:sldId id="438" r:id="rId81"/>
    <p:sldId id="440" r:id="rId82"/>
    <p:sldId id="441" r:id="rId83"/>
    <p:sldId id="444" r:id="rId84"/>
    <p:sldId id="442" r:id="rId85"/>
    <p:sldId id="445" r:id="rId86"/>
    <p:sldId id="446" r:id="rId87"/>
    <p:sldId id="447" r:id="rId88"/>
    <p:sldId id="449" r:id="rId89"/>
    <p:sldId id="450" r:id="rId90"/>
    <p:sldId id="451" r:id="rId91"/>
    <p:sldId id="452" r:id="rId92"/>
    <p:sldId id="453" r:id="rId93"/>
    <p:sldId id="454" r:id="rId94"/>
    <p:sldId id="455" r:id="rId95"/>
    <p:sldId id="456" r:id="rId96"/>
    <p:sldId id="457" r:id="rId97"/>
    <p:sldId id="458" r:id="rId98"/>
    <p:sldId id="460" r:id="rId99"/>
    <p:sldId id="461" r:id="rId100"/>
    <p:sldId id="462" r:id="rId101"/>
    <p:sldId id="463" r:id="rId102"/>
    <p:sldId id="464" r:id="rId103"/>
    <p:sldId id="465" r:id="rId104"/>
    <p:sldId id="466" r:id="rId105"/>
    <p:sldId id="467" r:id="rId106"/>
    <p:sldId id="468" r:id="rId107"/>
    <p:sldId id="469" r:id="rId108"/>
    <p:sldId id="470" r:id="rId109"/>
    <p:sldId id="471" r:id="rId110"/>
    <p:sldId id="472" r:id="rId111"/>
    <p:sldId id="473" r:id="rId112"/>
    <p:sldId id="474" r:id="rId113"/>
    <p:sldId id="475" r:id="rId114"/>
    <p:sldId id="476" r:id="rId115"/>
    <p:sldId id="477" r:id="rId116"/>
    <p:sldId id="478" r:id="rId117"/>
    <p:sldId id="479" r:id="rId118"/>
    <p:sldId id="480" r:id="rId119"/>
    <p:sldId id="481" r:id="rId120"/>
    <p:sldId id="482" r:id="rId121"/>
    <p:sldId id="483" r:id="rId122"/>
    <p:sldId id="484" r:id="rId123"/>
    <p:sldId id="485" r:id="rId124"/>
    <p:sldId id="486" r:id="rId125"/>
    <p:sldId id="487" r:id="rId126"/>
    <p:sldId id="488" r:id="rId127"/>
    <p:sldId id="489" r:id="rId128"/>
    <p:sldId id="490" r:id="rId129"/>
    <p:sldId id="491" r:id="rId130"/>
    <p:sldId id="492" r:id="rId131"/>
    <p:sldId id="493" r:id="rId132"/>
    <p:sldId id="494" r:id="rId133"/>
    <p:sldId id="495" r:id="rId134"/>
    <p:sldId id="496" r:id="rId135"/>
    <p:sldId id="497" r:id="rId136"/>
    <p:sldId id="498" r:id="rId137"/>
    <p:sldId id="499" r:id="rId138"/>
    <p:sldId id="500" r:id="rId139"/>
    <p:sldId id="501" r:id="rId140"/>
    <p:sldId id="502" r:id="rId141"/>
    <p:sldId id="503" r:id="rId142"/>
    <p:sldId id="504" r:id="rId143"/>
    <p:sldId id="505" r:id="rId144"/>
    <p:sldId id="506" r:id="rId145"/>
    <p:sldId id="507" r:id="rId146"/>
    <p:sldId id="508" r:id="rId147"/>
    <p:sldId id="509" r:id="rId148"/>
    <p:sldId id="510" r:id="rId149"/>
    <p:sldId id="511" r:id="rId150"/>
    <p:sldId id="512" r:id="rId151"/>
    <p:sldId id="513" r:id="rId152"/>
    <p:sldId id="514" r:id="rId153"/>
    <p:sldId id="515" r:id="rId154"/>
    <p:sldId id="516" r:id="rId155"/>
    <p:sldId id="517" r:id="rId156"/>
    <p:sldId id="518" r:id="rId157"/>
    <p:sldId id="519" r:id="rId158"/>
    <p:sldId id="520" r:id="rId159"/>
    <p:sldId id="521" r:id="rId160"/>
    <p:sldId id="522" r:id="rId161"/>
    <p:sldId id="523" r:id="rId162"/>
    <p:sldId id="524" r:id="rId163"/>
    <p:sldId id="525" r:id="rId164"/>
    <p:sldId id="526" r:id="rId165"/>
    <p:sldId id="527" r:id="rId166"/>
    <p:sldId id="528" r:id="rId167"/>
    <p:sldId id="529" r:id="rId168"/>
    <p:sldId id="530" r:id="rId169"/>
    <p:sldId id="531" r:id="rId170"/>
    <p:sldId id="532" r:id="rId171"/>
    <p:sldId id="533" r:id="rId172"/>
    <p:sldId id="534" r:id="rId173"/>
    <p:sldId id="535" r:id="rId174"/>
    <p:sldId id="536" r:id="rId175"/>
    <p:sldId id="537" r:id="rId176"/>
    <p:sldId id="538" r:id="rId177"/>
    <p:sldId id="539" r:id="rId178"/>
    <p:sldId id="540" r:id="rId179"/>
    <p:sldId id="541" r:id="rId180"/>
    <p:sldId id="542" r:id="rId181"/>
    <p:sldId id="543" r:id="rId182"/>
    <p:sldId id="544" r:id="rId183"/>
    <p:sldId id="545" r:id="rId184"/>
    <p:sldId id="546" r:id="rId185"/>
    <p:sldId id="547" r:id="rId186"/>
    <p:sldId id="548" r:id="rId187"/>
    <p:sldId id="549" r:id="rId188"/>
    <p:sldId id="550" r:id="rId189"/>
    <p:sldId id="551" r:id="rId190"/>
    <p:sldId id="552" r:id="rId191"/>
    <p:sldId id="553" r:id="rId192"/>
    <p:sldId id="554" r:id="rId193"/>
    <p:sldId id="555" r:id="rId194"/>
    <p:sldId id="556" r:id="rId195"/>
    <p:sldId id="557" r:id="rId196"/>
    <p:sldId id="558" r:id="rId197"/>
    <p:sldId id="559" r:id="rId198"/>
    <p:sldId id="560" r:id="rId199"/>
    <p:sldId id="561" r:id="rId200"/>
    <p:sldId id="562" r:id="rId201"/>
    <p:sldId id="563" r:id="rId202"/>
    <p:sldId id="564" r:id="rId203"/>
    <p:sldId id="565" r:id="rId204"/>
    <p:sldId id="566" r:id="rId205"/>
    <p:sldId id="567" r:id="rId206"/>
    <p:sldId id="568" r:id="rId207"/>
    <p:sldId id="569" r:id="rId208"/>
    <p:sldId id="570" r:id="rId209"/>
    <p:sldId id="571" r:id="rId210"/>
    <p:sldId id="572" r:id="rId211"/>
    <p:sldId id="573" r:id="rId212"/>
    <p:sldId id="574" r:id="rId213"/>
    <p:sldId id="575" r:id="rId214"/>
    <p:sldId id="576" r:id="rId215"/>
    <p:sldId id="577" r:id="rId216"/>
    <p:sldId id="578" r:id="rId217"/>
    <p:sldId id="579" r:id="rId218"/>
    <p:sldId id="580" r:id="rId219"/>
    <p:sldId id="581" r:id="rId220"/>
    <p:sldId id="582" r:id="rId221"/>
    <p:sldId id="583" r:id="rId222"/>
    <p:sldId id="584" r:id="rId223"/>
    <p:sldId id="585" r:id="rId224"/>
    <p:sldId id="586" r:id="rId225"/>
    <p:sldId id="587" r:id="rId226"/>
    <p:sldId id="588" r:id="rId227"/>
    <p:sldId id="589" r:id="rId228"/>
    <p:sldId id="590" r:id="rId229"/>
    <p:sldId id="591" r:id="rId230"/>
    <p:sldId id="592" r:id="rId231"/>
    <p:sldId id="593" r:id="rId232"/>
    <p:sldId id="594" r:id="rId233"/>
    <p:sldId id="595" r:id="rId234"/>
    <p:sldId id="596" r:id="rId235"/>
    <p:sldId id="597" r:id="rId236"/>
    <p:sldId id="598" r:id="rId237"/>
    <p:sldId id="599" r:id="rId238"/>
    <p:sldId id="600" r:id="rId239"/>
    <p:sldId id="601" r:id="rId240"/>
    <p:sldId id="602" r:id="rId241"/>
    <p:sldId id="603" r:id="rId242"/>
    <p:sldId id="604" r:id="rId243"/>
    <p:sldId id="605" r:id="rId244"/>
    <p:sldId id="606" r:id="rId245"/>
    <p:sldId id="607" r:id="rId246"/>
    <p:sldId id="608" r:id="rId247"/>
    <p:sldId id="610" r:id="rId248"/>
    <p:sldId id="611" r:id="rId249"/>
    <p:sldId id="612" r:id="rId250"/>
    <p:sldId id="613" r:id="rId251"/>
    <p:sldId id="614" r:id="rId252"/>
    <p:sldId id="615" r:id="rId253"/>
    <p:sldId id="616" r:id="rId254"/>
    <p:sldId id="617" r:id="rId255"/>
    <p:sldId id="618" r:id="rId256"/>
    <p:sldId id="619" r:id="rId257"/>
    <p:sldId id="620" r:id="rId258"/>
    <p:sldId id="621" r:id="rId259"/>
    <p:sldId id="622" r:id="rId260"/>
    <p:sldId id="623" r:id="rId261"/>
    <p:sldId id="624" r:id="rId262"/>
    <p:sldId id="625" r:id="rId26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1700996-E0B9-4C16-BE80-7F7F3DF2AB16}">
          <p14:sldIdLst>
            <p14:sldId id="256"/>
            <p14:sldId id="313"/>
            <p14:sldId id="318"/>
            <p14:sldId id="319"/>
            <p14:sldId id="369"/>
            <p14:sldId id="371"/>
            <p14:sldId id="315"/>
            <p14:sldId id="317"/>
            <p14:sldId id="362"/>
            <p14:sldId id="370"/>
            <p14:sldId id="373"/>
            <p14:sldId id="459"/>
            <p14:sldId id="374"/>
            <p14:sldId id="375"/>
            <p14:sldId id="376"/>
            <p14:sldId id="377"/>
            <p14:sldId id="379"/>
            <p14:sldId id="323"/>
            <p14:sldId id="324"/>
            <p14:sldId id="325"/>
            <p14:sldId id="326"/>
            <p14:sldId id="327"/>
            <p14:sldId id="328"/>
            <p14:sldId id="329"/>
            <p14:sldId id="380"/>
            <p14:sldId id="331"/>
            <p14:sldId id="381"/>
            <p14:sldId id="382"/>
            <p14:sldId id="332"/>
            <p14:sldId id="383"/>
            <p14:sldId id="384"/>
            <p14:sldId id="386"/>
            <p14:sldId id="387"/>
            <p14:sldId id="388"/>
            <p14:sldId id="390"/>
            <p14:sldId id="391"/>
            <p14:sldId id="392"/>
            <p14:sldId id="393"/>
            <p14:sldId id="401"/>
            <p14:sldId id="423"/>
            <p14:sldId id="397"/>
            <p14:sldId id="398"/>
            <p14:sldId id="399"/>
            <p14:sldId id="400"/>
            <p14:sldId id="410"/>
            <p14:sldId id="411"/>
            <p14:sldId id="412"/>
            <p14:sldId id="402"/>
            <p14:sldId id="403"/>
            <p14:sldId id="405"/>
            <p14:sldId id="406"/>
            <p14:sldId id="407"/>
            <p14:sldId id="408"/>
            <p14:sldId id="409"/>
            <p14:sldId id="404"/>
            <p14:sldId id="413"/>
            <p14:sldId id="385"/>
            <p14:sldId id="414"/>
            <p14:sldId id="396"/>
            <p14:sldId id="415"/>
            <p14:sldId id="416"/>
            <p14:sldId id="417"/>
            <p14:sldId id="419"/>
            <p14:sldId id="420"/>
            <p14:sldId id="421"/>
            <p14:sldId id="418"/>
            <p14:sldId id="424"/>
            <p14:sldId id="425"/>
            <p14:sldId id="448"/>
            <p14:sldId id="427"/>
            <p14:sldId id="428"/>
            <p14:sldId id="429"/>
            <p14:sldId id="430"/>
            <p14:sldId id="431"/>
            <p14:sldId id="432"/>
            <p14:sldId id="434"/>
            <p14:sldId id="435"/>
            <p14:sldId id="436"/>
            <p14:sldId id="437"/>
            <p14:sldId id="438"/>
            <p14:sldId id="440"/>
            <p14:sldId id="441"/>
            <p14:sldId id="444"/>
            <p14:sldId id="442"/>
            <p14:sldId id="445"/>
            <p14:sldId id="446"/>
            <p14:sldId id="447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</p14:sldIdLst>
        </p14:section>
        <p14:section name="Abschnitt ohne Titel" id="{853A9262-A7CE-47CA-9D5A-2AED3D9D12B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D2B"/>
    <a:srgbClr val="D34817"/>
    <a:srgbClr val="CC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jannach\Eigene%20Dateien\6%20papers\ZZ_OUTDATED_RecommenderBook\Chapter%202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000-papers\general\habil\vortrag\svd_ma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000-papers\general\habil\vortrag\svd_ma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tmar\Dateien\4%20veranstaltungen\dagstuhl%20preference%20learning%202014\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69795387143343"/>
          <c:y val="0.14331210191082824"/>
          <c:w val="0.77158341142034648"/>
          <c:h val="0.66560509554140623"/>
        </c:manualLayout>
      </c:layout>
      <c:lineChart>
        <c:grouping val="standard"/>
        <c:varyColors val="0"/>
        <c:ser>
          <c:idx val="0"/>
          <c:order val="0"/>
          <c:tx>
            <c:strRef>
              <c:f>correlation!$B$5</c:f>
              <c:strCache>
                <c:ptCount val="1"/>
                <c:pt idx="0">
                  <c:v>Alice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correlation!$C$5:$F$5</c:f>
              <c:numCache>
                <c:formatCode>0</c:formatCode>
                <c:ptCount val="4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correlation!$B$6</c:f>
              <c:strCache>
                <c:ptCount val="1"/>
                <c:pt idx="0">
                  <c:v>User1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correlation!$C$6:$F$6</c:f>
              <c:numCache>
                <c:formatCode>0</c:formatCode>
                <c:ptCount val="4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correlation!$B$9</c:f>
              <c:strCache>
                <c:ptCount val="1"/>
                <c:pt idx="0">
                  <c:v>User4</c:v>
                </c:pt>
              </c:strCache>
            </c:strRef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correlation!$C$9:$F$9</c:f>
              <c:numCache>
                <c:formatCode>0</c:formatCode>
                <c:ptCount val="4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655296"/>
        <c:axId val="187657600"/>
      </c:lineChart>
      <c:catAx>
        <c:axId val="187655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Ratings</a:t>
                </a:r>
              </a:p>
            </c:rich>
          </c:tx>
          <c:layout>
            <c:manualLayout>
              <c:xMode val="edge"/>
              <c:yMode val="edge"/>
              <c:x val="1.6187050359712365E-2"/>
              <c:y val="0.4012738853503188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1876576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76576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18765529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798636681206156"/>
          <c:y val="8.9171974522293529E-2"/>
          <c:w val="0.12050378594762047"/>
          <c:h val="0.305732484076433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Alice 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Tabelle1!$B$2</c:f>
              <c:numCache>
                <c:formatCode>General</c:formatCode>
                <c:ptCount val="1"/>
                <c:pt idx="0">
                  <c:v>0.47000000000000008</c:v>
                </c:pt>
              </c:numCache>
            </c:numRef>
          </c:xVal>
          <c:yVal>
            <c:numRef>
              <c:f>Tabelle1!$C$2</c:f>
              <c:numCache>
                <c:formatCode>General</c:formatCode>
                <c:ptCount val="1"/>
                <c:pt idx="0">
                  <c:v>-0.30000000000000016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Bob 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Tabelle1!$B$3</c:f>
              <c:numCache>
                <c:formatCode>General</c:formatCode>
                <c:ptCount val="1"/>
                <c:pt idx="0">
                  <c:v>-0.44</c:v>
                </c:pt>
              </c:numCache>
            </c:numRef>
          </c:xVal>
          <c:yVal>
            <c:numRef>
              <c:f>Tabelle1!$C$3</c:f>
              <c:numCache>
                <c:formatCode>General</c:formatCode>
                <c:ptCount val="1"/>
                <c:pt idx="0">
                  <c:v>0.23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Mary 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accent2"/>
              </a:solidFill>
            </c:spPr>
          </c:marker>
          <c:dPt>
            <c:idx val="0"/>
            <c:marker>
              <c:spPr>
                <a:solidFill>
                  <a:schemeClr val="accent2"/>
                </a:solidFill>
                <a:effectLst>
                  <a:outerShdw blurRad="50800" dist="50800" dir="5400000" algn="ctr" rotWithShape="0">
                    <a:schemeClr val="bg2">
                      <a:lumMod val="60000"/>
                      <a:lumOff val="40000"/>
                    </a:schemeClr>
                  </a:outerShdw>
                </a:effectLst>
              </c:spPr>
            </c:marker>
            <c:bubble3D val="0"/>
            <c:spPr>
              <a:ln w="28575">
                <a:noFill/>
              </a:ln>
              <a:effectLst>
                <a:outerShdw blurRad="50800" dist="50800" dir="5400000" algn="ctr" rotWithShape="0">
                  <a:schemeClr val="bg2">
                    <a:lumMod val="60000"/>
                    <a:lumOff val="40000"/>
                  </a:schemeClr>
                </a:outerShdw>
              </a:effectLst>
            </c:spPr>
          </c:dPt>
          <c:xVal>
            <c:numRef>
              <c:f>Tabelle1!$B$4</c:f>
              <c:numCache>
                <c:formatCode>General</c:formatCode>
                <c:ptCount val="1"/>
                <c:pt idx="0">
                  <c:v>0.70000000000000029</c:v>
                </c:pt>
              </c:numCache>
            </c:numRef>
          </c:xVal>
          <c:yVal>
            <c:numRef>
              <c:f>Tabelle1!$C$4</c:f>
              <c:numCache>
                <c:formatCode>General</c:formatCode>
                <c:ptCount val="1"/>
                <c:pt idx="0">
                  <c:v>-6.0000000000000026E-2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Sue 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Tabelle1!$B$5</c:f>
              <c:numCache>
                <c:formatCode>General</c:formatCode>
                <c:ptCount val="1"/>
                <c:pt idx="0">
                  <c:v>0.31000000000000016</c:v>
                </c:pt>
              </c:numCache>
            </c:numRef>
          </c:xVal>
          <c:yVal>
            <c:numRef>
              <c:f>Tabelle1!$C$5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Tabelle1!$A$6</c:f>
              <c:strCache>
                <c:ptCount val="1"/>
                <c:pt idx="0">
                  <c:v>Terminator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Tabelle1!$B$6</c:f>
              <c:numCache>
                <c:formatCode>General</c:formatCode>
                <c:ptCount val="1"/>
                <c:pt idx="0">
                  <c:v>-0.44</c:v>
                </c:pt>
              </c:numCache>
            </c:numRef>
          </c:xVal>
          <c:yVal>
            <c:numRef>
              <c:f>Tabelle1!$C$6</c:f>
              <c:numCache>
                <c:formatCode>General</c:formatCode>
                <c:ptCount val="1"/>
                <c:pt idx="0">
                  <c:v>0.58000000000000007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Tabelle1!$A$7</c:f>
              <c:strCache>
                <c:ptCount val="1"/>
                <c:pt idx="0">
                  <c:v>Die Hard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Tabelle1!$B$7</c:f>
              <c:numCache>
                <c:formatCode>General</c:formatCode>
                <c:ptCount val="1"/>
                <c:pt idx="0">
                  <c:v>-0.56999999999999995</c:v>
                </c:pt>
              </c:numCache>
            </c:numRef>
          </c:xVal>
          <c:yVal>
            <c:numRef>
              <c:f>Tabelle1!$C$7</c:f>
              <c:numCache>
                <c:formatCode>General</c:formatCode>
                <c:ptCount val="1"/>
                <c:pt idx="0">
                  <c:v>-0.66000000000000036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Tabelle1!$A$8</c:f>
              <c:strCache>
                <c:ptCount val="1"/>
                <c:pt idx="0">
                  <c:v>Twins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Tabelle1!$B$8</c:f>
              <c:numCache>
                <c:formatCode>General</c:formatCode>
                <c:ptCount val="1"/>
                <c:pt idx="0">
                  <c:v>6.0000000000000026E-2</c:v>
                </c:pt>
              </c:numCache>
            </c:numRef>
          </c:xVal>
          <c:yVal>
            <c:numRef>
              <c:f>Tabelle1!$C$8</c:f>
              <c:numCache>
                <c:formatCode>General</c:formatCode>
                <c:ptCount val="1"/>
                <c:pt idx="0">
                  <c:v>0.26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Tabelle1!$A$9</c:f>
              <c:strCache>
                <c:ptCount val="1"/>
                <c:pt idx="0">
                  <c:v>Eat Pray Love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Tabelle1!$B$9</c:f>
              <c:numCache>
                <c:formatCode>General</c:formatCode>
                <c:ptCount val="1"/>
                <c:pt idx="0">
                  <c:v>0.38000000000000017</c:v>
                </c:pt>
              </c:numCache>
            </c:numRef>
          </c:xVal>
          <c:yVal>
            <c:numRef>
              <c:f>Tabelle1!$C$9</c:f>
              <c:numCache>
                <c:formatCode>General</c:formatCode>
                <c:ptCount val="1"/>
                <c:pt idx="0">
                  <c:v>0.18000000000000008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Tabelle1!$A$10</c:f>
              <c:strCache>
                <c:ptCount val="1"/>
                <c:pt idx="0">
                  <c:v>Pretty Woman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Tabelle1!$B$10</c:f>
              <c:numCache>
                <c:formatCode>General</c:formatCode>
                <c:ptCount val="1"/>
                <c:pt idx="0">
                  <c:v>0.56999999999999995</c:v>
                </c:pt>
              </c:numCache>
            </c:numRef>
          </c:xVal>
          <c:yVal>
            <c:numRef>
              <c:f>Tabelle1!$C$10</c:f>
              <c:numCache>
                <c:formatCode>General</c:formatCode>
                <c:ptCount val="1"/>
                <c:pt idx="0">
                  <c:v>-0.36000000000000015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343104"/>
        <c:axId val="195344640"/>
      </c:scatterChart>
      <c:valAx>
        <c:axId val="195343104"/>
        <c:scaling>
          <c:orientation val="minMax"/>
          <c:max val="1"/>
          <c:min val="-1"/>
        </c:scaling>
        <c:delete val="0"/>
        <c:axPos val="b"/>
        <c:numFmt formatCode="General" sourceLinked="1"/>
        <c:majorTickMark val="out"/>
        <c:minorTickMark val="none"/>
        <c:tickLblPos val="nextTo"/>
        <c:crossAx val="195344640"/>
        <c:crossesAt val="0"/>
        <c:crossBetween val="midCat"/>
      </c:valAx>
      <c:valAx>
        <c:axId val="195344640"/>
        <c:scaling>
          <c:orientation val="minMax"/>
          <c:max val="1"/>
          <c:min val="-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5343104"/>
        <c:crossesAt val="0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0"/>
          <c:tx>
            <c:strRef>
              <c:f>Tabelle1!$A$6</c:f>
              <c:strCache>
                <c:ptCount val="1"/>
                <c:pt idx="0">
                  <c:v>Terminator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Tabelle1!$B$6</c:f>
              <c:numCache>
                <c:formatCode>General</c:formatCode>
                <c:ptCount val="1"/>
                <c:pt idx="0">
                  <c:v>-0.44</c:v>
                </c:pt>
              </c:numCache>
            </c:numRef>
          </c:xVal>
          <c:yVal>
            <c:numRef>
              <c:f>Tabelle1!$C$6</c:f>
              <c:numCache>
                <c:formatCode>General</c:formatCode>
                <c:ptCount val="1"/>
                <c:pt idx="0">
                  <c:v>0.58000000000000007</c:v>
                </c:pt>
              </c:numCache>
            </c:numRef>
          </c:yVal>
          <c:smooth val="0"/>
        </c:ser>
        <c:ser>
          <c:idx val="6"/>
          <c:order val="1"/>
          <c:tx>
            <c:strRef>
              <c:f>Tabelle1!$A$8</c:f>
              <c:strCache>
                <c:ptCount val="1"/>
                <c:pt idx="0">
                  <c:v>Twins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Tabelle1!$B$8</c:f>
              <c:numCache>
                <c:formatCode>General</c:formatCode>
                <c:ptCount val="1"/>
                <c:pt idx="0">
                  <c:v>6.0000000000000032E-2</c:v>
                </c:pt>
              </c:numCache>
            </c:numRef>
          </c:xVal>
          <c:yVal>
            <c:numRef>
              <c:f>Tabelle1!$C$8</c:f>
              <c:numCache>
                <c:formatCode>General</c:formatCode>
                <c:ptCount val="1"/>
                <c:pt idx="0">
                  <c:v>0.26</c:v>
                </c:pt>
              </c:numCache>
            </c:numRef>
          </c:yVal>
          <c:smooth val="0"/>
        </c:ser>
        <c:ser>
          <c:idx val="8"/>
          <c:order val="2"/>
          <c:tx>
            <c:strRef>
              <c:f>Tabelle1!$A$10</c:f>
              <c:strCache>
                <c:ptCount val="1"/>
                <c:pt idx="0">
                  <c:v>Pretty Woman</c:v>
                </c:pt>
              </c:strCache>
            </c:strRef>
          </c:tx>
          <c:spPr>
            <a:ln w="28575">
              <a:noFill/>
            </a:ln>
          </c:spPr>
          <c:xVal>
            <c:numRef>
              <c:f>Tabelle1!$B$10</c:f>
              <c:numCache>
                <c:formatCode>General</c:formatCode>
                <c:ptCount val="1"/>
                <c:pt idx="0">
                  <c:v>0.56999999999999995</c:v>
                </c:pt>
              </c:numCache>
            </c:numRef>
          </c:xVal>
          <c:yVal>
            <c:numRef>
              <c:f>Tabelle1!$C$10</c:f>
              <c:numCache>
                <c:formatCode>General</c:formatCode>
                <c:ptCount val="1"/>
                <c:pt idx="0">
                  <c:v>-0.36000000000000021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45216"/>
        <c:axId val="190747008"/>
      </c:scatterChart>
      <c:valAx>
        <c:axId val="190745216"/>
        <c:scaling>
          <c:orientation val="minMax"/>
          <c:max val="1"/>
          <c:min val="-1"/>
        </c:scaling>
        <c:delete val="0"/>
        <c:axPos val="b"/>
        <c:numFmt formatCode="General" sourceLinked="1"/>
        <c:majorTickMark val="out"/>
        <c:minorTickMark val="none"/>
        <c:tickLblPos val="nextTo"/>
        <c:crossAx val="190747008"/>
        <c:crossesAt val="0"/>
        <c:crossBetween val="midCat"/>
      </c:valAx>
      <c:valAx>
        <c:axId val="190747008"/>
        <c:scaling>
          <c:orientation val="minMax"/>
          <c:max val="1"/>
          <c:min val="-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745216"/>
        <c:crossesAt val="0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Tabelle1!$D$2:$D$3</c:f>
              <c:strCache>
                <c:ptCount val="1"/>
                <c:pt idx="0">
                  <c:v>Some important business metric</c:v>
                </c:pt>
              </c:strCache>
            </c:strRef>
          </c:tx>
          <c:invertIfNegative val="0"/>
          <c:cat>
            <c:strRef>
              <c:f>Tabelle1!$C$4:$C$9</c:f>
              <c:strCache>
                <c:ptCount val="6"/>
                <c:pt idx="0">
                  <c:v>Baseline 1</c:v>
                </c:pt>
                <c:pt idx="1">
                  <c:v>Baseline 2</c:v>
                </c:pt>
                <c:pt idx="2">
                  <c:v>Baseline 3</c:v>
                </c:pt>
                <c:pt idx="3">
                  <c:v>CineMatch</c:v>
                </c:pt>
                <c:pt idx="4">
                  <c:v>Netflix Prize Winners</c:v>
                </c:pt>
                <c:pt idx="5">
                  <c:v>Our system</c:v>
                </c:pt>
              </c:strCache>
            </c:strRef>
          </c:cat>
          <c:val>
            <c:numRef>
              <c:f>Tabelle1!$D$4:$D$9</c:f>
              <c:numCache>
                <c:formatCode>General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37</c:v>
                </c:pt>
                <c:pt idx="3">
                  <c:v>50</c:v>
                </c:pt>
                <c:pt idx="4">
                  <c:v>60</c:v>
                </c:pt>
                <c:pt idx="5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413888"/>
        <c:axId val="195415424"/>
      </c:barChart>
      <c:catAx>
        <c:axId val="195413888"/>
        <c:scaling>
          <c:orientation val="minMax"/>
        </c:scaling>
        <c:delete val="0"/>
        <c:axPos val="l"/>
        <c:majorTickMark val="out"/>
        <c:minorTickMark val="none"/>
        <c:tickLblPos val="nextTo"/>
        <c:crossAx val="195415424"/>
        <c:crosses val="autoZero"/>
        <c:auto val="1"/>
        <c:lblAlgn val="ctr"/>
        <c:lblOffset val="100"/>
        <c:noMultiLvlLbl val="0"/>
      </c:catAx>
      <c:valAx>
        <c:axId val="1954154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541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67.wmf"/><Relationship Id="rId1" Type="http://schemas.openxmlformats.org/officeDocument/2006/relationships/image" Target="../media/image123.wmf"/><Relationship Id="rId4" Type="http://schemas.openxmlformats.org/officeDocument/2006/relationships/image" Target="../media/image1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1E23D-919F-4BFE-BDD7-CE32780FC32B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D7DE1-327B-482E-9865-6746222700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5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7DE1-327B-482E-9865-6746222700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2897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0425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53402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7087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9394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23075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062778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81176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7DE1-327B-482E-9865-6746222700D0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97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251</a:t>
            </a:fld>
            <a:endParaRPr lang="de-DE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252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2897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253</a:t>
            </a:fld>
            <a:endParaRPr lang="de-DE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254</a:t>
            </a:fld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06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25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2442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412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714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5466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156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98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086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546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910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207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830DC-26CF-4CEE-A68F-B1B386B81B4D}" type="slidenum">
              <a:rPr lang="de-DE" smtClean="0"/>
              <a:pPr/>
              <a:t>74</a:t>
            </a:fld>
            <a:endParaRPr lang="de-D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10/232 = 0.043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830DC-26CF-4CEE-A68F-B1B386B81B4D}" type="slidenum">
              <a:rPr lang="de-DE" smtClean="0"/>
              <a:pPr/>
              <a:t>75</a:t>
            </a:fld>
            <a:endParaRPr lang="de-D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830DC-26CF-4CEE-A68F-B1B386B81B4D}" type="slidenum">
              <a:rPr lang="de-DE" smtClean="0"/>
              <a:pPr/>
              <a:t>76</a:t>
            </a:fld>
            <a:endParaRPr lang="de-D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81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20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137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594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85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100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8445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7DE1-327B-482E-9865-6746222700D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99</a:t>
            </a:fld>
            <a:endParaRPr lang="de-DE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85048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794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794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97176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431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0842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4759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7001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66510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7572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0312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7DE1-327B-482E-9865-6746222700D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9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152</a:t>
            </a:fld>
            <a:endParaRPr lang="de-DE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599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D2B9D-A52B-42BB-906E-AD6261F3EC13}" type="slidenum">
              <a:rPr lang="de-DE" altLang="de-DE"/>
              <a:pPr/>
              <a:t>155</a:t>
            </a:fld>
            <a:endParaRPr lang="de-DE" altLang="de-DE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5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4724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3046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599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0071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599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6534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24136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180</a:t>
            </a:fld>
            <a:endParaRPr lang="de-D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182</a:t>
            </a:fld>
            <a:endParaRPr lang="de-DE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92068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13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1422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037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8506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55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188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36664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7794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2428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62539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579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7670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665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85404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197</a:t>
            </a:fld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7DE1-327B-482E-9865-6746222700D0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9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5615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7861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5615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7750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31191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9434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65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209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3733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8225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9955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6071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90804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4701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5858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8456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1548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11710-6318-4617-9CDC-41D645B51453}" type="slidenum">
              <a:rPr lang="de-DE" smtClean="0"/>
              <a:pPr>
                <a:defRPr/>
              </a:pPr>
              <a:t>222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84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DAF3A4-4318-4736-84CE-2121B15C58D4}" type="datetime1">
              <a:rPr lang="de-DE" smtClean="0"/>
              <a:t>29.07.2014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339752" y="6355080"/>
            <a:ext cx="4033616" cy="365760"/>
          </a:xfrm>
        </p:spPr>
        <p:txBody>
          <a:bodyPr/>
          <a:lstStyle/>
          <a:p>
            <a:r>
              <a:rPr lang="de-DE" dirty="0" smtClean="0"/>
              <a:t>Model-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diagnosis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spreadsheet</a:t>
            </a:r>
            <a:r>
              <a:rPr lang="de-DE" dirty="0" smtClean="0"/>
              <a:t> </a:t>
            </a:r>
            <a:r>
              <a:rPr lang="de-DE" dirty="0" err="1" smtClean="0"/>
              <a:t>programs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htec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htec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7594-B18A-4866-8A61-776ADBF24ABB}" type="datetime1">
              <a:rPr lang="de-DE" smtClean="0"/>
              <a:t>29.07.2014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C1F2-92E2-45BB-B33B-C788BDEC4A54}" type="datetime1">
              <a:rPr lang="de-DE" smtClean="0"/>
              <a:t>29.07.2014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Gleichschenkliges Dreiec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de-DE" dirty="0" smtClean="0"/>
              <a:t>Textmasterformat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34817"/>
                </a:solidFill>
                <a:latin typeface="Segoe Print" panose="02000600000000000000" pitchFamily="2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67544" y="1124744"/>
            <a:ext cx="8208912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7980116" y="6485420"/>
            <a:ext cx="1172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0F171C3-E9FF-465F-A571-E33D83F488D7}" type="slidenum">
              <a:rPr lang="en-US" sz="1200" smtClean="0">
                <a:solidFill>
                  <a:srgbClr val="FF0000"/>
                </a:solidFill>
              </a:rPr>
              <a:pPr algn="r"/>
              <a:t>‹Nr.›</a:t>
            </a:fld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E6BC811-F7C9-403F-B2F0-65137FE26D70}" type="datetime1">
              <a:rPr lang="de-DE" smtClean="0"/>
              <a:t>29.07.2014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8A36-146B-402C-93C1-370E97872183}" type="datetime1">
              <a:rPr lang="de-DE" smtClean="0"/>
              <a:t>29.07.2014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B7279-3BC3-43F4-AA41-E6D9E781E968}" type="datetime1">
              <a:rPr lang="de-DE" smtClean="0"/>
              <a:t>29.07.2014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5DD-43D7-4E54-B3C3-FD162F446CEF}" type="datetime1">
              <a:rPr lang="de-DE" smtClean="0"/>
              <a:t>29.07.2014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Gleichschenkliges Dreiec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AF1A7-B9D6-438C-9EDA-0404D2038272}" type="datetime1">
              <a:rPr lang="de-DE" smtClean="0"/>
              <a:t>29.07.2014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Gerade Verbindung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Gleichschenkliges Dreiec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E51E-376E-4F81-99CB-3E0B9F92DCCC}" type="datetime1">
              <a:rPr lang="de-DE" smtClean="0"/>
              <a:t>29.07.2014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BF2C-9065-4763-ACE5-AA2A5CF8B61A}" type="datetime1">
              <a:rPr lang="de-DE" smtClean="0"/>
              <a:t>29.07.2014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Model-based diagnosis of spreadsheet programs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442847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0AFE128-22E8-4E1B-BDDF-7EB91CDCF2A8}" type="datetime1">
              <a:rPr lang="de-DE" smtClean="0"/>
              <a:t>29.07.2014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627784" y="6356350"/>
            <a:ext cx="3776064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Model-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diagnosis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spreadsheet</a:t>
            </a:r>
            <a:r>
              <a:rPr lang="de-DE" dirty="0" smtClean="0"/>
              <a:t> </a:t>
            </a:r>
            <a:r>
              <a:rPr lang="de-DE" dirty="0" err="1" smtClean="0"/>
              <a:t>programs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28" name="Gerade Verbindung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Gerade Verbindung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Gleichschenkliges Dreiec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5.wmf"/><Relationship Id="rId4" Type="http://schemas.openxmlformats.org/officeDocument/2006/relationships/image" Target="../media/image123.wmf"/><Relationship Id="rId9" Type="http://schemas.openxmlformats.org/officeDocument/2006/relationships/oleObject" Target="../embeddings/oleObject12.bin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at/imgres?imgurl=http://www.wirtschaftinbewegung.com/gfx/award-haken.jpg&amp;imgrefurl=http://www.wirtschaftinbewegung.com/kongress.php?url%3Dkongr.2004_award.inc.html%26menu%3Dkongr.menu.inc&amp;h=180&amp;w=156&amp;sz=16&amp;hl=de&amp;start=4&amp;tbnid=JUvKShVb2wIiWM:&amp;tbnh=101&amp;tbnw=88&amp;prev=/images?q%3Dhaken%26ndsp%3D20%26svnum%3D10%26hl%3Dde%26lr%3D%26sa%3DN" TargetMode="External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56.w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163.wmf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60.w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62.wmf"/><Relationship Id="rId5" Type="http://schemas.openxmlformats.org/officeDocument/2006/relationships/image" Target="../media/image159.wmf"/><Relationship Id="rId15" Type="http://schemas.openxmlformats.org/officeDocument/2006/relationships/image" Target="../media/image16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61.wmf"/><Relationship Id="rId14" Type="http://schemas.openxmlformats.org/officeDocument/2006/relationships/oleObject" Target="../embeddings/oleObject21.bin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5.wmf"/><Relationship Id="rId4" Type="http://schemas.openxmlformats.org/officeDocument/2006/relationships/oleObject" Target="../embeddings/oleObject22.bin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8.png"/><Relationship Id="rId5" Type="http://schemas.openxmlformats.org/officeDocument/2006/relationships/image" Target="../media/image177.wmf"/><Relationship Id="rId4" Type="http://schemas.openxmlformats.org/officeDocument/2006/relationships/oleObject" Target="../embeddings/oleObject23.bin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80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wmf"/><Relationship Id="rId4" Type="http://schemas.openxmlformats.org/officeDocument/2006/relationships/image" Target="../media/image184.w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20.pn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wmf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chart" Target="../charts/chart2.xml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5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6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Recommender Systems </a:t>
            </a:r>
            <a:br>
              <a:rPr lang="en-US" smtClean="0"/>
            </a:br>
            <a:r>
              <a:rPr lang="en-US" smtClean="0"/>
              <a:t>An introduction</a:t>
            </a:r>
            <a:br>
              <a:rPr lang="en-US" smtClean="0"/>
            </a:b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6858000" cy="533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Dietmar Jannach, TU Dortmund</a:t>
            </a:r>
            <a:r>
              <a:rPr lang="en-US" sz="1600" smtClean="0"/>
              <a:t>, Germany</a:t>
            </a:r>
            <a:br>
              <a:rPr lang="en-US" sz="1600" smtClean="0"/>
            </a:br>
            <a:r>
              <a:rPr lang="en-US" sz="1000" smtClean="0"/>
              <a:t>Slides presented at PhD School 2014, University Szeged, Hungary</a:t>
            </a:r>
            <a:endParaRPr lang="en-US" sz="1000" dirty="0"/>
          </a:p>
        </p:txBody>
      </p:sp>
      <p:sp>
        <p:nvSpPr>
          <p:cNvPr id="4" name="Rechteck 3"/>
          <p:cNvSpPr/>
          <p:nvPr/>
        </p:nvSpPr>
        <p:spPr>
          <a:xfrm>
            <a:off x="6377971" y="6581001"/>
            <a:ext cx="2754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dietmar.jannach@tu-dortmund.de</a:t>
            </a:r>
          </a:p>
        </p:txBody>
      </p:sp>
    </p:spTree>
    <p:extLst>
      <p:ext uri="{BB962C8B-B14F-4D97-AF65-F5344CB8AC3E}">
        <p14:creationId xmlns:p14="http://schemas.microsoft.com/office/powerpoint/2010/main" val="2435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Will give you an introduction to the field of Recommender Systems</a:t>
            </a:r>
          </a:p>
          <a:p>
            <a:pPr lvl="1"/>
            <a:r>
              <a:rPr lang="en-US" smtClean="0"/>
              <a:t>How can you compute recommendations?</a:t>
            </a:r>
          </a:p>
          <a:p>
            <a:pPr lvl="1"/>
            <a:r>
              <a:rPr lang="en-US" smtClean="0"/>
              <a:t>How can we know that the recommendations are good?</a:t>
            </a:r>
          </a:p>
          <a:p>
            <a:pPr lvl="1"/>
            <a:r>
              <a:rPr lang="en-US" smtClean="0"/>
              <a:t>Current limitations and developments in research</a:t>
            </a:r>
          </a:p>
          <a:p>
            <a:pPr lvl="1"/>
            <a:r>
              <a:rPr lang="en-US" smtClean="0"/>
              <a:t>Case studies</a:t>
            </a:r>
          </a:p>
          <a:p>
            <a:r>
              <a:rPr lang="en-US" smtClean="0"/>
              <a:t>Doing a PhD in the field?</a:t>
            </a:r>
          </a:p>
          <a:p>
            <a:pPr lvl="1"/>
            <a:r>
              <a:rPr lang="en-US" smtClean="0"/>
              <a:t>Emerging topics</a:t>
            </a:r>
          </a:p>
          <a:p>
            <a:pPr lvl="1"/>
            <a:r>
              <a:rPr lang="en-US" smtClean="0"/>
              <a:t>Publication outlets</a:t>
            </a:r>
          </a:p>
          <a:p>
            <a:r>
              <a:rPr lang="en-US" smtClean="0"/>
              <a:t>Organization</a:t>
            </a:r>
          </a:p>
          <a:p>
            <a:pPr lvl="1"/>
            <a:r>
              <a:rPr lang="en-US" smtClean="0"/>
              <a:t>Lectures (morning session), exercises (afternoon session)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this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good recommendation?</a:t>
            </a:r>
            <a:endParaRPr lang="en-US" dirty="0"/>
          </a:p>
        </p:txBody>
      </p:sp>
      <p:sp>
        <p:nvSpPr>
          <p:cNvPr id="4" name="Inhaltsplatzhalter 1"/>
          <p:cNvSpPr>
            <a:spLocks noGrp="1"/>
          </p:cNvSpPr>
          <p:nvPr>
            <p:ph sz="quarter" idx="1"/>
          </p:nvPr>
        </p:nvSpPr>
        <p:spPr>
          <a:xfrm>
            <a:off x="2627784" y="1219200"/>
            <a:ext cx="6059016" cy="4937760"/>
          </a:xfrm>
        </p:spPr>
        <p:txBody>
          <a:bodyPr/>
          <a:lstStyle/>
          <a:p>
            <a:r>
              <a:rPr lang="en-US" dirty="0" smtClean="0"/>
              <a:t>This might lead to …</a:t>
            </a:r>
          </a:p>
          <a:p>
            <a:pPr lvl="1"/>
            <a:r>
              <a:rPr lang="en-US" sz="1700" dirty="0" smtClean="0"/>
              <a:t>What is a good recommendation?</a:t>
            </a:r>
          </a:p>
          <a:p>
            <a:pPr lvl="1"/>
            <a:r>
              <a:rPr lang="en-US" sz="1700" dirty="0"/>
              <a:t>What is a good recommendation </a:t>
            </a:r>
            <a:r>
              <a:rPr lang="en-US" sz="1700" dirty="0">
                <a:solidFill>
                  <a:srgbClr val="CC6600"/>
                </a:solidFill>
              </a:rPr>
              <a:t>strategy</a:t>
            </a:r>
            <a:r>
              <a:rPr lang="en-US" sz="1700" dirty="0"/>
              <a:t>?</a:t>
            </a:r>
          </a:p>
          <a:p>
            <a:pPr lvl="1"/>
            <a:r>
              <a:rPr lang="en-US" sz="1700" dirty="0"/>
              <a:t>What is a good recommendation </a:t>
            </a:r>
            <a:r>
              <a:rPr lang="en-US" sz="1700" dirty="0" smtClean="0"/>
              <a:t>strategy </a:t>
            </a:r>
            <a:r>
              <a:rPr lang="en-US" sz="1700" dirty="0" smtClean="0">
                <a:solidFill>
                  <a:srgbClr val="CC6600"/>
                </a:solidFill>
              </a:rPr>
              <a:t>for my business</a:t>
            </a:r>
            <a:r>
              <a:rPr lang="en-US" sz="1700" dirty="0" smtClean="0"/>
              <a:t>?</a:t>
            </a:r>
            <a:endParaRPr lang="en-US" sz="17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15906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7842127" cy="202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360040" y="4215187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CC6600"/>
                </a:solidFill>
              </a:rPr>
              <a:t>We hope you will buy also …</a:t>
            </a:r>
            <a:endParaRPr lang="en-US" sz="1200" b="1" dirty="0">
              <a:solidFill>
                <a:srgbClr val="CC66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0462"/>
            <a:ext cx="1828403" cy="160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10320" y="4229087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CC6600"/>
                </a:solidFill>
              </a:rPr>
              <a:t>These have been in stock for quite a while now …</a:t>
            </a:r>
            <a:endParaRPr lang="en-US" sz="12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3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 indent="0">
              <a:buNone/>
            </a:pPr>
            <a:endParaRPr lang="en-US" dirty="0"/>
          </a:p>
          <a:p>
            <a:r>
              <a:rPr lang="en-US" dirty="0" smtClean="0"/>
              <a:t>Total sales numbers</a:t>
            </a:r>
          </a:p>
          <a:p>
            <a:r>
              <a:rPr lang="en-US" dirty="0" smtClean="0"/>
              <a:t>Promotion of certain items 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Click-through-rates</a:t>
            </a:r>
          </a:p>
          <a:p>
            <a:r>
              <a:rPr lang="en-US" dirty="0" smtClean="0"/>
              <a:t>Interactivity on platform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Customer return rates</a:t>
            </a:r>
          </a:p>
          <a:p>
            <a:r>
              <a:rPr lang="en-US" dirty="0" smtClean="0"/>
              <a:t>Customer satisfaction and loyalty</a:t>
            </a:r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good recommendation?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2672513" cy="7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51" y="2492896"/>
            <a:ext cx="2485653" cy="58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53" y="3433936"/>
            <a:ext cx="2445817" cy="202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/>
          <p:cNvSpPr txBox="1">
            <a:spLocks/>
          </p:cNvSpPr>
          <p:nvPr/>
        </p:nvSpPr>
        <p:spPr>
          <a:xfrm>
            <a:off x="179512" y="1340768"/>
            <a:ext cx="4896544" cy="9197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Wingdings 3"/>
              <a:buNone/>
            </a:pPr>
            <a:r>
              <a:rPr lang="en-US" dirty="0" smtClean="0"/>
              <a:t>What are the measures in practice?</a:t>
            </a:r>
          </a:p>
        </p:txBody>
      </p:sp>
    </p:spTree>
    <p:extLst>
      <p:ext uri="{BB962C8B-B14F-4D97-AF65-F5344CB8AC3E}">
        <p14:creationId xmlns:p14="http://schemas.microsoft.com/office/powerpoint/2010/main" val="29572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507288" cy="4937760"/>
          </a:xfrm>
        </p:spPr>
        <p:txBody>
          <a:bodyPr/>
          <a:lstStyle/>
          <a:p>
            <a:r>
              <a:rPr lang="en-US" dirty="0" smtClean="0"/>
              <a:t>Test with real users</a:t>
            </a:r>
          </a:p>
          <a:p>
            <a:pPr lvl="1"/>
            <a:r>
              <a:rPr lang="en-US" dirty="0" smtClean="0"/>
              <a:t>A/B tests</a:t>
            </a:r>
          </a:p>
          <a:p>
            <a:pPr lvl="1"/>
            <a:r>
              <a:rPr lang="en-US" dirty="0" smtClean="0"/>
              <a:t>Example measures: sales increase, click through rates</a:t>
            </a:r>
          </a:p>
          <a:p>
            <a:r>
              <a:rPr lang="en-US" dirty="0" smtClean="0"/>
              <a:t>Laboratory studies</a:t>
            </a:r>
          </a:p>
          <a:p>
            <a:pPr lvl="1"/>
            <a:r>
              <a:rPr lang="en-US" dirty="0" smtClean="0"/>
              <a:t>Controlled experiments</a:t>
            </a:r>
          </a:p>
          <a:p>
            <a:pPr lvl="1"/>
            <a:r>
              <a:rPr lang="en-US" dirty="0"/>
              <a:t>Example measures: </a:t>
            </a:r>
            <a:r>
              <a:rPr lang="en-US" dirty="0" smtClean="0"/>
              <a:t> satisfaction with the system (questionnaires)</a:t>
            </a:r>
          </a:p>
          <a:p>
            <a:r>
              <a:rPr lang="en-US" dirty="0" smtClean="0"/>
              <a:t>Offline experiments</a:t>
            </a:r>
          </a:p>
          <a:p>
            <a:pPr lvl="1"/>
            <a:r>
              <a:rPr lang="en-US" dirty="0" smtClean="0"/>
              <a:t>Based on historical data</a:t>
            </a:r>
          </a:p>
          <a:p>
            <a:pPr lvl="1"/>
            <a:r>
              <a:rPr lang="en-US" dirty="0" smtClean="0"/>
              <a:t>Example measures: prediction accuracy, coverage</a:t>
            </a:r>
          </a:p>
          <a:p>
            <a:pPr lvl="1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as researchers </a:t>
            </a:r>
            <a:br>
              <a:rPr lang="en-US" dirty="0" smtClean="0"/>
            </a:br>
            <a:r>
              <a:rPr lang="en-US" dirty="0" smtClean="0"/>
              <a:t>know?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852635" y="74721"/>
            <a:ext cx="3291365" cy="978387"/>
            <a:chOff x="5868144" y="2926863"/>
            <a:chExt cx="3291365" cy="97838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926863"/>
              <a:ext cx="809625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769" y="2971800"/>
              <a:ext cx="8001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1653" y="2971800"/>
              <a:ext cx="80962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734" y="2949129"/>
              <a:ext cx="86677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9239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academia – evaluation approaches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2486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7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Characterizing dimensions:</a:t>
            </a:r>
          </a:p>
          <a:p>
            <a:pPr lvl="1"/>
            <a:r>
              <a:rPr lang="en-US"/>
              <a:t>Who is the </a:t>
            </a:r>
            <a:r>
              <a:rPr lang="en-US" b="1"/>
              <a:t>subject</a:t>
            </a:r>
            <a:r>
              <a:rPr lang="en-US"/>
              <a:t> that is in the focus of research?</a:t>
            </a:r>
          </a:p>
          <a:p>
            <a:pPr lvl="1"/>
            <a:r>
              <a:rPr lang="en-US"/>
              <a:t>What </a:t>
            </a:r>
            <a:r>
              <a:rPr lang="en-US" b="1"/>
              <a:t>research method</a:t>
            </a:r>
            <a:r>
              <a:rPr lang="en-US"/>
              <a:t>s are applied?</a:t>
            </a:r>
          </a:p>
          <a:p>
            <a:pPr lvl="1"/>
            <a:r>
              <a:rPr lang="en-US"/>
              <a:t>In which </a:t>
            </a:r>
            <a:r>
              <a:rPr lang="en-US" b="1"/>
              <a:t>setting</a:t>
            </a:r>
            <a:r>
              <a:rPr lang="en-US"/>
              <a:t> does the research take place?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Empirical research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142184"/>
              </p:ext>
            </p:extLst>
          </p:nvPr>
        </p:nvGraphicFramePr>
        <p:xfrm>
          <a:off x="467544" y="3861048"/>
          <a:ext cx="7286676" cy="18516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14578"/>
                <a:gridCol w="5072098"/>
              </a:tblGrid>
              <a:tr h="571504"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Subject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Online customers, students, historical</a:t>
                      </a:r>
                      <a:r>
                        <a:rPr lang="en-AU" baseline="0" noProof="0" dirty="0" smtClean="0">
                          <a:latin typeface="Calibri" pitchFamily="34" charset="0"/>
                          <a:cs typeface="Calibri" pitchFamily="34" charset="0"/>
                        </a:rPr>
                        <a:t> online sessions, computers, …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Research method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Experiments, quasi-experiments,</a:t>
                      </a:r>
                      <a:r>
                        <a:rPr lang="en-AU" baseline="0" noProof="0" dirty="0" smtClean="0">
                          <a:latin typeface="Calibri" pitchFamily="34" charset="0"/>
                          <a:cs typeface="Calibri" pitchFamily="34" charset="0"/>
                        </a:rPr>
                        <a:t> non-experimental research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Setting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noProof="0" dirty="0" smtClean="0">
                          <a:latin typeface="Calibri" pitchFamily="34" charset="0"/>
                          <a:cs typeface="Calibri" pitchFamily="34" charset="0"/>
                        </a:rPr>
                        <a:t>Lab, real-world</a:t>
                      </a:r>
                      <a:r>
                        <a:rPr lang="en-AU" baseline="0" noProof="0" dirty="0" smtClean="0">
                          <a:latin typeface="Calibri" pitchFamily="34" charset="0"/>
                          <a:cs typeface="Calibri" pitchFamily="34" charset="0"/>
                        </a:rPr>
                        <a:t> scenarios</a:t>
                      </a:r>
                      <a:endParaRPr lang="en-AU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37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smtClean="0"/>
              <a:t>Lab </a:t>
            </a:r>
            <a:r>
              <a:rPr lang="en-US" sz="2400"/>
              <a:t>studies</a:t>
            </a:r>
          </a:p>
          <a:p>
            <a:pPr lvl="1"/>
            <a:r>
              <a:rPr lang="en-US" sz="1800" smtClean="0"/>
              <a:t>Explicitly created </a:t>
            </a:r>
            <a:r>
              <a:rPr lang="en-US" sz="1800"/>
              <a:t>for the purpose of the study</a:t>
            </a:r>
          </a:p>
          <a:p>
            <a:pPr lvl="1"/>
            <a:r>
              <a:rPr lang="en-US" sz="1800"/>
              <a:t>Extraneous variables can be controlled more easy by selecting study participants</a:t>
            </a:r>
          </a:p>
          <a:p>
            <a:pPr lvl="1"/>
            <a:r>
              <a:rPr lang="en-US" sz="1800"/>
              <a:t>But doubts may exist about participants motivated by money or prizes</a:t>
            </a:r>
          </a:p>
          <a:p>
            <a:r>
              <a:rPr lang="en-US" sz="2400"/>
              <a:t>Participants should behave as they would in a real-world </a:t>
            </a:r>
            <a:r>
              <a:rPr lang="en-US" sz="2400" smtClean="0"/>
              <a:t>environment</a:t>
            </a:r>
          </a:p>
          <a:p>
            <a:pPr lvl="1"/>
            <a:r>
              <a:rPr lang="en-US" sz="2100" smtClean="0"/>
              <a:t>But they actually do not buy things</a:t>
            </a:r>
            <a:endParaRPr lang="en-US" sz="2100"/>
          </a:p>
          <a:p>
            <a:r>
              <a:rPr lang="en-US" sz="2400"/>
              <a:t>Field</a:t>
            </a:r>
            <a:r>
              <a:rPr lang="en-US" sz="1800"/>
              <a:t> </a:t>
            </a:r>
            <a:r>
              <a:rPr lang="en-US" sz="2400"/>
              <a:t>studies</a:t>
            </a:r>
          </a:p>
          <a:p>
            <a:pPr lvl="1"/>
            <a:r>
              <a:rPr lang="en-US" sz="1800"/>
              <a:t>Conducted in an preexisting real-world environment</a:t>
            </a:r>
          </a:p>
          <a:p>
            <a:pPr lvl="1"/>
            <a:r>
              <a:rPr lang="en-US" sz="1800"/>
              <a:t>Users are intrinsically motivated to use a system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</a:t>
            </a:r>
            <a:r>
              <a:rPr lang="en-US" smtClean="0"/>
              <a:t>settings (w. users)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Experimental vs. non-experimental (observational) research methods</a:t>
            </a:r>
          </a:p>
          <a:p>
            <a:pPr lvl="1"/>
            <a:r>
              <a:rPr lang="en-US"/>
              <a:t>Experiment (test, trial):</a:t>
            </a:r>
          </a:p>
          <a:p>
            <a:pPr lvl="2"/>
            <a:r>
              <a:rPr lang="en-US" i="1"/>
              <a:t>"An experiment is a study in which at least one variable is manipulated and units are randomly assigned to different levels or categories of manipulated variable(s)."</a:t>
            </a:r>
          </a:p>
          <a:p>
            <a:pPr lvl="2"/>
            <a:endParaRPr lang="en-US"/>
          </a:p>
          <a:p>
            <a:pPr lvl="2"/>
            <a:r>
              <a:rPr lang="en-US" smtClean="0"/>
              <a:t>Units		  :   users</a:t>
            </a:r>
            <a:r>
              <a:rPr lang="en-US"/>
              <a:t>, historic sessions, …</a:t>
            </a:r>
          </a:p>
          <a:p>
            <a:pPr lvl="2">
              <a:tabLst>
                <a:tab pos="3138488" algn="l"/>
              </a:tabLst>
            </a:pPr>
            <a:r>
              <a:rPr lang="en-US"/>
              <a:t>Manipulated </a:t>
            </a:r>
            <a:r>
              <a:rPr lang="en-US" smtClean="0"/>
              <a:t>variable :   type </a:t>
            </a:r>
            <a:r>
              <a:rPr lang="en-US"/>
              <a:t>of RS, groups of recommended items,</a:t>
            </a:r>
            <a:br>
              <a:rPr lang="en-US"/>
            </a:br>
            <a:r>
              <a:rPr lang="en-US" smtClean="0"/>
              <a:t>  	explanation </a:t>
            </a:r>
            <a:r>
              <a:rPr lang="en-US"/>
              <a:t>strategies …</a:t>
            </a:r>
          </a:p>
          <a:p>
            <a:pPr lvl="2"/>
            <a:r>
              <a:rPr lang="en-US"/>
              <a:t>Categories of manipulated variable(s): content-based RS, collaborative RS</a:t>
            </a:r>
          </a:p>
          <a:p>
            <a:pPr lvl="1"/>
            <a:endParaRPr lang="en-US"/>
          </a:p>
          <a:p>
            <a:pPr lvl="1"/>
            <a:r>
              <a:rPr lang="en-US"/>
              <a:t>Different experimental designs</a:t>
            </a:r>
          </a:p>
          <a:p>
            <a:pPr lvl="2"/>
            <a:r>
              <a:rPr lang="en-US"/>
              <a:t>Between </a:t>
            </a:r>
            <a:r>
              <a:rPr lang="en-US" smtClean="0"/>
              <a:t>subjects</a:t>
            </a:r>
            <a:endParaRPr lang="en-US"/>
          </a:p>
          <a:p>
            <a:pPr lvl="2"/>
            <a:r>
              <a:rPr lang="en-US"/>
              <a:t>Within </a:t>
            </a:r>
            <a:r>
              <a:rPr lang="en-US" smtClean="0"/>
              <a:t>subjects</a:t>
            </a:r>
            <a:endParaRPr lang="en-US"/>
          </a:p>
          <a:p>
            <a:pPr lvl="2"/>
            <a:r>
              <a:rPr lang="en-US"/>
              <a:t>Mixed designs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methods</a:t>
            </a:r>
          </a:p>
        </p:txBody>
      </p:sp>
    </p:spTree>
    <p:extLst>
      <p:ext uri="{BB962C8B-B14F-4D97-AF65-F5344CB8AC3E}">
        <p14:creationId xmlns:p14="http://schemas.microsoft.com/office/powerpoint/2010/main" val="4694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 designs</a:t>
            </a:r>
            <a:endParaRPr lang="en-US"/>
          </a:p>
        </p:txBody>
      </p:sp>
      <p:pic>
        <p:nvPicPr>
          <p:cNvPr id="4" name="Inhaltsplatzhalter 4" descr="Chapter_6_experimen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1700808"/>
            <a:ext cx="744061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sz="2400"/>
              <a:t>„How to“ from different perspectives:</a:t>
            </a:r>
          </a:p>
          <a:p>
            <a:pPr lvl="1"/>
            <a:r>
              <a:rPr lang="de-AT" sz="2000" smtClean="0"/>
              <a:t>Information </a:t>
            </a:r>
            <a:r>
              <a:rPr lang="de-AT" sz="2000"/>
              <a:t>Retrieval</a:t>
            </a:r>
          </a:p>
          <a:p>
            <a:pPr lvl="1"/>
            <a:r>
              <a:rPr lang="de-AT" sz="2000" smtClean="0"/>
              <a:t>Machine </a:t>
            </a:r>
            <a:r>
              <a:rPr lang="de-AT" sz="2000"/>
              <a:t>Learning</a:t>
            </a:r>
          </a:p>
          <a:p>
            <a:pPr lvl="1"/>
            <a:r>
              <a:rPr lang="de-AT" sz="2000" smtClean="0"/>
              <a:t>HCI </a:t>
            </a:r>
            <a:r>
              <a:rPr lang="de-AT" sz="2000"/>
              <a:t>and Decision Support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approaches in different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sz="2400"/>
              <a:t>Historical Cranfield collection (late 1950s)</a:t>
            </a:r>
          </a:p>
          <a:p>
            <a:pPr lvl="2"/>
            <a:r>
              <a:rPr lang="de-AT"/>
              <a:t>1,398 journal article abstracts</a:t>
            </a:r>
          </a:p>
          <a:p>
            <a:pPr lvl="2"/>
            <a:r>
              <a:rPr lang="de-AT"/>
              <a:t>225 queries</a:t>
            </a:r>
          </a:p>
          <a:p>
            <a:pPr lvl="2"/>
            <a:r>
              <a:rPr lang="de-AT"/>
              <a:t>Exhaustive relevance judgements (over 300K)</a:t>
            </a:r>
          </a:p>
          <a:p>
            <a:r>
              <a:rPr lang="en-US" sz="2400"/>
              <a:t>Ground truth established by human domain experts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in information retrieval (IR)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479683"/>
              </p:ext>
            </p:extLst>
          </p:nvPr>
        </p:nvGraphicFramePr>
        <p:xfrm>
          <a:off x="1351594" y="3903970"/>
          <a:ext cx="5250694" cy="201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6893"/>
                <a:gridCol w="875116"/>
                <a:gridCol w="1957680"/>
                <a:gridCol w="1861005"/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Reality</a:t>
                      </a:r>
                      <a:endParaRPr lang="en-US" b="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3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Actually Good</a:t>
                      </a:r>
                      <a:endParaRPr lang="en-US" b="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Actually Bad</a:t>
                      </a:r>
                      <a:endParaRPr lang="en-US" b="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270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Prediction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Rated Good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True Positive (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tp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False Positive (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fp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270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Rated Bad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False Negative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(fn)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Negative (</a:t>
                      </a:r>
                      <a:r>
                        <a:rPr lang="en-US" baseline="0" dirty="0" err="1" smtClean="0">
                          <a:latin typeface="Calibri" pitchFamily="34" charset="0"/>
                          <a:cs typeface="Calibri" pitchFamily="34" charset="0"/>
                        </a:rPr>
                        <a:t>tn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602288" y="4725144"/>
            <a:ext cx="245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recommended items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983919" y="6165304"/>
            <a:ext cx="154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good items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Professor in Computer Science</a:t>
            </a:r>
          </a:p>
          <a:p>
            <a:pPr lvl="1"/>
            <a:r>
              <a:rPr lang="en-US" smtClean="0"/>
              <a:t>At TU Dortmund, Germany</a:t>
            </a:r>
          </a:p>
          <a:p>
            <a:r>
              <a:rPr lang="en-US" smtClean="0"/>
              <a:t>Current research areas</a:t>
            </a:r>
          </a:p>
          <a:p>
            <a:pPr lvl="1"/>
            <a:r>
              <a:rPr lang="en-US" smtClean="0"/>
              <a:t>Recommender Systems</a:t>
            </a:r>
          </a:p>
          <a:p>
            <a:pPr lvl="1"/>
            <a:r>
              <a:rPr lang="en-US" smtClean="0"/>
              <a:t>Errors in spreadsheets</a:t>
            </a:r>
          </a:p>
          <a:p>
            <a:r>
              <a:rPr lang="en-US" smtClean="0"/>
              <a:t>Other topics</a:t>
            </a:r>
          </a:p>
          <a:p>
            <a:pPr lvl="1"/>
            <a:r>
              <a:rPr lang="en-US" smtClean="0"/>
              <a:t>Artificial Intelligence</a:t>
            </a:r>
          </a:p>
          <a:p>
            <a:pPr lvl="1"/>
            <a:r>
              <a:rPr lang="en-US" smtClean="0"/>
              <a:t>Web Mining</a:t>
            </a:r>
          </a:p>
          <a:p>
            <a:pPr lvl="1"/>
            <a:r>
              <a:rPr lang="en-US" smtClean="0"/>
              <a:t>Prouct configuration / Constraints</a:t>
            </a:r>
          </a:p>
          <a:p>
            <a:pPr lvl="1"/>
            <a:r>
              <a:rPr lang="en-US" smtClean="0"/>
              <a:t>…</a:t>
            </a:r>
          </a:p>
          <a:p>
            <a:pPr lvl="1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me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40768"/>
            <a:ext cx="15906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34" y="3501008"/>
            <a:ext cx="245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15" y="1340768"/>
            <a:ext cx="1304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Recommendation is viewed as information retrieval task:</a:t>
            </a:r>
          </a:p>
          <a:p>
            <a:pPr lvl="1"/>
            <a:r>
              <a:rPr lang="en-US" sz="2200"/>
              <a:t>Retrieve (recommend) all items which are predicted to be “good</a:t>
            </a:r>
            <a:r>
              <a:rPr lang="en-US" sz="2200" smtClean="0"/>
              <a:t>”.</a:t>
            </a:r>
          </a:p>
          <a:p>
            <a:pPr lvl="1"/>
            <a:r>
              <a:rPr lang="en-US" sz="2200" smtClean="0"/>
              <a:t>Compare with "hidden" elements for which the ground truth is known</a:t>
            </a:r>
            <a:endParaRPr lang="en-US" sz="2200"/>
          </a:p>
          <a:p>
            <a:r>
              <a:rPr lang="en-US" b="1" smtClean="0"/>
              <a:t>Precision:</a:t>
            </a:r>
            <a:r>
              <a:rPr lang="en-US" smtClean="0"/>
              <a:t> </a:t>
            </a:r>
            <a:r>
              <a:rPr lang="en-US"/>
              <a:t>a measure of exactness, determines the fraction of relevant items retrieved out of all items retrieved</a:t>
            </a:r>
          </a:p>
          <a:p>
            <a:pPr lvl="1"/>
            <a:r>
              <a:rPr lang="en-US" sz="2200"/>
              <a:t>E.g. the proportion of recommended movies that are actually good</a:t>
            </a:r>
          </a:p>
          <a:p>
            <a:pPr lvl="1"/>
            <a:endParaRPr lang="en-US"/>
          </a:p>
          <a:p>
            <a:pPr lvl="1">
              <a:buFontTx/>
              <a:buNone/>
            </a:pPr>
            <a:endParaRPr lang="en-US"/>
          </a:p>
          <a:p>
            <a:r>
              <a:rPr lang="en-US" b="1" smtClean="0"/>
              <a:t>Recall:</a:t>
            </a:r>
            <a:r>
              <a:rPr lang="en-US" smtClean="0"/>
              <a:t> </a:t>
            </a:r>
            <a:r>
              <a:rPr lang="en-US"/>
              <a:t>a measure of completeness, determines the fraction of relevant items retrieved out of all relevant items</a:t>
            </a:r>
          </a:p>
          <a:p>
            <a:pPr lvl="1"/>
            <a:r>
              <a:rPr lang="en-US" sz="2200"/>
              <a:t>E.g. the proportion of all good movies recommended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Metrics: Precision and Recall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4099099"/>
            <a:ext cx="48863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5899299"/>
            <a:ext cx="4673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6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08920"/>
            <a:ext cx="4009388" cy="393074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6976"/>
          </a:xfrm>
        </p:spPr>
        <p:txBody>
          <a:bodyPr/>
          <a:lstStyle/>
          <a:p>
            <a:r>
              <a:rPr lang="en-US" smtClean="0"/>
              <a:t>Precision vs</a:t>
            </a:r>
            <a:r>
              <a:rPr lang="en-US" dirty="0" smtClean="0"/>
              <a:t>. Recall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E.g. typically when a recommender system is tuned to increase precision, recall decreases as a result (or vice versa)</a:t>
            </a:r>
          </a:p>
          <a:p>
            <a:endParaRPr lang="en-US" dirty="0"/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3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22920"/>
          </a:xfrm>
        </p:spPr>
        <p:txBody>
          <a:bodyPr/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Metric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F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Metric </a:t>
            </a:r>
            <a:r>
              <a:rPr lang="en-US" sz="2400" dirty="0" smtClean="0"/>
              <a:t>attempts to combine Precision and Recall into a single value for comparison purposes.</a:t>
            </a:r>
          </a:p>
          <a:p>
            <a:pPr lvl="1"/>
            <a:r>
              <a:rPr lang="en-US" sz="2000" dirty="0" smtClean="0"/>
              <a:t>May be used to gain a more balanced view of performance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The 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Metric gives equal weight to precision and recall</a:t>
            </a:r>
          </a:p>
          <a:p>
            <a:pPr lvl="1"/>
            <a:r>
              <a:rPr lang="en-US" sz="2000" dirty="0" smtClean="0"/>
              <a:t>Other F</a:t>
            </a:r>
            <a:r>
              <a:rPr lang="el-GR" sz="2000" baseline="-25000" dirty="0" smtClean="0"/>
              <a:t>β</a:t>
            </a:r>
            <a:r>
              <a:rPr lang="en-US" sz="2000" dirty="0" smtClean="0"/>
              <a:t> metrics weight recall with a factor of </a:t>
            </a:r>
            <a:r>
              <a:rPr lang="el-GR" sz="2000" dirty="0" smtClean="0"/>
              <a:t>β</a:t>
            </a:r>
            <a:r>
              <a:rPr lang="en-US" sz="2000" dirty="0" smtClean="0"/>
              <a:t>.</a:t>
            </a: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9988" y="2928934"/>
            <a:ext cx="2864025" cy="647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5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Precision@k/Recall@k</a:t>
            </a:r>
          </a:p>
          <a:p>
            <a:pPr lvl="1"/>
            <a:r>
              <a:rPr lang="en-US" smtClean="0"/>
              <a:t>Define a threshold (list length) and count the "hits" proportion</a:t>
            </a:r>
          </a:p>
          <a:p>
            <a:r>
              <a:rPr lang="en-US" smtClean="0"/>
              <a:t>Mean Average Precision</a:t>
            </a:r>
          </a:p>
          <a:p>
            <a:pPr lvl="1"/>
            <a:r>
              <a:rPr lang="en-US" smtClean="0"/>
              <a:t>Determine the position of each hit (e.g., 2,3,5)</a:t>
            </a:r>
          </a:p>
          <a:p>
            <a:pPr lvl="1"/>
            <a:r>
              <a:rPr lang="en-US" smtClean="0"/>
              <a:t>Calculate the average for all hits in the list</a:t>
            </a:r>
          </a:p>
          <a:p>
            <a:pPr lvl="1"/>
            <a:r>
              <a:rPr lang="en-US" smtClean="0"/>
              <a:t>Average over all recommendations</a:t>
            </a:r>
          </a:p>
          <a:p>
            <a:r>
              <a:rPr lang="en-US" smtClean="0"/>
              <a:t>Mean Reciprocal Rank</a:t>
            </a:r>
          </a:p>
          <a:p>
            <a:pPr lvl="1"/>
            <a:r>
              <a:rPr lang="en-US" smtClean="0"/>
              <a:t>Assume that there is only one relevant item or only the first is important</a:t>
            </a:r>
          </a:p>
          <a:p>
            <a:pPr lvl="1"/>
            <a:r>
              <a:rPr lang="en-US" smtClean="0"/>
              <a:t>If its position is K, the MRR is 1/K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Precision@k, Recall@k, Mean Avg. Precision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Average Precision</a:t>
            </a:r>
            <a:r>
              <a:rPr lang="en-US" sz="2400" dirty="0" smtClean="0"/>
              <a:t> (</a:t>
            </a:r>
            <a:r>
              <a:rPr lang="en-US" sz="2400" i="1" dirty="0" smtClean="0"/>
              <a:t>AP</a:t>
            </a:r>
            <a:r>
              <a:rPr lang="en-US" sz="2400" dirty="0" smtClean="0"/>
              <a:t>)</a:t>
            </a:r>
            <a:r>
              <a:rPr lang="en-US" sz="2400" b="1" dirty="0" smtClean="0"/>
              <a:t> </a:t>
            </a:r>
            <a:r>
              <a:rPr lang="en-US" sz="2400" dirty="0" smtClean="0"/>
              <a:t>is a ranked precision metric that places emphasis on highly ranked correct predictions (hits)</a:t>
            </a:r>
          </a:p>
          <a:p>
            <a:r>
              <a:rPr lang="en-US" sz="2400" smtClean="0"/>
              <a:t>Essentially </a:t>
            </a:r>
            <a:r>
              <a:rPr lang="en-US" sz="2400" dirty="0" smtClean="0"/>
              <a:t>it is the average of precision values determined after each successful prediction, i.e.</a:t>
            </a:r>
            <a:endParaRPr lang="en-US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Precision</a:t>
            </a:r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786578" y="3561414"/>
          <a:ext cx="1476364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5818"/>
                <a:gridCol w="6905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Rank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Hit?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1181097" y="3561414"/>
          <a:ext cx="1476364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5818"/>
                <a:gridCol w="6905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Rank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Hit?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485" y="5204488"/>
            <a:ext cx="2247895" cy="36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23578"/>
            <a:ext cx="1919282" cy="33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ebogener Pfeil 8"/>
          <p:cNvSpPr/>
          <p:nvPr/>
        </p:nvSpPr>
        <p:spPr bwMode="auto">
          <a:xfrm>
            <a:off x="2324105" y="4347232"/>
            <a:ext cx="1285884" cy="1428760"/>
          </a:xfrm>
          <a:prstGeom prst="circularArrow">
            <a:avLst>
              <a:gd name="adj1" fmla="val 6515"/>
              <a:gd name="adj2" fmla="val 1142321"/>
              <a:gd name="adj3" fmla="val 20439654"/>
              <a:gd name="adj4" fmla="val 15880757"/>
              <a:gd name="adj5" fmla="val 12331"/>
            </a:avLst>
          </a:prstGeom>
          <a:solidFill>
            <a:srgbClr val="B2B2B2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Gebogener Pfeil 9"/>
          <p:cNvSpPr/>
          <p:nvPr/>
        </p:nvSpPr>
        <p:spPr bwMode="auto">
          <a:xfrm rot="10800000">
            <a:off x="5786446" y="3561414"/>
            <a:ext cx="1285884" cy="1428760"/>
          </a:xfrm>
          <a:prstGeom prst="circularArrow">
            <a:avLst>
              <a:gd name="adj1" fmla="val 6515"/>
              <a:gd name="adj2" fmla="val 1142321"/>
              <a:gd name="adj3" fmla="val 20439654"/>
              <a:gd name="adj4" fmla="val 15880757"/>
              <a:gd name="adj5" fmla="val 12331"/>
            </a:avLst>
          </a:prstGeom>
          <a:solidFill>
            <a:srgbClr val="B2B2B2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76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Inhaltsplatzhalter 1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0507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Rank metrics</a:t>
            </a:r>
            <a:r>
              <a:rPr lang="en-US" dirty="0" smtClean="0"/>
              <a:t> extend recall and precision to take the positions of correct items in a ranked list into account</a:t>
            </a:r>
          </a:p>
          <a:p>
            <a:pPr lvl="2"/>
            <a:r>
              <a:rPr lang="en-US" dirty="0" smtClean="0"/>
              <a:t>Relevant items are more useful when they appear earlier in the recommendation list</a:t>
            </a:r>
          </a:p>
          <a:p>
            <a:pPr lvl="2"/>
            <a:r>
              <a:rPr lang="en-US" dirty="0" smtClean="0"/>
              <a:t>Particularly important in recommender systems as lower ranked items may be overlooked </a:t>
            </a:r>
            <a:r>
              <a:rPr lang="en-US" smtClean="0"/>
              <a:t>by users</a:t>
            </a:r>
          </a:p>
          <a:p>
            <a:pPr lvl="1"/>
            <a:r>
              <a:rPr lang="en-US" smtClean="0"/>
              <a:t>nDCG, Lift index, Rank Score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246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Metrics: Rank position matters 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26542"/>
              </p:ext>
            </p:extLst>
          </p:nvPr>
        </p:nvGraphicFramePr>
        <p:xfrm>
          <a:off x="971600" y="2065782"/>
          <a:ext cx="2471936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936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Actually good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Item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237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B2B2B2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Item 899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361693"/>
              </p:ext>
            </p:extLst>
          </p:nvPr>
        </p:nvGraphicFramePr>
        <p:xfrm>
          <a:off x="5292080" y="2006596"/>
          <a:ext cx="2736304" cy="180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Recommended </a:t>
                      </a:r>
                    </a:p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(predicted as good)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Item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345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B2B2B2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Item 237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Item 187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48032" y="1345928"/>
            <a:ext cx="1524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a typeface="+mj-ea"/>
                <a:cs typeface="+mj-cs"/>
              </a:rPr>
              <a:t>For a user:</a:t>
            </a: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3491880" y="2726676"/>
            <a:ext cx="1728192" cy="486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4202277" y="2577229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366"/>
                </a:solidFill>
                <a:latin typeface="Calibri" pitchFamily="34" charset="0"/>
                <a:ea typeface="+mj-ea"/>
                <a:cs typeface="+mj-cs"/>
              </a:rPr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166232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Discounted Cumulative Gain (DCG)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608512"/>
          </a:xfrm>
        </p:spPr>
        <p:txBody>
          <a:bodyPr>
            <a:normAutofit fontScale="92500"/>
          </a:bodyPr>
          <a:lstStyle/>
          <a:p>
            <a:r>
              <a:rPr lang="en-US" smtClean="0"/>
              <a:t>Concept of graded relevance</a:t>
            </a:r>
          </a:p>
          <a:p>
            <a:pPr lvl="1"/>
            <a:r>
              <a:rPr lang="en-US" smtClean="0"/>
              <a:t>Hits at the beginning count more (more "gain")</a:t>
            </a:r>
          </a:p>
          <a:p>
            <a:pPr lvl="1"/>
            <a:r>
              <a:rPr lang="en-US" smtClean="0"/>
              <a:t>Documents of higher relevance are more important</a:t>
            </a:r>
          </a:p>
          <a:p>
            <a:pPr lvl="1"/>
            <a:r>
              <a:rPr lang="en-US" smtClean="0"/>
              <a:t>Discounted gain at later positions</a:t>
            </a:r>
          </a:p>
          <a:p>
            <a:pPr lvl="2"/>
            <a:r>
              <a:rPr lang="en-US" smtClean="0"/>
              <a:t>Often an exponential decay (half life) is assumed</a:t>
            </a:r>
          </a:p>
          <a:p>
            <a:pPr lvl="3"/>
            <a:r>
              <a:rPr lang="en-US" smtClean="0"/>
              <a:t>e.g., based on the log function</a:t>
            </a:r>
          </a:p>
          <a:p>
            <a:pPr lvl="1"/>
            <a:r>
              <a:rPr lang="en-US" smtClean="0"/>
              <a:t>Given a rank position p, and the graded relevance "rel" of an item I</a:t>
            </a:r>
          </a:p>
          <a:p>
            <a:pPr lvl="1"/>
            <a:endParaRPr lang="en-US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nDCG: Normalized value at length n</a:t>
            </a:r>
          </a:p>
          <a:p>
            <a:pPr lvl="2"/>
            <a:r>
              <a:rPr lang="en-US" smtClean="0"/>
              <a:t>Compare with "ideal" ranking</a:t>
            </a:r>
            <a:endParaRPr lang="en-US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65104"/>
            <a:ext cx="25622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818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There are 6 items to rank: 	</a:t>
            </a:r>
            <a:r>
              <a:rPr lang="en-US" b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I1 to I6</a:t>
            </a:r>
          </a:p>
          <a:p>
            <a:r>
              <a:rPr lang="en-US" smtClean="0"/>
              <a:t>Relevance scores (0-3) scale:</a:t>
            </a:r>
          </a:p>
          <a:p>
            <a:pPr lvl="1"/>
            <a:r>
              <a:rPr lang="en-US" smtClean="0"/>
              <a:t>3,2,3,0,1,2</a:t>
            </a:r>
          </a:p>
          <a:p>
            <a:r>
              <a:rPr lang="en-US" smtClean="0"/>
              <a:t>DCG at 6:</a:t>
            </a:r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An ideal ordering IDCG:</a:t>
            </a:r>
          </a:p>
          <a:p>
            <a:pPr lvl="1"/>
            <a:r>
              <a:rPr lang="en-US" smtClean="0"/>
              <a:t>3,3,2,2,1,0 would lead to an DCG of 8.69</a:t>
            </a:r>
          </a:p>
          <a:p>
            <a:r>
              <a:rPr lang="en-US" smtClean="0"/>
              <a:t>The nDCG </a:t>
            </a:r>
          </a:p>
          <a:p>
            <a:pPr lvl="1"/>
            <a:r>
              <a:rPr lang="en-US" smtClean="0"/>
              <a:t>DCG/IDCG = 8.10/8.69 = 0.932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nDCG example</a:t>
            </a:r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395536" y="6491869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Wikipedia.org</a:t>
            </a:r>
            <a:endParaRPr lang="en-US" sz="12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68961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6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Often in Information Retrieval settings</a:t>
            </a:r>
          </a:p>
          <a:p>
            <a:pPr lvl="1"/>
            <a:r>
              <a:rPr lang="en-US" smtClean="0"/>
              <a:t>Set of target documents is labeled with ground truth</a:t>
            </a:r>
          </a:p>
          <a:p>
            <a:r>
              <a:rPr lang="en-US" smtClean="0"/>
              <a:t>In recommender systems:</a:t>
            </a:r>
          </a:p>
          <a:p>
            <a:pPr lvl="1"/>
            <a:r>
              <a:rPr lang="en-US" smtClean="0"/>
              <a:t>No rating available for most of the items</a:t>
            </a:r>
          </a:p>
          <a:p>
            <a:pPr lvl="1"/>
            <a:r>
              <a:rPr lang="en-US" smtClean="0"/>
              <a:t>Considering unrated items as irrelevant?</a:t>
            </a:r>
          </a:p>
          <a:p>
            <a:pPr lvl="1"/>
            <a:r>
              <a:rPr lang="en-US" smtClean="0"/>
              <a:t>Different ways of computing precision / recall</a:t>
            </a:r>
          </a:p>
          <a:p>
            <a:pPr lvl="2"/>
            <a:r>
              <a:rPr lang="en-US" smtClean="0"/>
              <a:t>How to count the ranked elements with unknown ground truth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of the ground truth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 you measure precision?</a:t>
            </a:r>
          </a:p>
          <a:p>
            <a:r>
              <a:rPr lang="en-US" dirty="0" smtClean="0"/>
              <a:t>How "wins" for Precision@3?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1: </a:t>
            </a:r>
            <a:br>
              <a:rPr lang="en-US" dirty="0" smtClean="0"/>
            </a:br>
            <a:r>
              <a:rPr lang="en-US" dirty="0" smtClean="0"/>
              <a:t>Rank algorithms using precision and recall</a:t>
            </a:r>
            <a:endParaRPr lang="en-US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643529"/>
              </p:ext>
            </p:extLst>
          </p:nvPr>
        </p:nvGraphicFramePr>
        <p:xfrm>
          <a:off x="899592" y="2852936"/>
          <a:ext cx="688808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022"/>
                <a:gridCol w="1722022"/>
                <a:gridCol w="1722022"/>
                <a:gridCol w="1722022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</a:t>
                      </a:r>
                      <a:r>
                        <a:rPr lang="en-US" sz="1400" baseline="0" dirty="0" smtClean="0"/>
                        <a:t> 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 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 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2627784" y="3573016"/>
            <a:ext cx="5184576" cy="1152128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you</a:t>
            </a: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15315"/>
            <a:ext cx="3024336" cy="32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And now?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1: </a:t>
            </a:r>
            <a:br>
              <a:rPr lang="en-US" dirty="0"/>
            </a:br>
            <a:r>
              <a:rPr lang="en-US" dirty="0"/>
              <a:t>Rank algorithms using precision and recall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860483"/>
              </p:ext>
            </p:extLst>
          </p:nvPr>
        </p:nvGraphicFramePr>
        <p:xfrm>
          <a:off x="755576" y="2492896"/>
          <a:ext cx="688808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022"/>
                <a:gridCol w="1722022"/>
                <a:gridCol w="1722022"/>
                <a:gridCol w="1722022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</a:t>
                      </a:r>
                      <a:r>
                        <a:rPr lang="en-US" sz="1400" baseline="0" dirty="0" smtClean="0"/>
                        <a:t> 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 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Recommender 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2478667" y="3212976"/>
            <a:ext cx="5184576" cy="1152128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Recommendation is concerned with learning from noisy observations (x,y), where                    has to be determined such  that 		     is minimal</a:t>
            </a:r>
            <a:r>
              <a:rPr lang="en-US" sz="2400" smtClean="0"/>
              <a:t>.</a:t>
            </a:r>
          </a:p>
          <a:p>
            <a:endParaRPr lang="en-US" sz="1000" smtClean="0"/>
          </a:p>
          <a:p>
            <a:r>
              <a:rPr lang="en-US" sz="2400" smtClean="0"/>
              <a:t>Experimental setup</a:t>
            </a:r>
          </a:p>
          <a:p>
            <a:pPr lvl="2"/>
            <a:r>
              <a:rPr lang="en-US" sz="1700"/>
              <a:t>Historic user ratings constitute ground </a:t>
            </a:r>
            <a:r>
              <a:rPr lang="en-US" sz="1700" smtClean="0"/>
              <a:t>truth (e.g., MovieLens movie ratings, 100k ratings to 10 million; 100 mio. ratings for Netflix Prize)</a:t>
            </a:r>
          </a:p>
          <a:p>
            <a:pPr lvl="2"/>
            <a:r>
              <a:rPr lang="en-US" sz="1700" smtClean="0"/>
              <a:t>Predict hidden ratings</a:t>
            </a:r>
            <a:endParaRPr lang="en-US" sz="1700"/>
          </a:p>
          <a:p>
            <a:pPr lvl="2"/>
            <a:r>
              <a:rPr lang="en-US" sz="1700" b="1" smtClean="0"/>
              <a:t>Mean </a:t>
            </a:r>
            <a:r>
              <a:rPr lang="en-US" sz="1700" b="1"/>
              <a:t>Absolute Error </a:t>
            </a:r>
            <a:r>
              <a:rPr lang="en-US" sz="1700"/>
              <a:t>(</a:t>
            </a:r>
            <a:r>
              <a:rPr lang="en-US" sz="1700" i="1"/>
              <a:t>MAE</a:t>
            </a:r>
            <a:r>
              <a:rPr lang="en-US" sz="1700"/>
              <a:t>) computes the deviation between predicted ratings and actual ratings</a:t>
            </a:r>
          </a:p>
          <a:p>
            <a:pPr lvl="1"/>
            <a:endParaRPr lang="en-US" sz="2000"/>
          </a:p>
          <a:p>
            <a:pPr lvl="2"/>
            <a:r>
              <a:rPr lang="en-US" sz="1700" b="1" smtClean="0"/>
              <a:t>Root </a:t>
            </a:r>
            <a:r>
              <a:rPr lang="en-US" sz="1700" b="1"/>
              <a:t>Mean Square Error </a:t>
            </a:r>
            <a:r>
              <a:rPr lang="en-US" sz="1700"/>
              <a:t>(</a:t>
            </a:r>
            <a:r>
              <a:rPr lang="en-US" sz="1700" i="1"/>
              <a:t>RMSE</a:t>
            </a:r>
            <a:r>
              <a:rPr lang="en-US" sz="1700"/>
              <a:t>) is similar to </a:t>
            </a:r>
            <a:r>
              <a:rPr lang="en-US" sz="1700" i="1"/>
              <a:t>MAE</a:t>
            </a:r>
            <a:r>
              <a:rPr lang="en-US" sz="1700"/>
              <a:t>, but places more emphasis on larger deviation</a:t>
            </a:r>
            <a:endParaRPr lang="en-US" sz="18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Error measures – </a:t>
            </a:r>
            <a:br>
              <a:rPr lang="en-US" smtClean="0"/>
            </a:br>
            <a:r>
              <a:rPr lang="en-US" smtClean="0"/>
              <a:t>The Machine Learning perspective</a:t>
            </a:r>
            <a:endParaRPr lang="en-US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578892"/>
              </p:ext>
            </p:extLst>
          </p:nvPr>
        </p:nvGraphicFramePr>
        <p:xfrm>
          <a:off x="4140200" y="1989138"/>
          <a:ext cx="10795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Formel" r:id="rId3" imgW="748975" imgH="253890" progId="Equation.3">
                  <p:embed/>
                </p:oleObj>
              </mc:Choice>
              <mc:Fallback>
                <p:oleObj name="Formel" r:id="rId3" imgW="74897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989138"/>
                        <a:ext cx="1079500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4596"/>
              </p:ext>
            </p:extLst>
          </p:nvPr>
        </p:nvGraphicFramePr>
        <p:xfrm>
          <a:off x="2195513" y="2349500"/>
          <a:ext cx="14081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Formel" r:id="rId5" imgW="774360" imgH="355320" progId="Equation.3">
                  <p:embed/>
                </p:oleObj>
              </mc:Choice>
              <mc:Fallback>
                <p:oleObj name="Formel" r:id="rId5" imgW="7743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349500"/>
                        <a:ext cx="140811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084457"/>
              </p:ext>
            </p:extLst>
          </p:nvPr>
        </p:nvGraphicFramePr>
        <p:xfrm>
          <a:off x="4427984" y="4581128"/>
          <a:ext cx="2468562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Formel" r:id="rId7" imgW="1968500" imgH="558800" progId="Equation.3">
                  <p:embed/>
                </p:oleObj>
              </mc:Choice>
              <mc:Fallback>
                <p:oleObj name="Formel" r:id="rId7" imgW="19685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581128"/>
                        <a:ext cx="2468562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520121"/>
              </p:ext>
            </p:extLst>
          </p:nvPr>
        </p:nvGraphicFramePr>
        <p:xfrm>
          <a:off x="4499992" y="5733256"/>
          <a:ext cx="280511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Formel" r:id="rId9" imgW="2324100" imgH="596900" progId="Equation.3">
                  <p:embed/>
                </p:oleObj>
              </mc:Choice>
              <mc:Fallback>
                <p:oleObj name="Formel" r:id="rId9" imgW="23241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5733256"/>
                        <a:ext cx="2805113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13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44208" y="1628800"/>
            <a:ext cx="2699792" cy="4320480"/>
          </a:xfrm>
        </p:spPr>
        <p:txBody>
          <a:bodyPr>
            <a:normAutofit/>
          </a:bodyPr>
          <a:lstStyle/>
          <a:p>
            <a:r>
              <a:rPr lang="en-GB" sz="2000" b="0" dirty="0" smtClean="0"/>
              <a:t>MAE = 0.46</a:t>
            </a:r>
          </a:p>
          <a:p>
            <a:r>
              <a:rPr lang="en-GB" sz="2000" b="0" dirty="0" smtClean="0"/>
              <a:t>RMSE = 0.75</a:t>
            </a:r>
          </a:p>
          <a:p>
            <a:pPr>
              <a:buNone/>
            </a:pPr>
            <a:endParaRPr lang="en-GB" sz="2000" b="0" smtClean="0"/>
          </a:p>
          <a:p>
            <a:pPr>
              <a:buNone/>
            </a:pPr>
            <a:r>
              <a:rPr lang="en-GB" sz="2000" b="0" smtClean="0"/>
              <a:t>Removing </a:t>
            </a:r>
            <a:r>
              <a:rPr lang="en-GB" sz="2000" b="0" dirty="0" smtClean="0"/>
              <a:t>line nr. 4</a:t>
            </a:r>
          </a:p>
          <a:p>
            <a:r>
              <a:rPr lang="en-GB" sz="2000" b="0" dirty="0" smtClean="0"/>
              <a:t>MAE = 0.29</a:t>
            </a:r>
          </a:p>
          <a:p>
            <a:r>
              <a:rPr lang="en-GB" sz="2000" b="0" dirty="0" smtClean="0"/>
              <a:t>RMSE = 0.42</a:t>
            </a:r>
          </a:p>
          <a:p>
            <a:pPr>
              <a:buNone/>
            </a:pPr>
            <a:endParaRPr lang="en-GB" sz="2000" b="0" smtClean="0"/>
          </a:p>
          <a:p>
            <a:pPr>
              <a:buNone/>
            </a:pPr>
            <a:r>
              <a:rPr lang="en-GB" sz="2000" b="0" smtClean="0"/>
              <a:t>Removing </a:t>
            </a:r>
            <a:r>
              <a:rPr lang="en-GB" sz="2000" b="0" dirty="0" smtClean="0"/>
              <a:t>lines 1,2,4,5</a:t>
            </a:r>
          </a:p>
          <a:p>
            <a:r>
              <a:rPr lang="en-GB" sz="2000" b="0" dirty="0" smtClean="0"/>
              <a:t>MAE = 0.1</a:t>
            </a:r>
          </a:p>
          <a:p>
            <a:r>
              <a:rPr lang="en-GB" sz="2000" b="0" dirty="0" smtClean="0"/>
              <a:t>RMSE = 0.13</a:t>
            </a:r>
            <a:endParaRPr lang="en-GB" sz="2000" b="0" dirty="0"/>
          </a:p>
        </p:txBody>
      </p:sp>
      <p:graphicFrame>
        <p:nvGraphicFramePr>
          <p:cNvPr id="4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257995"/>
              </p:ext>
            </p:extLst>
          </p:nvPr>
        </p:nvGraphicFramePr>
        <p:xfrm>
          <a:off x="323528" y="1628800"/>
          <a:ext cx="6048672" cy="37438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48"/>
                <a:gridCol w="792088"/>
                <a:gridCol w="936104"/>
                <a:gridCol w="1008112"/>
                <a:gridCol w="1368152"/>
                <a:gridCol w="720080"/>
                <a:gridCol w="792088"/>
              </a:tblGrid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Nr.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err="1" smtClean="0"/>
                        <a:t>UserID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err="1" smtClean="0"/>
                        <a:t>MovieID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Rating (r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)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Prediction (p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)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|p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-r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|</a:t>
                      </a:r>
                      <a:endParaRPr lang="en-US" sz="11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(p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-r</a:t>
                      </a:r>
                      <a:r>
                        <a:rPr lang="en-US" sz="1100" baseline="-25000" noProof="0" dirty="0" smtClean="0"/>
                        <a:t>i</a:t>
                      </a:r>
                      <a:r>
                        <a:rPr lang="en-US" sz="1100" noProof="0" dirty="0" smtClean="0"/>
                        <a:t>)</a:t>
                      </a:r>
                      <a:r>
                        <a:rPr lang="en-US" sz="1100" baseline="30000" noProof="0" dirty="0" smtClean="0"/>
                        <a:t>2</a:t>
                      </a:r>
                      <a:endParaRPr lang="en-US" sz="1100" baseline="300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134</a:t>
                      </a:r>
                      <a:endParaRPr lang="en-US" sz="120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5</a:t>
                      </a:r>
                      <a:endParaRPr lang="en-US" sz="120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4.5</a:t>
                      </a:r>
                      <a:endParaRPr lang="en-US" sz="120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0.5</a:t>
                      </a:r>
                      <a:endParaRPr lang="en-US" sz="120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0.25</a:t>
                      </a:r>
                      <a:endParaRPr lang="en-US" sz="120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238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50793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312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14482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4</a:t>
                      </a:r>
                      <a:endParaRPr lang="en-US" sz="1200" baseline="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2</a:t>
                      </a:r>
                      <a:endParaRPr lang="en-US" sz="1200" baseline="0" noProof="0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134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767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4.5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0.25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6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68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4.1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0.01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7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212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3.9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0.01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238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3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9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68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4.2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0.04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10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112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5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4.8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0.2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0.04</a:t>
                      </a:r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07862"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4.6</a:t>
                      </a:r>
                      <a:endParaRPr lang="en-US" sz="1200" baseline="0" noProof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5.6</a:t>
                      </a:r>
                      <a:endParaRPr lang="en-US" sz="1200" baseline="0" noProof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uppieren 11"/>
          <p:cNvGrpSpPr/>
          <p:nvPr/>
        </p:nvGrpSpPr>
        <p:grpSpPr>
          <a:xfrm>
            <a:off x="6156176" y="1988840"/>
            <a:ext cx="216024" cy="216024"/>
            <a:chOff x="5940152" y="764704"/>
            <a:chExt cx="216024" cy="216024"/>
          </a:xfrm>
        </p:grpSpPr>
        <p:cxnSp>
          <p:nvCxnSpPr>
            <p:cNvPr id="6" name="Gerade Verbindung 5"/>
            <p:cNvCxnSpPr/>
            <p:nvPr/>
          </p:nvCxnSpPr>
          <p:spPr bwMode="auto">
            <a:xfrm rot="5400000" flipH="1" flipV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 rot="16200000" flipH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uppieren 12"/>
          <p:cNvGrpSpPr/>
          <p:nvPr/>
        </p:nvGrpSpPr>
        <p:grpSpPr>
          <a:xfrm>
            <a:off x="6156176" y="2276872"/>
            <a:ext cx="216024" cy="216024"/>
            <a:chOff x="5940152" y="764704"/>
            <a:chExt cx="216024" cy="216024"/>
          </a:xfrm>
        </p:grpSpPr>
        <p:cxnSp>
          <p:nvCxnSpPr>
            <p:cNvPr id="14" name="Gerade Verbindung 13"/>
            <p:cNvCxnSpPr/>
            <p:nvPr/>
          </p:nvCxnSpPr>
          <p:spPr bwMode="auto">
            <a:xfrm rot="5400000" flipH="1" flipV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 rot="16200000" flipH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uppieren 15"/>
          <p:cNvGrpSpPr/>
          <p:nvPr/>
        </p:nvGrpSpPr>
        <p:grpSpPr>
          <a:xfrm>
            <a:off x="6156176" y="2924944"/>
            <a:ext cx="216024" cy="216024"/>
            <a:chOff x="5940152" y="764704"/>
            <a:chExt cx="216024" cy="216024"/>
          </a:xfrm>
        </p:grpSpPr>
        <p:cxnSp>
          <p:nvCxnSpPr>
            <p:cNvPr id="17" name="Gerade Verbindung 16"/>
            <p:cNvCxnSpPr/>
            <p:nvPr/>
          </p:nvCxnSpPr>
          <p:spPr bwMode="auto">
            <a:xfrm rot="5400000" flipH="1" flipV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auto">
            <a:xfrm rot="16200000" flipH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uppieren 18"/>
          <p:cNvGrpSpPr/>
          <p:nvPr/>
        </p:nvGrpSpPr>
        <p:grpSpPr>
          <a:xfrm>
            <a:off x="6156176" y="3284984"/>
            <a:ext cx="216024" cy="216024"/>
            <a:chOff x="5940152" y="764704"/>
            <a:chExt cx="216024" cy="216024"/>
          </a:xfrm>
        </p:grpSpPr>
        <p:cxnSp>
          <p:nvCxnSpPr>
            <p:cNvPr id="20" name="Gerade Verbindung 19"/>
            <p:cNvCxnSpPr/>
            <p:nvPr/>
          </p:nvCxnSpPr>
          <p:spPr bwMode="auto">
            <a:xfrm rot="5400000" flipH="1" flipV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 rot="16200000" flipH="1">
              <a:off x="5940152" y="764704"/>
              <a:ext cx="216024" cy="216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14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Natural datasets include historical interaction records of real users</a:t>
                </a:r>
              </a:p>
              <a:p>
                <a:pPr lvl="2"/>
                <a:r>
                  <a:rPr lang="en-US" dirty="0"/>
                  <a:t>Explicit user ratings</a:t>
                </a:r>
              </a:p>
              <a:p>
                <a:pPr lvl="2"/>
                <a:r>
                  <a:rPr lang="en-US" dirty="0"/>
                  <a:t>Datasets extracted from web server logs (implicit user feedback)</a:t>
                </a:r>
              </a:p>
              <a:p>
                <a:r>
                  <a:rPr lang="en-US" smtClean="0"/>
                  <a:t>Sparsity </a:t>
                </a:r>
                <a:r>
                  <a:rPr lang="en-US" dirty="0"/>
                  <a:t>of a dataset is derived from ratio of empty and total entries in the user-item matrix:</a:t>
                </a:r>
              </a:p>
              <a:p>
                <a:pPr lvl="2"/>
                <a:r>
                  <a:rPr lang="en-US" dirty="0"/>
                  <a:t>Sparsity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1−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/</m:t>
                    </m:r>
                    <m:r>
                      <a:rPr lang="de-AT" i="1">
                        <a:latin typeface="Cambria Math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</m:d>
                    <m:r>
                      <a:rPr lang="de-AT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 = ratings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𝐼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= items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𝑈</m:t>
                    </m:r>
                  </m:oMath>
                </a14:m>
                <a:r>
                  <a:rPr lang="en-US" dirty="0"/>
                  <a:t> = users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Dataset characteristics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Netflix competition</a:t>
            </a:r>
          </a:p>
          <a:p>
            <a:pPr lvl="1"/>
            <a:r>
              <a:rPr lang="en-US" sz="1600"/>
              <a:t>Web-based movie </a:t>
            </a:r>
            <a:r>
              <a:rPr lang="en-US" sz="1600" smtClean="0"/>
              <a:t>rental and streaming</a:t>
            </a:r>
            <a:endParaRPr lang="en-US" sz="1600"/>
          </a:p>
          <a:p>
            <a:pPr lvl="1"/>
            <a:r>
              <a:rPr lang="en-US" sz="1600"/>
              <a:t>Prize of $1,000,000 for accuracy improvement (RMSE) of 10% compared to own Cinematch system.</a:t>
            </a:r>
          </a:p>
          <a:p>
            <a:pPr lvl="1"/>
            <a:endParaRPr lang="en-US" sz="900"/>
          </a:p>
          <a:p>
            <a:r>
              <a:rPr lang="en-US"/>
              <a:t>Historical dataset  </a:t>
            </a:r>
          </a:p>
          <a:p>
            <a:pPr lvl="1"/>
            <a:r>
              <a:rPr lang="en-US"/>
              <a:t>~480K users rated ~18K movies on a scale of 1 to 5</a:t>
            </a:r>
          </a:p>
          <a:p>
            <a:pPr lvl="1"/>
            <a:r>
              <a:rPr lang="en-US"/>
              <a:t>~100M ratings</a:t>
            </a:r>
          </a:p>
          <a:p>
            <a:pPr lvl="1"/>
            <a:r>
              <a:rPr lang="en-US"/>
              <a:t>Last 9 ratings/user withheld</a:t>
            </a:r>
          </a:p>
          <a:p>
            <a:pPr lvl="2"/>
            <a:r>
              <a:rPr lang="en-US" sz="1400"/>
              <a:t>Probe set – for teams for evaluation</a:t>
            </a:r>
          </a:p>
          <a:p>
            <a:pPr lvl="2"/>
            <a:r>
              <a:rPr lang="en-US" sz="1400"/>
              <a:t>Quiz set – evaluates teams’ submissions for leaderboard</a:t>
            </a:r>
          </a:p>
          <a:p>
            <a:pPr lvl="2"/>
            <a:r>
              <a:rPr lang="en-US" sz="1400"/>
              <a:t>Test set – used by Netflix to determine winner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Netflix Prize setup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General methodology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Setting to ensure internal validity:</a:t>
            </a:r>
          </a:p>
          <a:p>
            <a:pPr lvl="2"/>
            <a:r>
              <a:rPr lang="en-GB" dirty="0" smtClean="0"/>
              <a:t>One randomly selected share of known ratings (</a:t>
            </a:r>
            <a:r>
              <a:rPr lang="en-GB" b="1" dirty="0" smtClean="0"/>
              <a:t>training set</a:t>
            </a:r>
            <a:r>
              <a:rPr lang="en-GB" dirty="0" smtClean="0"/>
              <a:t>) used as input to train the algorithm and build the model</a:t>
            </a:r>
          </a:p>
          <a:p>
            <a:pPr lvl="2"/>
            <a:r>
              <a:rPr lang="en-GB" dirty="0" smtClean="0"/>
              <a:t>Model allows the system to compute recommendations at runtime</a:t>
            </a:r>
          </a:p>
          <a:p>
            <a:pPr lvl="2"/>
            <a:r>
              <a:rPr lang="en-GB" dirty="0" smtClean="0"/>
              <a:t>Remaining share of withheld ratings (</a:t>
            </a:r>
            <a:r>
              <a:rPr lang="en-GB" b="1" dirty="0" smtClean="0"/>
              <a:t>testing set</a:t>
            </a:r>
            <a:r>
              <a:rPr lang="en-GB" dirty="0" smtClean="0"/>
              <a:t>) required as ground truth to evaluate the model’s quality</a:t>
            </a:r>
          </a:p>
          <a:p>
            <a:pPr lvl="2"/>
            <a:r>
              <a:rPr lang="en-GB" dirty="0" smtClean="0"/>
              <a:t>To ensure the reliability of measurements the random split, model building and evaluation steps are repeated several times</a:t>
            </a:r>
          </a:p>
          <a:p>
            <a:r>
              <a:rPr lang="en-GB" dirty="0" smtClean="0"/>
              <a:t>N-fold cross validation is a stratified random selection procedure</a:t>
            </a:r>
          </a:p>
          <a:p>
            <a:pPr lvl="2"/>
            <a:r>
              <a:rPr lang="en-GB" dirty="0" smtClean="0"/>
              <a:t>N </a:t>
            </a:r>
            <a:r>
              <a:rPr lang="en-GB" dirty="0" err="1" smtClean="0"/>
              <a:t>disjunct</a:t>
            </a:r>
            <a:r>
              <a:rPr lang="en-GB" dirty="0" smtClean="0"/>
              <a:t> fractions of known ratings with equal size (1/N) are determined</a:t>
            </a:r>
          </a:p>
          <a:p>
            <a:pPr lvl="2"/>
            <a:r>
              <a:rPr lang="en-GB" dirty="0" smtClean="0"/>
              <a:t>N repetitions of the model building and evaluation steps, where each fraction is used exactly once as a testing set while the other fractions are used for training</a:t>
            </a:r>
          </a:p>
          <a:p>
            <a:pPr lvl="2"/>
            <a:r>
              <a:rPr lang="en-GB" dirty="0" smtClean="0"/>
              <a:t>Setting N to 5 or 10 is popular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4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of results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Are observed differences statistically meaningful or due to chance?</a:t>
            </a:r>
          </a:p>
          <a:p>
            <a:pPr lvl="2"/>
            <a:r>
              <a:rPr lang="en-GB" dirty="0" smtClean="0"/>
              <a:t>Standard procedure for testing the statistical significance of  two deviating metrics is the pairwise analysis of variance (ANOVA)</a:t>
            </a:r>
          </a:p>
          <a:p>
            <a:pPr lvl="2"/>
            <a:r>
              <a:rPr lang="en-GB" dirty="0" smtClean="0"/>
              <a:t>Null hypothesis H</a:t>
            </a:r>
            <a:r>
              <a:rPr lang="en-GB" baseline="-25000" dirty="0" smtClean="0"/>
              <a:t>0</a:t>
            </a:r>
            <a:r>
              <a:rPr lang="en-GB" dirty="0" smtClean="0"/>
              <a:t>: observed differences have been due to chance</a:t>
            </a:r>
          </a:p>
          <a:p>
            <a:pPr lvl="2"/>
            <a:r>
              <a:rPr lang="en-GB" dirty="0" smtClean="0"/>
              <a:t>If outcome of test statistics rejects H</a:t>
            </a:r>
            <a:r>
              <a:rPr lang="en-GB" baseline="-25000" dirty="0" smtClean="0"/>
              <a:t>0</a:t>
            </a:r>
            <a:r>
              <a:rPr lang="en-GB" dirty="0" smtClean="0"/>
              <a:t>, significance of findings can be reported </a:t>
            </a:r>
          </a:p>
          <a:p>
            <a:r>
              <a:rPr lang="en-GB" smtClean="0"/>
              <a:t>Practical </a:t>
            </a:r>
            <a:r>
              <a:rPr lang="en-GB" dirty="0" smtClean="0"/>
              <a:t>importance of differences?</a:t>
            </a:r>
          </a:p>
          <a:p>
            <a:pPr lvl="2"/>
            <a:r>
              <a:rPr lang="en-GB" dirty="0" smtClean="0"/>
              <a:t>Size of the effect and its practical impact</a:t>
            </a:r>
          </a:p>
          <a:p>
            <a:pPr lvl="2"/>
            <a:r>
              <a:rPr lang="en-GB" dirty="0" smtClean="0"/>
              <a:t>External validity or generalizability of the observed </a:t>
            </a:r>
            <a:r>
              <a:rPr lang="en-GB" smtClean="0"/>
              <a:t>effects </a:t>
            </a:r>
          </a:p>
          <a:p>
            <a:pPr lvl="2"/>
            <a:r>
              <a:rPr lang="en-GB" smtClean="0"/>
              <a:t>Despite similar error metrics, algorithms can compare different sets of items</a:t>
            </a:r>
          </a:p>
          <a:p>
            <a:pPr lvl="3"/>
            <a:r>
              <a:rPr lang="en-GB" smtClean="0"/>
              <a:t>e.g., mostly popular, the same set to everyone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4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Reality check regarding F</a:t>
            </a:r>
            <a:r>
              <a:rPr lang="en-US" baseline="-25000" dirty="0" smtClean="0"/>
              <a:t>1</a:t>
            </a:r>
            <a:r>
              <a:rPr lang="en-US" dirty="0" smtClean="0"/>
              <a:t> and accuracy measures for 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Real value lies in increasing conversions</a:t>
            </a:r>
          </a:p>
          <a:p>
            <a:pPr lvl="1"/>
            <a:r>
              <a:rPr lang="en-GB" smtClean="0"/>
              <a:t>... and </a:t>
            </a:r>
            <a:r>
              <a:rPr lang="en-GB" dirty="0" smtClean="0"/>
              <a:t>satisfaction with bought items, low churn rate </a:t>
            </a:r>
          </a:p>
          <a:p>
            <a:r>
              <a:rPr lang="en-GB" dirty="0" smtClean="0"/>
              <a:t>Some reasons why it might be a fallacy to think F</a:t>
            </a:r>
            <a:r>
              <a:rPr lang="en-GB" baseline="-25000" dirty="0" smtClean="0"/>
              <a:t>1</a:t>
            </a:r>
            <a:r>
              <a:rPr lang="en-GB" dirty="0" smtClean="0"/>
              <a:t> on historical data is a good estimate for real conversion:</a:t>
            </a:r>
          </a:p>
          <a:p>
            <a:pPr lvl="1"/>
            <a:r>
              <a:rPr lang="en-GB" dirty="0" smtClean="0"/>
              <a:t>Recommendation can be self-fulfilling prophecy</a:t>
            </a:r>
          </a:p>
          <a:p>
            <a:pPr lvl="2"/>
            <a:r>
              <a:rPr lang="en-GB" dirty="0" smtClean="0"/>
              <a:t>Users’ preferences are not invariant, but can be </a:t>
            </a:r>
            <a:r>
              <a:rPr lang="en-GB" smtClean="0"/>
              <a:t>constructed </a:t>
            </a:r>
          </a:p>
          <a:p>
            <a:pPr lvl="1"/>
            <a:r>
              <a:rPr lang="en-GB" smtClean="0"/>
              <a:t>Position/Rank </a:t>
            </a:r>
            <a:r>
              <a:rPr lang="en-GB" dirty="0" smtClean="0"/>
              <a:t>is what counts (e.g. serial position effects)</a:t>
            </a:r>
          </a:p>
          <a:p>
            <a:pPr lvl="2"/>
            <a:r>
              <a:rPr lang="en-GB" dirty="0" smtClean="0"/>
              <a:t>Actual choices are heavily </a:t>
            </a:r>
            <a:r>
              <a:rPr lang="en-GB" smtClean="0"/>
              <a:t>biased by </a:t>
            </a:r>
            <a:r>
              <a:rPr lang="en-GB" dirty="0" smtClean="0"/>
              <a:t>the </a:t>
            </a:r>
            <a:r>
              <a:rPr lang="en-GB" smtClean="0"/>
              <a:t>item’s position</a:t>
            </a:r>
            <a:endParaRPr lang="en-GB" dirty="0" smtClean="0"/>
          </a:p>
          <a:p>
            <a:pPr lvl="1"/>
            <a:r>
              <a:rPr lang="en-GB" dirty="0" smtClean="0"/>
              <a:t>Smaller recommendation sets increase users’ confidence in decision making</a:t>
            </a:r>
          </a:p>
          <a:p>
            <a:pPr lvl="2"/>
            <a:r>
              <a:rPr lang="en-GB" dirty="0" smtClean="0"/>
              <a:t>Effect of choice overload - </a:t>
            </a:r>
            <a:r>
              <a:rPr lang="en-US" dirty="0" smtClean="0"/>
              <a:t>large sets at the same time increase choice difficulty and reduce </a:t>
            </a:r>
            <a:r>
              <a:rPr lang="en-US" smtClean="0"/>
              <a:t>choice satisfaction</a:t>
            </a:r>
            <a:endParaRPr lang="en-GB" dirty="0" smtClean="0"/>
          </a:p>
          <a:p>
            <a:pPr lvl="1"/>
            <a:r>
              <a:rPr lang="en-GB" dirty="0" smtClean="0"/>
              <a:t>Inclusion of weak (dominated) items increases users’ confidence </a:t>
            </a:r>
          </a:p>
          <a:p>
            <a:pPr lvl="2"/>
            <a:r>
              <a:rPr lang="en-GB" dirty="0" smtClean="0"/>
              <a:t>Replacing some recommended items by </a:t>
            </a:r>
            <a:r>
              <a:rPr lang="en-GB" i="1" dirty="0" smtClean="0"/>
              <a:t>decoy</a:t>
            </a:r>
            <a:r>
              <a:rPr lang="en-GB" dirty="0" smtClean="0"/>
              <a:t> items fosters choice towards the </a:t>
            </a:r>
            <a:r>
              <a:rPr lang="en-GB" smtClean="0"/>
              <a:t>remaining options</a:t>
            </a:r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02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Presented at RecSys 2010 </a:t>
            </a:r>
          </a:p>
          <a:p>
            <a:pPr lvl="1"/>
            <a:r>
              <a:rPr lang="de-DE" dirty="0"/>
              <a:t>Research/Engineering </a:t>
            </a:r>
            <a:r>
              <a:rPr lang="en-AU" dirty="0" smtClean="0"/>
              <a:t>Director</a:t>
            </a:r>
            <a:r>
              <a:rPr lang="de-DE" dirty="0" smtClean="0"/>
              <a:t>, </a:t>
            </a:r>
            <a:r>
              <a:rPr lang="de-DE" dirty="0"/>
              <a:t>Netflix</a:t>
            </a:r>
            <a:endParaRPr lang="en-US" dirty="0" smtClean="0"/>
          </a:p>
          <a:p>
            <a:pPr lvl="1"/>
            <a:r>
              <a:rPr lang="en-US" smtClean="0"/>
              <a:t>Not </a:t>
            </a:r>
            <a:r>
              <a:rPr lang="en-US" dirty="0" smtClean="0"/>
              <a:t>the true numbers </a:t>
            </a:r>
            <a:r>
              <a:rPr lang="en-US" smtClean="0"/>
              <a:t>of course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check</a:t>
            </a:r>
            <a:endParaRPr lang="en-US" dirty="0"/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628800"/>
            <a:ext cx="2016223" cy="864096"/>
          </a:xfrm>
          <a:prstGeom prst="rect">
            <a:avLst/>
          </a:prstGeom>
        </p:spPr>
      </p:pic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754593"/>
              </p:ext>
            </p:extLst>
          </p:nvPr>
        </p:nvGraphicFramePr>
        <p:xfrm>
          <a:off x="971600" y="2996952"/>
          <a:ext cx="6311282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00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Coverage</a:t>
            </a:r>
          </a:p>
          <a:p>
            <a:pPr lvl="1"/>
            <a:r>
              <a:rPr lang="en-US" smtClean="0"/>
              <a:t>For how many users can we make recommendations?</a:t>
            </a:r>
          </a:p>
          <a:p>
            <a:pPr lvl="1"/>
            <a:r>
              <a:rPr lang="en-US" smtClean="0"/>
              <a:t>How many catalog items are ever recommended?</a:t>
            </a:r>
          </a:p>
          <a:p>
            <a:r>
              <a:rPr lang="en-US" smtClean="0"/>
              <a:t>Diversity &amp; Novelty</a:t>
            </a:r>
          </a:p>
          <a:p>
            <a:pPr lvl="1"/>
            <a:r>
              <a:rPr lang="en-US" smtClean="0"/>
              <a:t>Avoiding monotone lists, discover new (families of) items</a:t>
            </a:r>
          </a:p>
          <a:p>
            <a:r>
              <a:rPr lang="en-US" smtClean="0"/>
              <a:t>Serendpity</a:t>
            </a:r>
          </a:p>
          <a:p>
            <a:pPr lvl="1"/>
            <a:r>
              <a:rPr lang="en-US" smtClean="0"/>
              <a:t>Unexpected and surprising items might be valuable</a:t>
            </a:r>
          </a:p>
          <a:p>
            <a:r>
              <a:rPr lang="en-US" smtClean="0"/>
              <a:t>Familiarity</a:t>
            </a:r>
          </a:p>
          <a:p>
            <a:pPr lvl="1"/>
            <a:r>
              <a:rPr lang="en-US" smtClean="0"/>
              <a:t>Give the user the impression of understanding his/her needs</a:t>
            </a:r>
          </a:p>
          <a:p>
            <a:r>
              <a:rPr lang="en-US" smtClean="0"/>
              <a:t>Biases</a:t>
            </a:r>
          </a:p>
          <a:p>
            <a:pPr lvl="1"/>
            <a:r>
              <a:rPr lang="en-US" smtClean="0"/>
              <a:t>Does the recommender only recommend popular items and blockbusters?</a:t>
            </a:r>
          </a:p>
          <a:p>
            <a:r>
              <a:rPr lang="en-US" smtClean="0"/>
              <a:t>….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Beyond accuracy – more quality metrics for recommenders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Books</a:t>
            </a:r>
          </a:p>
          <a:p>
            <a:pPr lvl="1"/>
            <a:r>
              <a:rPr lang="en-US" smtClean="0"/>
              <a:t>Introduction</a:t>
            </a:r>
          </a:p>
          <a:p>
            <a:pPr lvl="1"/>
            <a:r>
              <a:rPr lang="en-US" smtClean="0"/>
              <a:t>Handbook</a:t>
            </a:r>
          </a:p>
          <a:p>
            <a:r>
              <a:rPr lang="en-US" smtClean="0"/>
              <a:t>Papers …</a:t>
            </a:r>
          </a:p>
          <a:p>
            <a:pPr lvl="1"/>
            <a:r>
              <a:rPr lang="en-US" smtClean="0"/>
              <a:t>ACM Conference on </a:t>
            </a:r>
            <a:br>
              <a:rPr lang="en-US" smtClean="0"/>
            </a:br>
            <a:r>
              <a:rPr lang="en-US" smtClean="0"/>
              <a:t>Recommender Systems</a:t>
            </a:r>
          </a:p>
          <a:p>
            <a:pPr lvl="1"/>
            <a:r>
              <a:rPr lang="en-US" smtClean="0"/>
              <a:t>WWW, SIGIR, ICDM, KDD,</a:t>
            </a:r>
            <a:br>
              <a:rPr lang="en-US" smtClean="0"/>
            </a:br>
            <a:r>
              <a:rPr lang="en-US" smtClean="0"/>
              <a:t>UMAP, CHI, …</a:t>
            </a:r>
          </a:p>
          <a:p>
            <a:pPr lvl="1"/>
            <a:r>
              <a:rPr lang="en-US" smtClean="0"/>
              <a:t>Journals on Machine Learning, Data Mining, Information Systems, Data Mining, User Modeling, Human Computer Interaction, …</a:t>
            </a:r>
          </a:p>
          <a:p>
            <a:r>
              <a:rPr lang="en-US" smtClean="0"/>
              <a:t>Special issues on different topics published</a:t>
            </a:r>
          </a:p>
          <a:p>
            <a:pPr lvl="1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Recommended Reading</a:t>
            </a:r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55" y="1412776"/>
            <a:ext cx="1884203" cy="303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14" y="1387293"/>
            <a:ext cx="1885802" cy="305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experimentation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6825"/>
            <a:ext cx="5659301" cy="4774895"/>
          </a:xfrm>
        </p:spPr>
        <p:txBody>
          <a:bodyPr>
            <a:normAutofit/>
          </a:bodyPr>
          <a:lstStyle/>
          <a:p>
            <a:r>
              <a:rPr lang="en-US" b="0" smtClean="0"/>
              <a:t>Online study</a:t>
            </a:r>
          </a:p>
          <a:p>
            <a:pPr lvl="1"/>
            <a:r>
              <a:rPr lang="en-US" b="0" smtClean="0"/>
              <a:t>Effectiveness </a:t>
            </a:r>
            <a:r>
              <a:rPr lang="en-US" b="0" dirty="0"/>
              <a:t>of different algorithms for recommending cell </a:t>
            </a:r>
            <a:r>
              <a:rPr lang="en-US" b="0"/>
              <a:t>phone </a:t>
            </a:r>
            <a:r>
              <a:rPr lang="en-US" b="0" smtClean="0"/>
              <a:t>games</a:t>
            </a:r>
          </a:p>
          <a:p>
            <a:pPr lvl="1"/>
            <a:r>
              <a:rPr lang="en-US" b="0" smtClean="0"/>
              <a:t>Involved </a:t>
            </a:r>
            <a:r>
              <a:rPr lang="en-US" b="0" dirty="0"/>
              <a:t>150,000 users on a commercial mobile internet portal</a:t>
            </a:r>
          </a:p>
          <a:p>
            <a:pPr lvl="1"/>
            <a:r>
              <a:rPr lang="en-US" b="0" smtClean="0"/>
              <a:t>Comparison </a:t>
            </a:r>
            <a:r>
              <a:rPr lang="en-US" b="0" dirty="0" smtClean="0"/>
              <a:t>of  </a:t>
            </a:r>
            <a:r>
              <a:rPr lang="en-US" b="0" smtClean="0"/>
              <a:t>recommender methods in A/B tests</a:t>
            </a:r>
            <a:endParaRPr lang="en-US" b="0" dirty="0" smtClean="0"/>
          </a:p>
          <a:p>
            <a:pPr lvl="1"/>
            <a:r>
              <a:rPr lang="en-US" b="0" smtClean="0"/>
              <a:t>Random </a:t>
            </a:r>
            <a:r>
              <a:rPr lang="en-US" b="0" dirty="0" smtClean="0"/>
              <a:t>assignment of users to a </a:t>
            </a:r>
            <a:r>
              <a:rPr lang="en-US" b="0" smtClean="0"/>
              <a:t>specific method</a:t>
            </a:r>
          </a:p>
          <a:p>
            <a:pPr lvl="1"/>
            <a:r>
              <a:rPr lang="en-US" smtClean="0"/>
              <a:t>Observation of customer behaviour</a:t>
            </a:r>
          </a:p>
          <a:p>
            <a:pPr lvl="2"/>
            <a:r>
              <a:rPr lang="en-US" b="0" smtClean="0"/>
              <a:t>Increased number of item views / purchases</a:t>
            </a:r>
          </a:p>
          <a:p>
            <a:pPr lvl="2"/>
            <a:r>
              <a:rPr lang="en-US" smtClean="0"/>
              <a:t>Increased conversion rates</a:t>
            </a:r>
            <a:endParaRPr lang="en-US" b="0" dirty="0"/>
          </a:p>
        </p:txBody>
      </p:sp>
      <p:pic>
        <p:nvPicPr>
          <p:cNvPr id="9" name="Picture 2" descr="C:\Dokumente und Einstellungen\jannach\Eigene Dateien\6 papers\itwp09\screenshots\Startseite Teaserbeschriftungen.jpg"/>
          <p:cNvPicPr>
            <a:picLocks noChangeAspect="1" noChangeArrowheads="1"/>
          </p:cNvPicPr>
          <p:nvPr/>
        </p:nvPicPr>
        <p:blipFill>
          <a:blip r:embed="rId3" cstate="print"/>
          <a:srcRect r="41533"/>
          <a:stretch>
            <a:fillRect/>
          </a:stretch>
        </p:blipFill>
        <p:spPr bwMode="auto">
          <a:xfrm>
            <a:off x="6588224" y="755345"/>
            <a:ext cx="2027100" cy="5286375"/>
          </a:xfrm>
          <a:prstGeom prst="rect">
            <a:avLst/>
          </a:prstGeom>
          <a:noFill/>
        </p:spPr>
      </p:pic>
      <p:sp>
        <p:nvSpPr>
          <p:cNvPr id="10" name="Abgerundetes Rechteck 7"/>
          <p:cNvSpPr>
            <a:spLocks noChangeArrowheads="1"/>
          </p:cNvSpPr>
          <p:nvPr/>
        </p:nvSpPr>
        <p:spPr bwMode="auto">
          <a:xfrm>
            <a:off x="6444208" y="2924944"/>
            <a:ext cx="2304256" cy="108012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good recommendation?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2194"/>
            <a:ext cx="6230119" cy="396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3136"/>
            <a:ext cx="407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60440"/>
            <a:ext cx="8388424" cy="17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Quasi-experimental settings</a:t>
            </a:r>
          </a:p>
        </p:txBody>
      </p:sp>
      <p:sp>
        <p:nvSpPr>
          <p:cNvPr id="86019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SkiMatcher Resort Finder </a:t>
            </a:r>
          </a:p>
          <a:p>
            <a:pPr lvl="1"/>
            <a:r>
              <a:rPr lang="en-US" smtClean="0"/>
              <a:t>introduced by Ski-Europe.com to provide users with recommendations based on their preferences</a:t>
            </a:r>
          </a:p>
          <a:p>
            <a:r>
              <a:rPr lang="en-US" smtClean="0"/>
              <a:t>Conversational RS</a:t>
            </a:r>
          </a:p>
          <a:p>
            <a:pPr lvl="1"/>
            <a:r>
              <a:rPr lang="en-US" smtClean="0"/>
              <a:t>question and answer dialog </a:t>
            </a:r>
          </a:p>
          <a:p>
            <a:pPr lvl="1"/>
            <a:r>
              <a:rPr lang="en-US" smtClean="0"/>
              <a:t>matching of user preferences with knowledge base</a:t>
            </a:r>
          </a:p>
          <a:p>
            <a:r>
              <a:rPr lang="en-US" smtClean="0"/>
              <a:t>Evaluation</a:t>
            </a:r>
          </a:p>
          <a:p>
            <a:pPr lvl="1"/>
            <a:r>
              <a:rPr lang="en-US" smtClean="0"/>
              <a:t>Effectiveness of the recommender observed</a:t>
            </a:r>
            <a:br>
              <a:rPr lang="en-US" smtClean="0"/>
            </a:br>
            <a:r>
              <a:rPr lang="en-US" smtClean="0"/>
              <a:t>over a  4 month period in 2001</a:t>
            </a:r>
          </a:p>
          <a:p>
            <a:pPr lvl="2"/>
            <a:r>
              <a:rPr lang="en-US" smtClean="0"/>
              <a:t>Classified as a quasi-experiment</a:t>
            </a:r>
            <a:br>
              <a:rPr lang="en-US" smtClean="0"/>
            </a:br>
            <a:r>
              <a:rPr lang="en-US" smtClean="0"/>
              <a:t>as users decide for themselves if they </a:t>
            </a:r>
            <a:br>
              <a:rPr lang="en-US" smtClean="0"/>
            </a:br>
            <a:r>
              <a:rPr lang="en-US" smtClean="0"/>
              <a:t>want to use the recommender or not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  <a:p>
            <a:endParaRPr lang="en-US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4048125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451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SkiMatcher Results</a:t>
            </a:r>
          </a:p>
        </p:txBody>
      </p:sp>
      <p:sp>
        <p:nvSpPr>
          <p:cNvPr id="87044" name="Textfeld 5"/>
          <p:cNvSpPr txBox="1">
            <a:spLocks noChangeArrowheads="1"/>
          </p:cNvSpPr>
          <p:nvPr/>
        </p:nvSpPr>
        <p:spPr bwMode="auto">
          <a:xfrm>
            <a:off x="4929188" y="5143500"/>
            <a:ext cx="3613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latin typeface="+mj-lt"/>
              </a:rPr>
              <a:t>[Delgado and Davidson, ENTER 2002]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7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914373"/>
              </p:ext>
            </p:extLst>
          </p:nvPr>
        </p:nvGraphicFramePr>
        <p:xfrm>
          <a:off x="457201" y="1600200"/>
          <a:ext cx="8043891" cy="3352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43163"/>
                <a:gridCol w="1375182"/>
                <a:gridCol w="1375182"/>
                <a:gridCol w="1375182"/>
                <a:gridCol w="1375182"/>
              </a:tblGrid>
              <a:tr h="237530">
                <a:tc>
                  <a:txBody>
                    <a:bodyPr/>
                    <a:lstStyle/>
                    <a:p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July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August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September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October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Unique Visitors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10,714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15,560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18,317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24,416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SkiMatcher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1,027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1,673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1,878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2,558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Non-SkiMatcher</a:t>
                      </a:r>
                      <a:r>
                        <a:rPr lang="en-US" sz="1400" baseline="0" noProof="0" smtClean="0">
                          <a:latin typeface="Calibri" pitchFamily="34" charset="0"/>
                        </a:rPr>
                        <a:t>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9,687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13,887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16,439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21,858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Requests for Proposals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272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506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445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641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SkiMatcher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75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143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161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229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Non-SkiMatcher</a:t>
                      </a:r>
                      <a:r>
                        <a:rPr lang="en-US" sz="1400" baseline="0" noProof="0" smtClean="0">
                          <a:latin typeface="Calibri" pitchFamily="34" charset="0"/>
                        </a:rPr>
                        <a:t>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197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363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284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412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Conversion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2.54%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3.25%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2.43%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2.63%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SkiMatcher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7.30%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8.55%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8.57%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8.95%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noProof="0" smtClean="0">
                          <a:latin typeface="Calibri" pitchFamily="34" charset="0"/>
                        </a:rPr>
                        <a:t> Non-SkiMatcher</a:t>
                      </a:r>
                      <a:r>
                        <a:rPr lang="en-US" sz="1400" baseline="0" noProof="0" smtClean="0">
                          <a:latin typeface="Calibri" pitchFamily="34" charset="0"/>
                        </a:rPr>
                        <a:t> Users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2.03%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2.61%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1.73%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1.88%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Increase in Conversion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359%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327%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smtClean="0">
                          <a:latin typeface="Calibri" pitchFamily="34" charset="0"/>
                        </a:rPr>
                        <a:t>496%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 smtClean="0">
                          <a:latin typeface="Calibri" pitchFamily="34" charset="0"/>
                        </a:rPr>
                        <a:t>475%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Ellipse 1"/>
          <p:cNvSpPr/>
          <p:nvPr/>
        </p:nvSpPr>
        <p:spPr bwMode="auto">
          <a:xfrm>
            <a:off x="3275856" y="3784194"/>
            <a:ext cx="5472608" cy="122898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14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the Results</a:t>
            </a:r>
          </a:p>
        </p:txBody>
      </p:sp>
      <p:sp>
        <p:nvSpPr>
          <p:cNvPr id="88067" name="Inhaltsplatzhalter 2"/>
          <p:cNvSpPr>
            <a:spLocks noGrp="1"/>
          </p:cNvSpPr>
          <p:nvPr>
            <p:ph idx="1"/>
          </p:nvPr>
        </p:nvSpPr>
        <p:spPr>
          <a:xfrm>
            <a:off x="457200" y="144215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nature of this research design means that questions of causality </a:t>
            </a:r>
            <a:r>
              <a:rPr lang="en-US" b="1" dirty="0" smtClean="0"/>
              <a:t>cannot</a:t>
            </a:r>
            <a:r>
              <a:rPr lang="en-US" dirty="0" smtClean="0"/>
              <a:t> be </a:t>
            </a:r>
            <a:r>
              <a:rPr lang="en-US" dirty="0"/>
              <a:t>answered </a:t>
            </a:r>
            <a:r>
              <a:rPr lang="en-US" dirty="0" smtClean="0"/>
              <a:t>(lack of random assignments), such as</a:t>
            </a:r>
          </a:p>
          <a:p>
            <a:pPr lvl="2"/>
            <a:r>
              <a:rPr lang="en-US" dirty="0" smtClean="0"/>
              <a:t>Are users of the recommender systems more likely convert?</a:t>
            </a:r>
          </a:p>
          <a:p>
            <a:pPr lvl="2"/>
            <a:r>
              <a:rPr lang="en-US" dirty="0" smtClean="0"/>
              <a:t>Does the recommender system itself cause users </a:t>
            </a:r>
            <a:r>
              <a:rPr lang="en-US" smtClean="0"/>
              <a:t>to convert?</a:t>
            </a:r>
          </a:p>
          <a:p>
            <a:pPr lvl="2"/>
            <a:r>
              <a:rPr lang="en-US" smtClean="0"/>
              <a:t>Some </a:t>
            </a:r>
            <a:r>
              <a:rPr lang="en-US" dirty="0" smtClean="0"/>
              <a:t>hidden exogenous variable might influence the choice of using RS as well as conversion.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However, significant correlation between using the recommender system and making a request for a proposal</a:t>
            </a:r>
          </a:p>
          <a:p>
            <a:endParaRPr lang="en-US" dirty="0" smtClean="0"/>
          </a:p>
          <a:p>
            <a:r>
              <a:rPr lang="en-US" dirty="0" smtClean="0"/>
              <a:t>Size of effect has been replicated in other domains</a:t>
            </a:r>
          </a:p>
          <a:p>
            <a:pPr lvl="1"/>
            <a:r>
              <a:rPr lang="en-US" smtClean="0"/>
              <a:t>Tourism</a:t>
            </a:r>
            <a:endParaRPr lang="en-US" sz="1600" dirty="0" smtClean="0"/>
          </a:p>
          <a:p>
            <a:pPr lvl="1"/>
            <a:r>
              <a:rPr lang="en-US" dirty="0" smtClean="0"/>
              <a:t>Electronic consumer products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0404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864096"/>
          </a:xfrm>
        </p:spPr>
        <p:txBody>
          <a:bodyPr/>
          <a:lstStyle/>
          <a:p>
            <a:r>
              <a:rPr lang="en-US" dirty="0" smtClean="0"/>
              <a:t>Observational research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12776"/>
            <a:ext cx="8458200" cy="4718248"/>
          </a:xfrm>
        </p:spPr>
        <p:txBody>
          <a:bodyPr/>
          <a:lstStyle/>
          <a:p>
            <a:r>
              <a:rPr lang="en-US" dirty="0" smtClean="0"/>
              <a:t>Increased demand in niches/long tail products</a:t>
            </a:r>
          </a:p>
          <a:p>
            <a:pPr lvl="1"/>
            <a:r>
              <a:rPr lang="en-US" dirty="0"/>
              <a:t>Books ranked above 250.000 represent &gt;29% of sales at A</a:t>
            </a:r>
            <a:r>
              <a:rPr lang="en-US" dirty="0" smtClean="0"/>
              <a:t>mazon, </a:t>
            </a:r>
            <a:br>
              <a:rPr lang="en-US" dirty="0" smtClean="0"/>
            </a:br>
            <a:r>
              <a:rPr lang="en-US" dirty="0" smtClean="0"/>
              <a:t>approx. 2.3 million books </a:t>
            </a:r>
            <a:r>
              <a:rPr lang="en-US" sz="1600" dirty="0" smtClean="0"/>
              <a:t>[</a:t>
            </a:r>
            <a:r>
              <a:rPr lang="en-US" sz="1600" dirty="0" err="1" smtClean="0"/>
              <a:t>Brynjolfsson</a:t>
            </a:r>
            <a:r>
              <a:rPr lang="en-US" sz="1600" dirty="0" smtClean="0"/>
              <a:t> </a:t>
            </a:r>
            <a:r>
              <a:rPr lang="en-US" sz="1600" dirty="0"/>
              <a:t>et al., Mgt. Science, 2003</a:t>
            </a:r>
            <a:r>
              <a:rPr lang="en-US" sz="1600" dirty="0" smtClean="0"/>
              <a:t>]</a:t>
            </a:r>
            <a:endParaRPr lang="en-US" dirty="0" smtClean="0"/>
          </a:p>
          <a:p>
            <a:pPr lvl="1"/>
            <a:r>
              <a:rPr lang="en-US" smtClean="0"/>
              <a:t>Ex-post </a:t>
            </a:r>
            <a:r>
              <a:rPr lang="en-US" dirty="0" smtClean="0"/>
              <a:t>from </a:t>
            </a:r>
            <a:r>
              <a:rPr lang="en-US" dirty="0" err="1" smtClean="0"/>
              <a:t>webshop</a:t>
            </a:r>
            <a:r>
              <a:rPr lang="en-US" dirty="0" smtClean="0"/>
              <a:t> data </a:t>
            </a:r>
            <a:r>
              <a:rPr lang="en-US" sz="1600" dirty="0" smtClean="0"/>
              <a:t>[</a:t>
            </a:r>
            <a:r>
              <a:rPr lang="en-US" sz="1600" dirty="0" err="1" smtClean="0"/>
              <a:t>Zanker</a:t>
            </a:r>
            <a:r>
              <a:rPr lang="en-US" sz="1600" dirty="0" smtClean="0"/>
              <a:t> et al., EC-Web, 2006]</a:t>
            </a:r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578885" y="3379003"/>
            <a:ext cx="4896544" cy="2982036"/>
            <a:chOff x="3203848" y="2858723"/>
            <a:chExt cx="4896544" cy="2982036"/>
          </a:xfrm>
        </p:grpSpPr>
        <p:pic>
          <p:nvPicPr>
            <p:cNvPr id="4" name="Picture 4" descr="rank_cigar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3848" y="2858723"/>
              <a:ext cx="4896544" cy="2982036"/>
            </a:xfrm>
            <a:prstGeom prst="rect">
              <a:avLst/>
            </a:prstGeom>
            <a:noFill/>
          </p:spPr>
        </p:pic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636343" y="3125489"/>
              <a:ext cx="4130927" cy="23447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681433" y="4187154"/>
              <a:ext cx="4130927" cy="23447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Grafik 6" descr="long_tail_graph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979" y="3295229"/>
            <a:ext cx="276789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161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Typical procedure</a:t>
            </a:r>
          </a:p>
          <a:p>
            <a:pPr lvl="1"/>
            <a:r>
              <a:rPr lang="en-US" smtClean="0"/>
              <a:t>Develop hypothesis and design experimental setup</a:t>
            </a:r>
          </a:p>
          <a:p>
            <a:pPr lvl="1"/>
            <a:r>
              <a:rPr lang="en-US" smtClean="0"/>
              <a:t>Develop two or more variants of a recommender system (treatments)</a:t>
            </a:r>
          </a:p>
          <a:p>
            <a:pPr lvl="2"/>
            <a:r>
              <a:rPr lang="en-US" smtClean="0"/>
              <a:t>Variation can be in algorithm, presentation, user situation ..</a:t>
            </a:r>
          </a:p>
          <a:p>
            <a:pPr lvl="1"/>
            <a:r>
              <a:rPr lang="en-US" smtClean="0"/>
              <a:t>Let participants use the system</a:t>
            </a:r>
          </a:p>
          <a:p>
            <a:pPr lvl="2"/>
            <a:r>
              <a:rPr lang="en-US" smtClean="0"/>
              <a:t>between-subjects</a:t>
            </a:r>
          </a:p>
          <a:p>
            <a:pPr lvl="3"/>
            <a:r>
              <a:rPr lang="en-US" smtClean="0"/>
              <a:t>Each participants "sees" one system</a:t>
            </a:r>
          </a:p>
          <a:p>
            <a:pPr lvl="2"/>
            <a:r>
              <a:rPr lang="en-US" smtClean="0"/>
              <a:t>within-subjects (repeated measurements) </a:t>
            </a:r>
          </a:p>
          <a:p>
            <a:pPr lvl="3"/>
            <a:r>
              <a:rPr lang="en-US" smtClean="0"/>
              <a:t>Participants uses all system</a:t>
            </a:r>
          </a:p>
          <a:p>
            <a:pPr lvl="1"/>
            <a:r>
              <a:rPr lang="en-US" smtClean="0"/>
              <a:t>Measurements</a:t>
            </a:r>
          </a:p>
          <a:p>
            <a:pPr lvl="2"/>
            <a:r>
              <a:rPr lang="en-US" smtClean="0"/>
              <a:t>Observations during the experiment (manual or automatic)</a:t>
            </a:r>
          </a:p>
          <a:p>
            <a:pPr lvl="2"/>
            <a:r>
              <a:rPr lang="en-US" smtClean="0"/>
              <a:t>Questionnaire (before and) after the experiment</a:t>
            </a:r>
          </a:p>
          <a:p>
            <a:pPr lvl="1"/>
            <a:r>
              <a:rPr lang="en-US" smtClean="0"/>
              <a:t>Analysis</a:t>
            </a:r>
          </a:p>
          <a:p>
            <a:pPr lvl="2"/>
            <a:r>
              <a:rPr lang="en-US" smtClean="0"/>
              <a:t>Qualitative</a:t>
            </a:r>
          </a:p>
          <a:p>
            <a:pPr lvl="2"/>
            <a:r>
              <a:rPr lang="en-US" smtClean="0"/>
              <a:t>Quantitative with statistical methods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Laboratory studies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Non-experimental research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Quasi-experiments</a:t>
            </a:r>
          </a:p>
          <a:p>
            <a:pPr lvl="1" eaLnBrk="1" hangingPunct="1"/>
            <a:r>
              <a:rPr lang="en-US" dirty="0" smtClean="0"/>
              <a:t>Lack random assignments of units to different treatments</a:t>
            </a:r>
          </a:p>
          <a:p>
            <a:pPr eaLnBrk="1" hangingPunct="1"/>
            <a:r>
              <a:rPr lang="en-US" smtClean="0"/>
              <a:t>Non-experimental </a:t>
            </a:r>
            <a:r>
              <a:rPr lang="en-US" dirty="0" smtClean="0"/>
              <a:t>/ observational research</a:t>
            </a:r>
          </a:p>
          <a:p>
            <a:pPr lvl="1" eaLnBrk="1" hangingPunct="1"/>
            <a:r>
              <a:rPr lang="en-US" dirty="0" smtClean="0"/>
              <a:t>Surveys / Questionnaires</a:t>
            </a:r>
          </a:p>
          <a:p>
            <a:pPr lvl="1" eaLnBrk="1" hangingPunct="1"/>
            <a:r>
              <a:rPr lang="en-US" dirty="0" smtClean="0"/>
              <a:t>Longitudinal research</a:t>
            </a:r>
          </a:p>
          <a:p>
            <a:pPr lvl="2" eaLnBrk="1" hangingPunct="1"/>
            <a:r>
              <a:rPr lang="en-US" dirty="0" smtClean="0"/>
              <a:t>Observations over long period of time</a:t>
            </a:r>
          </a:p>
          <a:p>
            <a:pPr lvl="2" eaLnBrk="1" hangingPunct="1"/>
            <a:r>
              <a:rPr lang="en-US" dirty="0" smtClean="0"/>
              <a:t>E.g. customer life-time value, returning customers</a:t>
            </a:r>
          </a:p>
          <a:p>
            <a:pPr lvl="1" eaLnBrk="1" hangingPunct="1"/>
            <a:r>
              <a:rPr lang="en-US" dirty="0" smtClean="0"/>
              <a:t>Case studies</a:t>
            </a:r>
          </a:p>
          <a:p>
            <a:pPr lvl="2" eaLnBrk="1" hangingPunct="1"/>
            <a:r>
              <a:rPr lang="en-US" dirty="0" smtClean="0"/>
              <a:t>Focus on answering research questions about how and why </a:t>
            </a:r>
          </a:p>
          <a:p>
            <a:pPr lvl="2" eaLnBrk="1" hangingPunct="1"/>
            <a:r>
              <a:rPr lang="en-US" smtClean="0"/>
              <a:t>E.g., answer </a:t>
            </a:r>
            <a:r>
              <a:rPr lang="en-US" dirty="0" smtClean="0"/>
              <a:t>questions like: </a:t>
            </a:r>
            <a:r>
              <a:rPr lang="en-US" i="1" dirty="0" smtClean="0"/>
              <a:t>How recommendation technology contributed to </a:t>
            </a:r>
            <a:r>
              <a:rPr lang="en-US" i="1" dirty="0" err="1" smtClean="0"/>
              <a:t>Amazon.com‘s</a:t>
            </a:r>
            <a:r>
              <a:rPr lang="en-US" i="1" dirty="0" smtClean="0"/>
              <a:t> becomes the world‘s largest book retailer?</a:t>
            </a:r>
            <a:endParaRPr lang="en-US" dirty="0" smtClean="0"/>
          </a:p>
          <a:p>
            <a:pPr lvl="1" eaLnBrk="1" hangingPunct="1"/>
            <a:r>
              <a:rPr lang="en-US" dirty="0" smtClean="0"/>
              <a:t>Focus group </a:t>
            </a:r>
          </a:p>
          <a:p>
            <a:pPr lvl="2" eaLnBrk="1" hangingPunct="1"/>
            <a:r>
              <a:rPr lang="en-US" dirty="0" smtClean="0"/>
              <a:t>Interviews</a:t>
            </a:r>
          </a:p>
          <a:p>
            <a:pPr lvl="2" eaLnBrk="1" hangingPunct="1"/>
            <a:r>
              <a:rPr lang="en-US" dirty="0" smtClean="0"/>
              <a:t>Think aloud protocols</a:t>
            </a:r>
          </a:p>
        </p:txBody>
      </p:sp>
    </p:spTree>
    <p:extLst>
      <p:ext uri="{BB962C8B-B14F-4D97-AF65-F5344CB8AC3E}">
        <p14:creationId xmlns:p14="http://schemas.microsoft.com/office/powerpoint/2010/main" val="393859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&amp; 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In RS, empirical evaluations on historical datasets </a:t>
            </a:r>
            <a:r>
              <a:rPr lang="en-US" sz="2400" smtClean="0"/>
              <a:t>dominates</a:t>
            </a:r>
          </a:p>
          <a:p>
            <a:pPr lvl="1"/>
            <a:r>
              <a:rPr lang="en-US" sz="2100" smtClean="0"/>
              <a:t>Strong focus on accuracy measures</a:t>
            </a:r>
          </a:p>
          <a:p>
            <a:pPr lvl="1"/>
            <a:r>
              <a:rPr lang="en-US" sz="2100" smtClean="0"/>
              <a:t>Limitations well known in the community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5658337" cy="33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2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is a good recommendation?</a:t>
            </a:r>
          </a:p>
          <a:p>
            <a:r>
              <a:rPr lang="en-US" dirty="0" smtClean="0"/>
              <a:t>Rating prediction is not enough</a:t>
            </a:r>
          </a:p>
          <a:p>
            <a:pPr lvl="2"/>
            <a:r>
              <a:rPr lang="en-US" dirty="0" smtClean="0"/>
              <a:t>context matters, business goals can matter …</a:t>
            </a:r>
          </a:p>
          <a:p>
            <a:r>
              <a:rPr lang="en-US" dirty="0"/>
              <a:t>Measures</a:t>
            </a:r>
          </a:p>
          <a:p>
            <a:pPr lvl="2"/>
            <a:r>
              <a:rPr lang="en-US" dirty="0"/>
              <a:t>Unclear if objective measures correspond to subjective experience</a:t>
            </a:r>
          </a:p>
          <a:p>
            <a:pPr lvl="3"/>
            <a:r>
              <a:rPr lang="en-US" dirty="0"/>
              <a:t>Reported differences are often tiny and probably dataset dependent</a:t>
            </a:r>
          </a:p>
          <a:p>
            <a:pPr lvl="2"/>
            <a:r>
              <a:rPr lang="en-US" dirty="0"/>
              <a:t>Probably domain-dependent</a:t>
            </a:r>
          </a:p>
          <a:p>
            <a:pPr lvl="3"/>
            <a:r>
              <a:rPr lang="en-US" dirty="0"/>
              <a:t>Content-based methods can work well in some domains</a:t>
            </a:r>
          </a:p>
          <a:p>
            <a:r>
              <a:rPr lang="en-US" dirty="0" smtClean="0"/>
              <a:t>Possibly desired characteristics of recommendation lists</a:t>
            </a:r>
          </a:p>
          <a:p>
            <a:pPr lvl="2"/>
            <a:r>
              <a:rPr lang="en-US" dirty="0" smtClean="0"/>
              <a:t>diversity, novelty, serendipity, familiarity, homogeneity</a:t>
            </a:r>
          </a:p>
          <a:p>
            <a:pPr lvl="2"/>
            <a:r>
              <a:rPr lang="en-US" dirty="0" smtClean="0"/>
              <a:t>Trade-off and multi-metric analysis required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Toward multi-dimensional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using Recommender Systems?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Value for the customer</a:t>
            </a:r>
          </a:p>
          <a:p>
            <a:pPr lvl="2"/>
            <a:r>
              <a:rPr lang="en-US" dirty="0" smtClean="0"/>
              <a:t>Find things that are interesting</a:t>
            </a:r>
          </a:p>
          <a:p>
            <a:pPr lvl="2"/>
            <a:r>
              <a:rPr lang="en-US" dirty="0" smtClean="0"/>
              <a:t>Narrow down the set of choices</a:t>
            </a:r>
          </a:p>
          <a:p>
            <a:pPr lvl="2"/>
            <a:r>
              <a:rPr lang="en-US" dirty="0" smtClean="0"/>
              <a:t>Help me explore the space of options</a:t>
            </a:r>
          </a:p>
          <a:p>
            <a:pPr lvl="2"/>
            <a:r>
              <a:rPr lang="en-US" dirty="0" smtClean="0"/>
              <a:t>Discover new things</a:t>
            </a:r>
          </a:p>
          <a:p>
            <a:pPr lvl="2"/>
            <a:r>
              <a:rPr lang="en-US" dirty="0" smtClean="0"/>
              <a:t>Entertainment</a:t>
            </a:r>
          </a:p>
          <a:p>
            <a:pPr lvl="2"/>
            <a:r>
              <a:rPr lang="en-US" dirty="0" smtClean="0"/>
              <a:t>…</a:t>
            </a:r>
          </a:p>
          <a:p>
            <a:endParaRPr lang="en-US" smtClean="0"/>
          </a:p>
          <a:p>
            <a:r>
              <a:rPr lang="en-US" smtClean="0"/>
              <a:t>Value </a:t>
            </a:r>
            <a:r>
              <a:rPr lang="en-US" dirty="0" smtClean="0"/>
              <a:t>for the provider</a:t>
            </a:r>
          </a:p>
          <a:p>
            <a:pPr lvl="2"/>
            <a:r>
              <a:rPr lang="en-US" dirty="0" smtClean="0"/>
              <a:t>Additional and probably unique personalized service for the customer</a:t>
            </a:r>
          </a:p>
          <a:p>
            <a:pPr lvl="2"/>
            <a:r>
              <a:rPr lang="en-US" dirty="0" smtClean="0"/>
              <a:t>Increase trust and customer loyalty</a:t>
            </a:r>
          </a:p>
          <a:p>
            <a:pPr lvl="2"/>
            <a:r>
              <a:rPr lang="en-US" dirty="0" smtClean="0"/>
              <a:t>Increase sales, click trough rates, conversion etc.</a:t>
            </a:r>
          </a:p>
          <a:p>
            <a:pPr lvl="2"/>
            <a:r>
              <a:rPr lang="en-US" dirty="0" smtClean="0"/>
              <a:t>Opportunities for promotion, persuasion</a:t>
            </a:r>
          </a:p>
          <a:p>
            <a:pPr lvl="2"/>
            <a:r>
              <a:rPr lang="en-US" dirty="0" smtClean="0"/>
              <a:t>Obtain more knowledge about customers</a:t>
            </a:r>
          </a:p>
          <a:p>
            <a:pPr lvl="2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Looking into what recommenders recommend</a:t>
            </a:r>
          </a:p>
          <a:p>
            <a:pPr lvl="1"/>
            <a:r>
              <a:rPr lang="en-US" smtClean="0"/>
              <a:t>largely different recommendations, even though</a:t>
            </a:r>
          </a:p>
          <a:p>
            <a:pPr lvl="2"/>
            <a:r>
              <a:rPr lang="en-US" smtClean="0"/>
              <a:t>comparable accuracy results</a:t>
            </a:r>
          </a:p>
          <a:p>
            <a:pPr lvl="2"/>
            <a:r>
              <a:rPr lang="en-US" smtClean="0"/>
              <a:t>from same family of algorithms</a:t>
            </a:r>
          </a:p>
          <a:p>
            <a:endParaRPr lang="en-US"/>
          </a:p>
          <a:p>
            <a:r>
              <a:rPr lang="en-US" smtClean="0"/>
              <a:t>How to deal with short-term preferences</a:t>
            </a:r>
          </a:p>
          <a:p>
            <a:pPr lvl="1"/>
            <a:r>
              <a:rPr lang="en-US" smtClean="0"/>
              <a:t>Evaluation on real-world dataset</a:t>
            </a:r>
          </a:p>
          <a:p>
            <a:pPr lvl="1"/>
            <a:r>
              <a:rPr lang="en-US" smtClean="0"/>
              <a:t>Short-term shopping goals are important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Selection of own current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recommenders recommend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686752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Accuracy results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844824"/>
            <a:ext cx="7448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2195736" y="2420888"/>
            <a:ext cx="1152128" cy="5040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/>
          <p:cNvSpPr/>
          <p:nvPr/>
        </p:nvSpPr>
        <p:spPr>
          <a:xfrm>
            <a:off x="3347864" y="2420888"/>
            <a:ext cx="1152128" cy="5040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5508104" y="4437112"/>
            <a:ext cx="1152128" cy="5040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3203848" y="4474923"/>
            <a:ext cx="1152128" cy="5040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5508104" y="2420888"/>
            <a:ext cx="1152128" cy="5040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Distribution of recommendations by rating and popularity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4580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3" y="4005064"/>
            <a:ext cx="8316915" cy="22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 rich become richer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blockbusters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5040560" cy="29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3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cooperation project with </a:t>
            </a:r>
            <a:r>
              <a:rPr lang="en-US" dirty="0" err="1" smtClean="0"/>
              <a:t>Zalando</a:t>
            </a:r>
            <a:endParaRPr lang="en-US" dirty="0" smtClean="0"/>
          </a:p>
          <a:p>
            <a:r>
              <a:rPr lang="en-US" dirty="0" smtClean="0"/>
              <a:t>What your returning customer has bought so far 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Now she visits your shop and looks at this</a:t>
            </a:r>
          </a:p>
          <a:p>
            <a:endParaRPr lang="en-US" dirty="0"/>
          </a:p>
          <a:p>
            <a:pPr marL="868680" lvl="3" indent="0">
              <a:buNone/>
            </a:pPr>
            <a:r>
              <a:rPr lang="en-US" dirty="0"/>
              <a:t> </a:t>
            </a:r>
            <a:r>
              <a:rPr lang="en-US" dirty="0" smtClean="0"/>
              <a:t>   and then this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practical settings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758181" cy="11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899592" y="2708920"/>
            <a:ext cx="3620014" cy="971550"/>
            <a:chOff x="899592" y="2708920"/>
            <a:chExt cx="3620014" cy="9715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708920"/>
              <a:ext cx="78105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712224"/>
              <a:ext cx="745170" cy="968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725688"/>
              <a:ext cx="703523" cy="95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725688"/>
              <a:ext cx="739694" cy="95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44" y="4437112"/>
            <a:ext cx="103355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5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Short-term preferences (shopping goals) are crucial</a:t>
            </a:r>
          </a:p>
          <a:p>
            <a:pPr lvl="2"/>
            <a:r>
              <a:rPr lang="en-US" dirty="0" smtClean="0"/>
              <a:t>Can be considered as a sort of context</a:t>
            </a:r>
          </a:p>
          <a:p>
            <a:pPr lvl="2"/>
            <a:r>
              <a:rPr lang="en-US" dirty="0" smtClean="0"/>
              <a:t>E.g., shopping for self or someone else?</a:t>
            </a:r>
          </a:p>
          <a:p>
            <a:r>
              <a:rPr lang="en-US" dirty="0" smtClean="0"/>
              <a:t>Adaptation to recent behavior must be immediate</a:t>
            </a:r>
          </a:p>
          <a:p>
            <a:pPr lvl="2"/>
            <a:r>
              <a:rPr lang="en-US" dirty="0" smtClean="0"/>
              <a:t>No time to train or update complex models</a:t>
            </a:r>
          </a:p>
          <a:p>
            <a:r>
              <a:rPr lang="en-US" dirty="0" smtClean="0"/>
              <a:t>Long-term preferences can however be important</a:t>
            </a:r>
          </a:p>
          <a:p>
            <a:pPr lvl="2"/>
            <a:r>
              <a:rPr lang="en-US" dirty="0" smtClean="0"/>
              <a:t>Preferred brands, colors, price segment, …</a:t>
            </a:r>
          </a:p>
          <a:p>
            <a:r>
              <a:rPr lang="en-US" dirty="0" smtClean="0"/>
              <a:t>Available information is huge and manifold – how to combine?</a:t>
            </a:r>
          </a:p>
          <a:p>
            <a:pPr lvl="2"/>
            <a:r>
              <a:rPr lang="en-US" dirty="0" smtClean="0"/>
              <a:t>Sales, views, cart action, wish lists, search terms, category browsing</a:t>
            </a:r>
          </a:p>
          <a:p>
            <a:pPr lvl="2"/>
            <a:r>
              <a:rPr lang="en-US" dirty="0" smtClean="0"/>
              <a:t>Billions of billions of data points (6 billion explicit ratings at Netflix)</a:t>
            </a:r>
          </a:p>
          <a:p>
            <a:pPr lvl="2"/>
            <a:r>
              <a:rPr lang="en-US" dirty="0" smtClean="0"/>
              <a:t>Customer demographics</a:t>
            </a:r>
          </a:p>
          <a:p>
            <a:pPr lvl="2"/>
            <a:r>
              <a:rPr lang="en-US" dirty="0" smtClean="0"/>
              <a:t>External factors like seasonal aspects, trends, time of the year …</a:t>
            </a:r>
          </a:p>
          <a:p>
            <a:pPr lvl="2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practical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Limitations of standard offline evaluation approaches</a:t>
            </a:r>
          </a:p>
          <a:p>
            <a:pPr lvl="1"/>
            <a:r>
              <a:rPr lang="en-US" dirty="0" smtClean="0"/>
              <a:t>Typical: </a:t>
            </a:r>
          </a:p>
          <a:p>
            <a:pPr lvl="2"/>
            <a:r>
              <a:rPr lang="en-US" dirty="0" smtClean="0"/>
              <a:t>Train-test cross validation with hidden ratings and accuracy metric</a:t>
            </a:r>
          </a:p>
          <a:p>
            <a:pPr lvl="1"/>
            <a:r>
              <a:rPr lang="en-US" dirty="0" smtClean="0"/>
              <a:t>Here:</a:t>
            </a:r>
          </a:p>
          <a:p>
            <a:pPr lvl="2"/>
            <a:r>
              <a:rPr lang="en-US" dirty="0" smtClean="0"/>
              <a:t>No ratings but various types of other information</a:t>
            </a:r>
          </a:p>
          <a:p>
            <a:pPr lvl="2"/>
            <a:r>
              <a:rPr lang="en-US" dirty="0" smtClean="0"/>
              <a:t>Number of purchases and past interactions can be low</a:t>
            </a:r>
          </a:p>
          <a:p>
            <a:pPr lvl="2"/>
            <a:r>
              <a:rPr lang="en-US" dirty="0" smtClean="0"/>
              <a:t>Time, and session-specific context and goals</a:t>
            </a:r>
          </a:p>
          <a:p>
            <a:r>
              <a:rPr lang="en-US" dirty="0" smtClean="0"/>
              <a:t>Proposal for alternative evaluation settings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research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00600"/>
            <a:ext cx="594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Different datasets</a:t>
            </a:r>
            <a:br>
              <a:rPr lang="en-US" dirty="0" smtClean="0"/>
            </a:br>
            <a:r>
              <a:rPr lang="en-US" dirty="0" smtClean="0"/>
              <a:t>created</a:t>
            </a:r>
          </a:p>
          <a:p>
            <a:r>
              <a:rPr lang="en-US" dirty="0" smtClean="0"/>
              <a:t>Various techniques</a:t>
            </a:r>
            <a:br>
              <a:rPr lang="en-US" dirty="0" smtClean="0"/>
            </a:br>
            <a:r>
              <a:rPr lang="en-US" dirty="0" smtClean="0"/>
              <a:t>compared</a:t>
            </a:r>
          </a:p>
          <a:p>
            <a:pPr lvl="1"/>
            <a:r>
              <a:rPr lang="en-US" dirty="0" smtClean="0"/>
              <a:t>Popularity-based,</a:t>
            </a:r>
            <a:br>
              <a:rPr lang="en-US" dirty="0" smtClean="0"/>
            </a:br>
            <a:r>
              <a:rPr lang="en-US" dirty="0" smtClean="0"/>
              <a:t>BPR, item-item, co-occurrence, "feature matching" hybrid</a:t>
            </a:r>
          </a:p>
          <a:p>
            <a:pPr lvl="1"/>
            <a:r>
              <a:rPr lang="en-US" dirty="0" smtClean="0"/>
              <a:t>Feature matching</a:t>
            </a:r>
          </a:p>
          <a:p>
            <a:pPr lvl="2"/>
            <a:r>
              <a:rPr lang="en-US" dirty="0" smtClean="0"/>
              <a:t>Create a simple user profile based on item characteristics</a:t>
            </a:r>
          </a:p>
          <a:p>
            <a:pPr lvl="3"/>
            <a:r>
              <a:rPr lang="en-US" dirty="0" smtClean="0"/>
              <a:t>brands, categories</a:t>
            </a:r>
          </a:p>
          <a:p>
            <a:pPr lvl="2"/>
            <a:r>
              <a:rPr lang="en-US" dirty="0" smtClean="0"/>
              <a:t>Re-rank outputs of other technique</a:t>
            </a:r>
          </a:p>
          <a:p>
            <a:pPr lvl="1"/>
            <a:r>
              <a:rPr lang="en-US" dirty="0" smtClean="0"/>
              <a:t>Recommend recently visited items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experiments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5020072" cy="15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Protocol</a:t>
            </a:r>
          </a:p>
          <a:p>
            <a:pPr lvl="1"/>
            <a:r>
              <a:rPr lang="en-US" dirty="0" smtClean="0"/>
              <a:t>Different levels of "revealing" context information</a:t>
            </a:r>
          </a:p>
          <a:p>
            <a:pPr lvl="1"/>
            <a:r>
              <a:rPr lang="en-US" dirty="0" smtClean="0"/>
              <a:t>Current session and previous ones</a:t>
            </a:r>
          </a:p>
          <a:p>
            <a:pPr lvl="1"/>
            <a:r>
              <a:rPr lang="en-US" dirty="0" smtClean="0"/>
              <a:t>Recall as a measurement</a:t>
            </a:r>
          </a:p>
          <a:p>
            <a:r>
              <a:rPr lang="en-US" dirty="0" smtClean="0"/>
              <a:t>Findings</a:t>
            </a:r>
          </a:p>
          <a:p>
            <a:pPr lvl="1"/>
            <a:r>
              <a:rPr lang="en-US" dirty="0" smtClean="0"/>
              <a:t>Strong improvements possible despite simple strategies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93096"/>
            <a:ext cx="6408712" cy="23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Real-world check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Myths from industry</a:t>
            </a:r>
          </a:p>
          <a:p>
            <a:pPr lvl="2"/>
            <a:r>
              <a:rPr lang="en-US" dirty="0" smtClean="0"/>
              <a:t>Amazon.com generates X percent of their sales through the recommendation lists (30 &lt; X &lt; 70)</a:t>
            </a:r>
          </a:p>
          <a:p>
            <a:pPr lvl="2"/>
            <a:r>
              <a:rPr lang="en-US" dirty="0" smtClean="0"/>
              <a:t>Netflix (DVD rental and movie streaming) generates X percent of </a:t>
            </a:r>
            <a:r>
              <a:rPr lang="en-US" dirty="0"/>
              <a:t>their sales through the recommendation lists (30 &lt; X &lt; 70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There must be some value in it</a:t>
            </a:r>
          </a:p>
          <a:p>
            <a:pPr lvl="2"/>
            <a:r>
              <a:rPr lang="en-US" dirty="0" smtClean="0"/>
              <a:t>See recommendation of groups, jobs or people on LinkedIn</a:t>
            </a:r>
          </a:p>
          <a:p>
            <a:pPr lvl="2"/>
            <a:r>
              <a:rPr lang="en-US" dirty="0" smtClean="0"/>
              <a:t>Friend recommendation and ad personalization on Facebook</a:t>
            </a:r>
          </a:p>
          <a:p>
            <a:pPr lvl="2"/>
            <a:r>
              <a:rPr lang="en-US" dirty="0" smtClean="0"/>
              <a:t>Song recommendation at last.fm</a:t>
            </a:r>
          </a:p>
          <a:p>
            <a:pPr lvl="2"/>
            <a:r>
              <a:rPr lang="en-US" dirty="0" smtClean="0"/>
              <a:t>News recommendation at Forbes.com (plus 37% CTR)</a:t>
            </a:r>
          </a:p>
          <a:p>
            <a:r>
              <a:rPr lang="en-US" smtClean="0"/>
              <a:t>In academia</a:t>
            </a:r>
            <a:endParaRPr lang="en-US" dirty="0" smtClean="0"/>
          </a:p>
          <a:p>
            <a:pPr lvl="1"/>
            <a:r>
              <a:rPr lang="en-US" dirty="0" smtClean="0"/>
              <a:t>A few studies exist that show the effect</a:t>
            </a:r>
          </a:p>
          <a:p>
            <a:pPr lvl="2"/>
            <a:r>
              <a:rPr lang="en-US" dirty="0" smtClean="0"/>
              <a:t>increased sales, changes in sales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How to interpret the user actions?</a:t>
            </a:r>
          </a:p>
          <a:p>
            <a:pPr lvl="1"/>
            <a:r>
              <a:rPr lang="en-US" smtClean="0"/>
              <a:t>Views, Wishes, Carts, Purchases</a:t>
            </a:r>
          </a:p>
          <a:p>
            <a:r>
              <a:rPr lang="en-US" smtClean="0"/>
              <a:t>Should we recommend already seen items?</a:t>
            </a:r>
          </a:p>
          <a:p>
            <a:r>
              <a:rPr lang="en-US" smtClean="0"/>
              <a:t>Abundance of data</a:t>
            </a:r>
          </a:p>
          <a:p>
            <a:pPr lvl="1"/>
            <a:r>
              <a:rPr lang="en-US" smtClean="0"/>
              <a:t>Every click is logged</a:t>
            </a:r>
          </a:p>
          <a:p>
            <a:pPr lvl="2"/>
            <a:r>
              <a:rPr lang="en-US" smtClean="0"/>
              <a:t>Navigation and search actions could be relevant</a:t>
            </a:r>
          </a:p>
          <a:p>
            <a:pPr lvl="1"/>
            <a:r>
              <a:rPr lang="en-US" smtClean="0"/>
              <a:t>Not all data available / shared</a:t>
            </a:r>
          </a:p>
          <a:p>
            <a:pPr lvl="2"/>
            <a:r>
              <a:rPr lang="en-US" smtClean="0"/>
              <a:t>Specific item features might be relevant</a:t>
            </a:r>
          </a:p>
          <a:p>
            <a:r>
              <a:rPr lang="en-US" smtClean="0"/>
              <a:t>External factors not considered</a:t>
            </a:r>
          </a:p>
          <a:p>
            <a:pPr lvl="1"/>
            <a:r>
              <a:rPr lang="en-US" smtClean="0"/>
              <a:t>Marketing campaigns</a:t>
            </a:r>
          </a:p>
          <a:p>
            <a:pPr lvl="1"/>
            <a:r>
              <a:rPr lang="en-US" smtClean="0"/>
              <a:t>Seasonal aspects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open issues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Recommender Systems </a:t>
            </a:r>
            <a:br>
              <a:rPr lang="en-US" smtClean="0"/>
            </a:br>
            <a:r>
              <a:rPr lang="en-US" smtClean="0"/>
              <a:t>An introduction</a:t>
            </a:r>
            <a:br>
              <a:rPr lang="en-US" smtClean="0"/>
            </a:b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6858000" cy="533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Dietmar Jannach, TU Dortmund</a:t>
            </a:r>
            <a:r>
              <a:rPr lang="en-US" sz="1600" smtClean="0"/>
              <a:t>, Germany</a:t>
            </a:r>
            <a:br>
              <a:rPr lang="en-US" sz="1600" smtClean="0"/>
            </a:br>
            <a:r>
              <a:rPr lang="en-US" sz="1000" smtClean="0"/>
              <a:t>Slides presented at PhD School 2014, University Szeged, Hungary</a:t>
            </a:r>
            <a:endParaRPr lang="en-US" sz="1000" dirty="0"/>
          </a:p>
        </p:txBody>
      </p:sp>
      <p:sp>
        <p:nvSpPr>
          <p:cNvPr id="4" name="Rechteck 3"/>
          <p:cNvSpPr/>
          <p:nvPr/>
        </p:nvSpPr>
        <p:spPr>
          <a:xfrm>
            <a:off x="6377971" y="6581001"/>
            <a:ext cx="2754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dietmar.jannach@tu-dortmund.de</a:t>
            </a:r>
          </a:p>
        </p:txBody>
      </p:sp>
    </p:spTree>
    <p:extLst>
      <p:ext uri="{BB962C8B-B14F-4D97-AF65-F5344CB8AC3E}">
        <p14:creationId xmlns:p14="http://schemas.microsoft.com/office/powerpoint/2010/main" val="21642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mtClean="0"/>
              <a:t>Knowledge-based approaches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79041" cy="36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we </a:t>
            </a:r>
            <a:r>
              <a:rPr lang="en-US" smtClean="0"/>
              <a:t>need hnowledge-based recommenders?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Products with low number of available ratings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 span plays an important role</a:t>
            </a:r>
          </a:p>
          <a:p>
            <a:pPr lvl="1"/>
            <a:r>
              <a:rPr lang="en-US" dirty="0" smtClean="0"/>
              <a:t>five-year-old ratings for computers</a:t>
            </a:r>
          </a:p>
          <a:p>
            <a:pPr lvl="1"/>
            <a:r>
              <a:rPr lang="en-US" dirty="0" smtClean="0"/>
              <a:t>user lifestyle or family situation changes</a:t>
            </a:r>
          </a:p>
          <a:p>
            <a:r>
              <a:rPr lang="en-US" dirty="0" smtClean="0"/>
              <a:t>Customers want to define their requirements explicitly </a:t>
            </a:r>
          </a:p>
          <a:p>
            <a:pPr lvl="1"/>
            <a:r>
              <a:rPr lang="en-US" dirty="0" smtClean="0"/>
              <a:t>"the color of the car should be black"</a:t>
            </a:r>
          </a:p>
          <a:p>
            <a:pPr lvl="1"/>
            <a:endParaRPr lang="en-US" dirty="0" smtClean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85402"/>
            <a:ext cx="2232248" cy="138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180862"/>
            <a:ext cx="2088232" cy="139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48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Recommend items based on explicit knowledge</a:t>
            </a:r>
          </a:p>
          <a:p>
            <a:pPr lvl="1"/>
            <a:r>
              <a:rPr lang="en-US" dirty="0" smtClean="0"/>
              <a:t>Acquire the user preferences interactively</a:t>
            </a:r>
          </a:p>
          <a:p>
            <a:pPr lvl="2"/>
            <a:r>
              <a:rPr lang="en-US" dirty="0" smtClean="0"/>
              <a:t>e.g., through a series of web forms</a:t>
            </a:r>
          </a:p>
          <a:p>
            <a:pPr lvl="1"/>
            <a:r>
              <a:rPr lang="en-US" dirty="0" smtClean="0"/>
              <a:t>Recommend items based on knowledge about how to match preferences with given item features</a:t>
            </a:r>
          </a:p>
          <a:p>
            <a:pPr lvl="2"/>
            <a:r>
              <a:rPr lang="en-US" dirty="0" smtClean="0"/>
              <a:t>various types of matching </a:t>
            </a:r>
            <a:br>
              <a:rPr lang="en-US" dirty="0" smtClean="0"/>
            </a:br>
            <a:r>
              <a:rPr lang="en-US" dirty="0" smtClean="0"/>
              <a:t>approaches</a:t>
            </a:r>
          </a:p>
          <a:p>
            <a:pPr lvl="1"/>
            <a:r>
              <a:rPr lang="en-US" smtClean="0"/>
              <a:t>Typical approaches</a:t>
            </a:r>
          </a:p>
          <a:p>
            <a:pPr lvl="2"/>
            <a:r>
              <a:rPr lang="en-US" smtClean="0"/>
              <a:t>constraints</a:t>
            </a:r>
            <a:r>
              <a:rPr lang="en-US" dirty="0" smtClean="0"/>
              <a:t>, rules, </a:t>
            </a:r>
            <a:br>
              <a:rPr lang="en-US" dirty="0" smtClean="0"/>
            </a:br>
            <a:r>
              <a:rPr lang="en-US" dirty="0" smtClean="0"/>
              <a:t>similarities, </a:t>
            </a:r>
            <a:r>
              <a:rPr lang="en-US" smtClean="0"/>
              <a:t>utility functions, </a:t>
            </a:r>
            <a:br>
              <a:rPr lang="en-US" smtClean="0"/>
            </a:br>
            <a:r>
              <a:rPr lang="en-US" smtClean="0"/>
              <a:t>case-based reasoning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Knowledge-based (interactive) approaches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284513" cy="285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3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de-DE"/>
              <a:t>Example: An interactive travel recommender</a:t>
            </a:r>
          </a:p>
        </p:txBody>
      </p:sp>
      <p:pic>
        <p:nvPicPr>
          <p:cNvPr id="243723" name="Picture 11" descr="award-hak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932113"/>
            <a:ext cx="439737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733" name="Group 21"/>
          <p:cNvGrpSpPr>
            <a:grpSpLocks/>
          </p:cNvGrpSpPr>
          <p:nvPr/>
        </p:nvGrpSpPr>
        <p:grpSpPr bwMode="auto">
          <a:xfrm>
            <a:off x="304800" y="1676400"/>
            <a:ext cx="9067800" cy="4235450"/>
            <a:chOff x="192" y="1056"/>
            <a:chExt cx="5712" cy="2668"/>
          </a:xfrm>
        </p:grpSpPr>
        <p:grpSp>
          <p:nvGrpSpPr>
            <p:cNvPr id="243717" name="Group 5"/>
            <p:cNvGrpSpPr>
              <a:grpSpLocks/>
            </p:cNvGrpSpPr>
            <p:nvPr/>
          </p:nvGrpSpPr>
          <p:grpSpPr bwMode="auto">
            <a:xfrm>
              <a:off x="4113" y="1207"/>
              <a:ext cx="1791" cy="577"/>
              <a:chOff x="3969" y="1207"/>
              <a:chExt cx="1791" cy="577"/>
            </a:xfrm>
          </p:grpSpPr>
          <p:sp>
            <p:nvSpPr>
              <p:cNvPr id="243718" name="Text Box 6"/>
              <p:cNvSpPr txBox="1">
                <a:spLocks noChangeArrowheads="1"/>
              </p:cNvSpPr>
              <p:nvPr/>
            </p:nvSpPr>
            <p:spPr bwMode="auto">
              <a:xfrm>
                <a:off x="4241" y="1207"/>
                <a:ext cx="1519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de-DE">
                    <a:solidFill>
                      <a:srgbClr val="003366"/>
                    </a:solidFill>
                  </a:rPr>
                  <a:t>Personalized </a:t>
                </a:r>
              </a:p>
              <a:p>
                <a:r>
                  <a:rPr lang="en-US" altLang="de-DE">
                    <a:solidFill>
                      <a:srgbClr val="003366"/>
                    </a:solidFill>
                  </a:rPr>
                  <a:t>preference elicitation</a:t>
                </a:r>
              </a:p>
            </p:txBody>
          </p:sp>
          <p:pic>
            <p:nvPicPr>
              <p:cNvPr id="243719" name="Picture 7" descr="award-haken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9" y="1253"/>
                <a:ext cx="277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3730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3744" cy="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3734" name="Group 22"/>
          <p:cNvGrpSpPr>
            <a:grpSpLocks/>
          </p:cNvGrpSpPr>
          <p:nvPr/>
        </p:nvGrpSpPr>
        <p:grpSpPr bwMode="auto">
          <a:xfrm>
            <a:off x="304800" y="1676400"/>
            <a:ext cx="9032875" cy="4235450"/>
            <a:chOff x="192" y="1056"/>
            <a:chExt cx="5690" cy="2668"/>
          </a:xfrm>
        </p:grpSpPr>
        <p:sp>
          <p:nvSpPr>
            <p:cNvPr id="243722" name="Text Box 10"/>
            <p:cNvSpPr txBox="1">
              <a:spLocks noChangeArrowheads="1"/>
            </p:cNvSpPr>
            <p:nvPr/>
          </p:nvSpPr>
          <p:spPr bwMode="auto">
            <a:xfrm>
              <a:off x="4363" y="1801"/>
              <a:ext cx="15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>
                  <a:solidFill>
                    <a:srgbClr val="003366"/>
                  </a:solidFill>
                </a:rPr>
                <a:t>Customized buying proposal</a:t>
              </a:r>
            </a:p>
          </p:txBody>
        </p:sp>
        <p:pic>
          <p:nvPicPr>
            <p:cNvPr id="243731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3744" cy="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3735" name="Group 23"/>
          <p:cNvGrpSpPr>
            <a:grpSpLocks/>
          </p:cNvGrpSpPr>
          <p:nvPr/>
        </p:nvGrpSpPr>
        <p:grpSpPr bwMode="auto">
          <a:xfrm>
            <a:off x="304800" y="1676400"/>
            <a:ext cx="9067800" cy="4235450"/>
            <a:chOff x="192" y="1056"/>
            <a:chExt cx="5712" cy="2668"/>
          </a:xfrm>
        </p:grpSpPr>
        <p:sp>
          <p:nvSpPr>
            <p:cNvPr id="243727" name="Text Box 15"/>
            <p:cNvSpPr txBox="1">
              <a:spLocks noChangeArrowheads="1"/>
            </p:cNvSpPr>
            <p:nvPr/>
          </p:nvSpPr>
          <p:spPr bwMode="auto">
            <a:xfrm>
              <a:off x="4385" y="2387"/>
              <a:ext cx="15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>
                  <a:solidFill>
                    <a:srgbClr val="003366"/>
                  </a:solidFill>
                </a:rPr>
                <a:t>Explanation / argumentation</a:t>
              </a:r>
            </a:p>
          </p:txBody>
        </p:sp>
        <p:pic>
          <p:nvPicPr>
            <p:cNvPr id="243728" name="Picture 16" descr="award-hake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2433"/>
              <a:ext cx="277" cy="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73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3744" cy="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11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Knowledge-Based Recommendation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 domain knowledge</a:t>
            </a:r>
          </a:p>
          <a:p>
            <a:pPr lvl="1"/>
            <a:r>
              <a:rPr lang="en-US" dirty="0" smtClean="0"/>
              <a:t>Sales knowledge elicitation </a:t>
            </a:r>
            <a:r>
              <a:rPr lang="en-US" dirty="0"/>
              <a:t>from domain experts</a:t>
            </a:r>
          </a:p>
          <a:p>
            <a:pPr lvl="1"/>
            <a:r>
              <a:rPr lang="en-US" dirty="0"/>
              <a:t>System mimics the behavior of experienced sales assistant</a:t>
            </a:r>
          </a:p>
          <a:p>
            <a:pPr lvl="1"/>
            <a:r>
              <a:rPr lang="en-US" dirty="0"/>
              <a:t>Best-practice sales interactions</a:t>
            </a:r>
          </a:p>
          <a:p>
            <a:pPr lvl="1"/>
            <a:r>
              <a:rPr lang="en-US" dirty="0"/>
              <a:t>Can guarantee “correct” recommendations (determinism) with respect to expert knowledge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Conversational interaction strategy</a:t>
            </a:r>
          </a:p>
          <a:p>
            <a:pPr lvl="1"/>
            <a:r>
              <a:rPr lang="en-US" dirty="0" smtClean="0"/>
              <a:t>Opposed to one-shot interaction</a:t>
            </a:r>
          </a:p>
          <a:p>
            <a:pPr lvl="1"/>
            <a:r>
              <a:rPr lang="en-US" dirty="0" smtClean="0"/>
              <a:t>Elicitation of user requirements</a:t>
            </a:r>
          </a:p>
          <a:p>
            <a:pPr lvl="1"/>
            <a:r>
              <a:rPr lang="en-US" dirty="0" smtClean="0"/>
              <a:t>Transfer of product knowledge (“educating users”)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037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Knowledge-Based </a:t>
            </a:r>
            <a:r>
              <a:rPr lang="en-US" smtClean="0"/>
              <a:t>Recommendation 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Different views on “knowledge”</a:t>
            </a:r>
          </a:p>
          <a:p>
            <a:pPr lvl="1"/>
            <a:r>
              <a:rPr lang="en-US" sz="2000" dirty="0" smtClean="0"/>
              <a:t>Similarity functions</a:t>
            </a:r>
          </a:p>
          <a:p>
            <a:pPr lvl="2"/>
            <a:r>
              <a:rPr lang="en-US" sz="1400" dirty="0" smtClean="0"/>
              <a:t>Determine matching degree between query and item (case-based RS)</a:t>
            </a:r>
          </a:p>
          <a:p>
            <a:pPr lvl="1"/>
            <a:r>
              <a:rPr lang="en-US" sz="2000" dirty="0" smtClean="0"/>
              <a:t>Utility-based RS</a:t>
            </a:r>
          </a:p>
          <a:p>
            <a:pPr lvl="2"/>
            <a:r>
              <a:rPr lang="en-US" sz="1400" dirty="0" smtClean="0"/>
              <a:t>E.g. MAUT – Multi-attribute utility theory</a:t>
            </a:r>
          </a:p>
          <a:p>
            <a:pPr lvl="1"/>
            <a:r>
              <a:rPr lang="en-US" sz="2000" dirty="0" smtClean="0"/>
              <a:t>Logic-based knowledge descriptions </a:t>
            </a:r>
            <a:r>
              <a:rPr lang="en-US" sz="2000" dirty="0"/>
              <a:t>(from domain expert)</a:t>
            </a:r>
          </a:p>
          <a:p>
            <a:pPr lvl="2"/>
            <a:r>
              <a:rPr lang="en-US" sz="1400" dirty="0"/>
              <a:t>E.g. Hard and soft </a:t>
            </a:r>
            <a:r>
              <a:rPr lang="en-US" sz="1400" dirty="0" smtClean="0"/>
              <a:t>constraints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400" dirty="0" smtClean="0"/>
              <a:t>Hybridization</a:t>
            </a:r>
          </a:p>
          <a:p>
            <a:pPr lvl="1"/>
            <a:r>
              <a:rPr lang="en-US" sz="2000" dirty="0" smtClean="0"/>
              <a:t>E.g</a:t>
            </a:r>
            <a:r>
              <a:rPr lang="en-US" sz="2000" smtClean="0"/>
              <a:t>. ,merging </a:t>
            </a:r>
            <a:r>
              <a:rPr lang="en-US" sz="2000" dirty="0" smtClean="0"/>
              <a:t>explicit knowledge with community data </a:t>
            </a:r>
          </a:p>
          <a:p>
            <a:pPr lvl="1"/>
            <a:r>
              <a:rPr lang="en-US" sz="2000" dirty="0" smtClean="0"/>
              <a:t>Can ensure some policies based on e.g. availability, user context or profit margin</a:t>
            </a:r>
          </a:p>
        </p:txBody>
      </p:sp>
    </p:spTree>
    <p:extLst>
      <p:ext uri="{BB962C8B-B14F-4D97-AF65-F5344CB8AC3E}">
        <p14:creationId xmlns:p14="http://schemas.microsoft.com/office/powerpoint/2010/main" val="378067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07288" cy="990600"/>
          </a:xfrm>
        </p:spPr>
        <p:txBody>
          <a:bodyPr>
            <a:normAutofit/>
          </a:bodyPr>
          <a:lstStyle/>
          <a:p>
            <a:r>
              <a:rPr lang="en-US" smtClean="0"/>
              <a:t>Typical Approaches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Constraint-based</a:t>
            </a:r>
          </a:p>
          <a:p>
            <a:pPr lvl="2"/>
            <a:r>
              <a:rPr lang="en-US" dirty="0" smtClean="0"/>
              <a:t>based on explicitly defined set of recommendation rules (constraints)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etrieve items that fulfill recommendation rules and user requirements</a:t>
            </a:r>
          </a:p>
          <a:p>
            <a:r>
              <a:rPr lang="en-US" smtClean="0"/>
              <a:t>Case-based systems / critiquing</a:t>
            </a:r>
            <a:endParaRPr lang="en-US" dirty="0" smtClean="0"/>
          </a:p>
          <a:p>
            <a:pPr lvl="2"/>
            <a:r>
              <a:rPr lang="en-US" dirty="0" smtClean="0"/>
              <a:t>based on different types of similarity measures</a:t>
            </a:r>
          </a:p>
          <a:p>
            <a:pPr lvl="2"/>
            <a:r>
              <a:rPr lang="en-US" dirty="0" smtClean="0"/>
              <a:t>retrieve items that are similar to user requirements</a:t>
            </a:r>
          </a:p>
          <a:p>
            <a:r>
              <a:rPr lang="en-US" smtClean="0"/>
              <a:t>Both </a:t>
            </a:r>
            <a:r>
              <a:rPr lang="en-US" dirty="0" smtClean="0"/>
              <a:t>approaches are similar in their </a:t>
            </a:r>
            <a:r>
              <a:rPr lang="en-US" dirty="0"/>
              <a:t>conversational </a:t>
            </a:r>
            <a:r>
              <a:rPr lang="en-US" dirty="0" smtClean="0"/>
              <a:t>recommendation process</a:t>
            </a:r>
          </a:p>
          <a:p>
            <a:pPr lvl="2"/>
            <a:r>
              <a:rPr lang="en-US" dirty="0" smtClean="0"/>
              <a:t>users specify the requirements 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ecommender system tries to identify solutions </a:t>
            </a:r>
          </a:p>
          <a:p>
            <a:pPr lvl="2"/>
            <a:r>
              <a:rPr lang="en-US" dirty="0" smtClean="0"/>
              <a:t>if no solution can be found, </a:t>
            </a:r>
            <a:r>
              <a:rPr lang="en-US" smtClean="0"/>
              <a:t>users can change their requirements 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8675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Constraint-based Recommendation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412777"/>
            <a:ext cx="7815783" cy="46848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Knowledge base</a:t>
            </a:r>
          </a:p>
          <a:p>
            <a:pPr lvl="1"/>
            <a:r>
              <a:rPr lang="en-US" smtClean="0"/>
              <a:t>connects user preferences (model) and item features</a:t>
            </a:r>
            <a:endParaRPr lang="en-US" dirty="0" smtClean="0"/>
          </a:p>
          <a:p>
            <a:pPr lvl="1"/>
            <a:r>
              <a:rPr lang="en-US" dirty="0" smtClean="0"/>
              <a:t>variables</a:t>
            </a:r>
          </a:p>
          <a:p>
            <a:pPr lvl="2"/>
            <a:r>
              <a:rPr lang="en-US" sz="1600" dirty="0" smtClean="0"/>
              <a:t>user model features (requirements</a:t>
            </a:r>
            <a:r>
              <a:rPr lang="en-US" sz="1600" smtClean="0"/>
              <a:t>), item </a:t>
            </a:r>
            <a:r>
              <a:rPr lang="en-US" sz="1600" dirty="0" smtClean="0"/>
              <a:t>features (catalogue)</a:t>
            </a:r>
          </a:p>
          <a:p>
            <a:pPr lvl="1"/>
            <a:r>
              <a:rPr lang="en-US" dirty="0" smtClean="0"/>
              <a:t>set of constraints</a:t>
            </a:r>
          </a:p>
          <a:p>
            <a:pPr lvl="2"/>
            <a:r>
              <a:rPr lang="en-US" sz="1600" dirty="0" smtClean="0"/>
              <a:t>logical implications (IF user requires A THEN proposed item should possess feature B)</a:t>
            </a:r>
          </a:p>
          <a:p>
            <a:pPr lvl="2"/>
            <a:r>
              <a:rPr lang="en-US" sz="1600" dirty="0" smtClean="0"/>
              <a:t>hard and soft/weighted constraints</a:t>
            </a:r>
          </a:p>
          <a:p>
            <a:pPr lvl="2"/>
            <a:r>
              <a:rPr lang="en-US" sz="1600" dirty="0" smtClean="0"/>
              <a:t>solution preferences</a:t>
            </a:r>
            <a:endParaRPr lang="en-US" dirty="0" smtClean="0"/>
          </a:p>
          <a:p>
            <a:r>
              <a:rPr lang="en-US" dirty="0" smtClean="0"/>
              <a:t>Derive a set of recommendable items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tems fulfill requirements and constraints</a:t>
            </a:r>
          </a:p>
          <a:p>
            <a:pPr lvl="1"/>
            <a:r>
              <a:rPr lang="en-US" dirty="0" smtClean="0"/>
              <a:t>explanations – transparent line of reasoning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hy this recommendation?</a:t>
            </a:r>
          </a:p>
          <a:p>
            <a:pPr lvl="2"/>
            <a:r>
              <a:rPr lang="en-US"/>
              <a:t>w</a:t>
            </a:r>
            <a:r>
              <a:rPr lang="en-US" smtClean="0"/>
              <a:t>hy was no </a:t>
            </a:r>
            <a:r>
              <a:rPr lang="en-US" dirty="0" smtClean="0"/>
              <a:t>solution found and how to deal with this situation?</a:t>
            </a:r>
          </a:p>
          <a:p>
            <a:pPr lvl="1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457184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Introduction</a:t>
            </a:r>
          </a:p>
          <a:p>
            <a:r>
              <a:rPr lang="en-US"/>
              <a:t>How do recommender systems (RS) work ?</a:t>
            </a:r>
          </a:p>
          <a:p>
            <a:pPr lvl="1"/>
            <a:r>
              <a:rPr lang="en-US" smtClean="0"/>
              <a:t>Collaborative filtering</a:t>
            </a:r>
          </a:p>
          <a:p>
            <a:pPr lvl="1"/>
            <a:r>
              <a:rPr lang="en-US" smtClean="0"/>
              <a:t>Content-based filtering</a:t>
            </a:r>
          </a:p>
          <a:p>
            <a:pPr lvl="1"/>
            <a:r>
              <a:rPr lang="en-US" smtClean="0"/>
              <a:t>Knowledge-based recommenders</a:t>
            </a:r>
          </a:p>
          <a:p>
            <a:pPr lvl="1"/>
            <a:r>
              <a:rPr lang="en-US" smtClean="0"/>
              <a:t>Hybrid Systems</a:t>
            </a:r>
          </a:p>
          <a:p>
            <a:r>
              <a:rPr lang="en-US"/>
              <a:t>How do they influence users and how do we measure their success?</a:t>
            </a:r>
            <a:endParaRPr lang="en-US" smtClean="0"/>
          </a:p>
          <a:p>
            <a:pPr lvl="1"/>
            <a:r>
              <a:rPr lang="en-US" smtClean="0"/>
              <a:t>Different tvaluation designs</a:t>
            </a:r>
          </a:p>
          <a:p>
            <a:pPr lvl="1"/>
            <a:r>
              <a:rPr lang="en-US" smtClean="0"/>
              <a:t>Case study</a:t>
            </a:r>
          </a:p>
          <a:p>
            <a:r>
              <a:rPr lang="en-US" smtClean="0"/>
              <a:t>Selected topics in recommender systems</a:t>
            </a:r>
          </a:p>
          <a:p>
            <a:pPr lvl="1"/>
            <a:r>
              <a:rPr lang="en-US" smtClean="0"/>
              <a:t>Explanations, Trust, Robustness, Multi-criteria ratings, Context-aware recommender systems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 of the lecture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 example problem 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29600" cy="47525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Select items from this catalog that match the user's requirements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User's requirements can, for example, be</a:t>
            </a:r>
          </a:p>
          <a:p>
            <a:pPr lvl="1"/>
            <a:r>
              <a:rPr lang="en-US" dirty="0" smtClean="0"/>
              <a:t>"</a:t>
            </a:r>
            <a:r>
              <a:rPr lang="en-IE" dirty="0" smtClean="0"/>
              <a:t>the price should be lower than 300</a:t>
            </a:r>
            <a:r>
              <a:rPr lang="de-DE" dirty="0" smtClean="0"/>
              <a:t> €</a:t>
            </a:r>
            <a:r>
              <a:rPr lang="en-US" dirty="0" smtClean="0"/>
              <a:t>" </a:t>
            </a:r>
          </a:p>
          <a:p>
            <a:pPr lvl="1"/>
            <a:r>
              <a:rPr lang="en-US" dirty="0" smtClean="0"/>
              <a:t>"</a:t>
            </a:r>
            <a:r>
              <a:rPr lang="en-IE" dirty="0" smtClean="0"/>
              <a:t>the camera should be suited for sports photography</a:t>
            </a:r>
            <a:r>
              <a:rPr lang="en-US" dirty="0" smtClean="0"/>
              <a:t>"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813391"/>
              </p:ext>
            </p:extLst>
          </p:nvPr>
        </p:nvGraphicFramePr>
        <p:xfrm>
          <a:off x="755576" y="2420888"/>
          <a:ext cx="5688632" cy="2452308"/>
        </p:xfrm>
        <a:graphic>
          <a:graphicData uri="http://schemas.openxmlformats.org/drawingml/2006/table">
            <a:tbl>
              <a:tblPr/>
              <a:tblGrid>
                <a:gridCol w="628197"/>
                <a:gridCol w="707981"/>
                <a:gridCol w="628197"/>
                <a:gridCol w="726570"/>
                <a:gridCol w="697137"/>
                <a:gridCol w="627422"/>
                <a:gridCol w="697137"/>
                <a:gridCol w="975991"/>
              </a:tblGrid>
              <a:tr h="2626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id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price(€)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mpix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opt-zoom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LCD-size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movies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sound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waterproof</a:t>
                      </a:r>
                      <a:endParaRPr lang="de-DE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148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8.0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4×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2.5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182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8.0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5×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2.7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3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189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8.0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10×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2.5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4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196 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12×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2.7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151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7.1 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3×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3.0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199 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9.0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3×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3.0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7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 259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10.0 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3×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3.0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7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000" baseline="-25000" dirty="0">
                          <a:latin typeface="Calibri"/>
                          <a:ea typeface="SimSun"/>
                          <a:cs typeface="Times New Roman"/>
                        </a:rPr>
                        <a:t>8</a:t>
                      </a: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 278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9.1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10×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3.0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395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Rule-based filtering with conjunctive queries</a:t>
            </a:r>
          </a:p>
          <a:p>
            <a:pPr lvl="1"/>
            <a:r>
              <a:rPr lang="en-US" smtClean="0"/>
              <a:t>Rules:</a:t>
            </a:r>
          </a:p>
          <a:p>
            <a:pPr lvl="2"/>
            <a:r>
              <a:rPr lang="en-US" smtClean="0"/>
              <a:t>if user choses "low" price, recommend cameras with price &lt; 300</a:t>
            </a:r>
          </a:p>
          <a:p>
            <a:pPr lvl="2"/>
            <a:r>
              <a:rPr lang="en-US" smtClean="0"/>
              <a:t>if user choses "nature photography", recommend cameras with more than 10 mega pixels</a:t>
            </a:r>
          </a:p>
          <a:p>
            <a:pPr lvl="1"/>
            <a:r>
              <a:rPr lang="en-US" smtClean="0"/>
              <a:t>Conjunctive queries</a:t>
            </a:r>
          </a:p>
          <a:p>
            <a:pPr lvl="2"/>
            <a:r>
              <a:rPr lang="en-US" smtClean="0"/>
              <a:t>Create a conjunctive query ("and" expression) from the right hand side of the matching rules</a:t>
            </a:r>
          </a:p>
          <a:p>
            <a:pPr lvl="2"/>
            <a:r>
              <a:rPr lang="en-US" smtClean="0"/>
              <a:t>Run against database</a:t>
            </a:r>
          </a:p>
          <a:p>
            <a:pPr lvl="1"/>
            <a:r>
              <a:rPr lang="en-US" smtClean="0"/>
              <a:t>Easy implementation</a:t>
            </a:r>
          </a:p>
          <a:p>
            <a:pPr lvl="1"/>
            <a:r>
              <a:rPr lang="en-US" smtClean="0"/>
              <a:t>In case no matching product remains</a:t>
            </a:r>
          </a:p>
          <a:p>
            <a:pPr lvl="2"/>
            <a:r>
              <a:rPr lang="en-US" smtClean="0"/>
              <a:t>Possible compromises for the user can be efficiently calculated in memory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a set of suitable items 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Rule-based filtering with conjunctive queries</a:t>
            </a:r>
          </a:p>
          <a:p>
            <a:pPr lvl="1"/>
            <a:r>
              <a:rPr lang="en-US" smtClean="0"/>
              <a:t>Rules:</a:t>
            </a:r>
          </a:p>
          <a:p>
            <a:pPr lvl="2"/>
            <a:r>
              <a:rPr lang="en-US" smtClean="0"/>
              <a:t>if user choses "low" price, recommend cameras with price &lt; 300</a:t>
            </a:r>
          </a:p>
          <a:p>
            <a:pPr lvl="2"/>
            <a:r>
              <a:rPr lang="en-US" smtClean="0"/>
              <a:t>if user choses "nature photography", recommend cameras with more than 10 mega pixels</a:t>
            </a:r>
          </a:p>
          <a:p>
            <a:pPr lvl="1"/>
            <a:r>
              <a:rPr lang="en-US" smtClean="0"/>
              <a:t>Conjunctive queries</a:t>
            </a:r>
          </a:p>
          <a:p>
            <a:pPr lvl="2"/>
            <a:r>
              <a:rPr lang="en-US" smtClean="0"/>
              <a:t>Create a conjunctive query ("and" expression) from the right hand side of the matching rules</a:t>
            </a:r>
          </a:p>
          <a:p>
            <a:pPr lvl="2"/>
            <a:r>
              <a:rPr lang="en-US" smtClean="0"/>
              <a:t>Run against database</a:t>
            </a:r>
          </a:p>
          <a:p>
            <a:pPr lvl="1"/>
            <a:r>
              <a:rPr lang="en-US" smtClean="0"/>
              <a:t>Easy implementation</a:t>
            </a:r>
          </a:p>
          <a:p>
            <a:pPr lvl="1"/>
            <a:r>
              <a:rPr lang="en-US" smtClean="0"/>
              <a:t>In case no matching product remains</a:t>
            </a:r>
          </a:p>
          <a:p>
            <a:pPr lvl="2"/>
            <a:r>
              <a:rPr lang="en-US" smtClean="0"/>
              <a:t>Possible compromises for the user can be efficiently calculated in memory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a set of suitable items 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Encode the problem as Constraint Satisfaction Problem</a:t>
            </a:r>
          </a:p>
          <a:p>
            <a:r>
              <a:rPr lang="en-US" smtClean="0"/>
              <a:t>Constraint Satisfaction Problems (CSP)</a:t>
            </a:r>
          </a:p>
          <a:p>
            <a:pPr lvl="1"/>
            <a:r>
              <a:rPr lang="en-US" smtClean="0"/>
              <a:t>Basically, a very simple model consisting of</a:t>
            </a:r>
          </a:p>
          <a:p>
            <a:pPr lvl="2"/>
            <a:r>
              <a:rPr lang="en-US" smtClean="0"/>
              <a:t>Variables having a defined and typically finite domains</a:t>
            </a:r>
          </a:p>
          <a:p>
            <a:pPr lvl="2"/>
            <a:r>
              <a:rPr lang="en-US" smtClean="0"/>
              <a:t>Constraints that describe allowed value assignments to the variables</a:t>
            </a:r>
          </a:p>
          <a:p>
            <a:pPr lvl="1"/>
            <a:r>
              <a:rPr lang="en-US" smtClean="0"/>
              <a:t>The problem</a:t>
            </a:r>
          </a:p>
          <a:p>
            <a:pPr lvl="2"/>
            <a:r>
              <a:rPr lang="en-US" smtClean="0"/>
              <a:t>Find an assignment of values to all variables, such that no constraint is violated</a:t>
            </a:r>
          </a:p>
          <a:p>
            <a:r>
              <a:rPr lang="en-US" smtClean="0"/>
              <a:t>Solution search</a:t>
            </a:r>
          </a:p>
          <a:p>
            <a:pPr lvl="1"/>
            <a:r>
              <a:rPr lang="en-US" smtClean="0"/>
              <a:t>Problem is NP complete in general</a:t>
            </a:r>
          </a:p>
          <a:p>
            <a:pPr lvl="1"/>
            <a:r>
              <a:rPr lang="en-US" smtClean="0"/>
              <a:t>Many practically relevant problems however tractable</a:t>
            </a:r>
          </a:p>
          <a:p>
            <a:pPr lvl="1"/>
            <a:r>
              <a:rPr lang="en-US" smtClean="0"/>
              <a:t>Efficient solver implementations exist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a set of suitable items  </a:t>
            </a:r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700808"/>
            <a:ext cx="8460432" cy="4320480"/>
          </a:xfrm>
        </p:spPr>
        <p:txBody>
          <a:bodyPr>
            <a:normAutofit lnSpcReduction="10000"/>
          </a:bodyPr>
          <a:lstStyle/>
          <a:p>
            <a:r>
              <a:rPr lang="en-US" sz="2000" smtClean="0">
                <a:sym typeface="Wingdings" pitchFamily="2" charset="2"/>
              </a:rPr>
              <a:t>The recommendation problem can be encoded as follows: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smtClean="0"/>
              <a:t>Definitions</a:t>
            </a:r>
            <a:endParaRPr lang="en-US" sz="2000" dirty="0" smtClean="0"/>
          </a:p>
          <a:p>
            <a:pPr lvl="1"/>
            <a:r>
              <a:rPr lang="en-US" sz="1800" dirty="0" smtClean="0"/>
              <a:t>X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, X</a:t>
            </a:r>
            <a:r>
              <a:rPr lang="en-US" sz="1800" baseline="-25000" dirty="0" smtClean="0"/>
              <a:t>U</a:t>
            </a:r>
            <a:r>
              <a:rPr lang="en-US" sz="1800" dirty="0" smtClean="0"/>
              <a:t>: Variables describing product and user model with </a:t>
            </a:r>
            <a:r>
              <a:rPr lang="en-US" sz="1800" smtClean="0"/>
              <a:t>domain D</a:t>
            </a:r>
          </a:p>
          <a:p>
            <a:pPr lvl="2"/>
            <a:r>
              <a:rPr lang="en-US" sz="1500" smtClean="0"/>
              <a:t>e.g., display size, optical zoom, price preference of user, purpose…</a:t>
            </a:r>
            <a:endParaRPr lang="en-US" sz="1500" dirty="0" smtClean="0"/>
          </a:p>
          <a:p>
            <a:pPr lvl="1"/>
            <a:r>
              <a:rPr lang="en-US" sz="1800" dirty="0" smtClean="0"/>
              <a:t>KB: Knowledge base with domain </a:t>
            </a:r>
            <a:r>
              <a:rPr lang="en-US" sz="1800" smtClean="0"/>
              <a:t>restrictions </a:t>
            </a:r>
          </a:p>
          <a:p>
            <a:pPr lvl="2"/>
            <a:r>
              <a:rPr lang="en-US" sz="1500" smtClean="0"/>
              <a:t>e.g</a:t>
            </a:r>
            <a:r>
              <a:rPr lang="en-US" sz="1500" b="1" dirty="0" smtClean="0"/>
              <a:t>. if </a:t>
            </a:r>
            <a:r>
              <a:rPr lang="en-US" sz="1500" dirty="0" smtClean="0"/>
              <a:t>purpose=</a:t>
            </a:r>
            <a:r>
              <a:rPr lang="en-US" sz="1500" i="1" dirty="0" smtClean="0"/>
              <a:t>on travel </a:t>
            </a:r>
            <a:r>
              <a:rPr lang="en-US" sz="1500" b="1" dirty="0" smtClean="0"/>
              <a:t>then</a:t>
            </a:r>
            <a:r>
              <a:rPr lang="en-US" sz="1500" dirty="0" smtClean="0"/>
              <a:t> lower focal length </a:t>
            </a:r>
            <a:r>
              <a:rPr lang="en-US" sz="1500" smtClean="0"/>
              <a:t>&lt; </a:t>
            </a:r>
            <a:r>
              <a:rPr lang="en-US" sz="1500" i="1" smtClean="0"/>
              <a:t>28mm</a:t>
            </a:r>
            <a:endParaRPr lang="en-US" sz="1500" dirty="0" smtClean="0"/>
          </a:p>
          <a:p>
            <a:pPr lvl="1"/>
            <a:r>
              <a:rPr lang="en-US" sz="1800" dirty="0" smtClean="0"/>
              <a:t>SRS: Specific requirements of user (e.g. purpose = </a:t>
            </a:r>
            <a:r>
              <a:rPr lang="en-US" sz="1800" i="1" dirty="0" smtClean="0"/>
              <a:t>on travel</a:t>
            </a:r>
            <a:r>
              <a:rPr lang="en-US" sz="1800" dirty="0" smtClean="0"/>
              <a:t>) </a:t>
            </a:r>
          </a:p>
          <a:p>
            <a:pPr lvl="1"/>
            <a:r>
              <a:rPr lang="en-US" sz="1800" dirty="0" smtClean="0"/>
              <a:t>I: Product </a:t>
            </a:r>
            <a:r>
              <a:rPr lang="en-US" sz="1800" smtClean="0"/>
              <a:t>catalog </a:t>
            </a:r>
          </a:p>
          <a:p>
            <a:pPr lvl="2"/>
            <a:r>
              <a:rPr lang="en-US" sz="1500" smtClean="0"/>
              <a:t>e.g</a:t>
            </a:r>
            <a:r>
              <a:rPr lang="en-US" sz="1500"/>
              <a:t>. (id=1 ˄ lfl = 28mm) ˅ (id=2 ˄ lfl= 35mm) ˅ …)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Solution</a:t>
            </a:r>
            <a:r>
              <a:rPr lang="en-US" sz="2000" smtClean="0"/>
              <a:t>:  An assignment </a:t>
            </a:r>
            <a:r>
              <a:rPr lang="en-US" sz="2000" err="1" smtClean="0"/>
              <a:t>tuple</a:t>
            </a:r>
            <a:r>
              <a:rPr lang="en-US" sz="2000" smtClean="0"/>
              <a:t>     assinging values to all variables X</a:t>
            </a:r>
            <a:r>
              <a:rPr lang="en-US" sz="2000" baseline="-25000" smtClean="0"/>
              <a:t>I</a:t>
            </a:r>
            <a:endParaRPr lang="en-US" sz="2000" baseline="-25000" dirty="0" smtClean="0"/>
          </a:p>
          <a:p>
            <a:pPr>
              <a:buNone/>
            </a:pPr>
            <a:r>
              <a:rPr lang="en-US" sz="2000" dirty="0" smtClean="0"/>
              <a:t>  	</a:t>
            </a:r>
            <a:r>
              <a:rPr lang="en-US" sz="2000" smtClean="0"/>
              <a:t>                                      </a:t>
            </a:r>
            <a:r>
              <a:rPr lang="en-US" sz="2000" dirty="0" smtClean="0"/>
              <a:t>is </a:t>
            </a:r>
            <a:r>
              <a:rPr lang="en-US" sz="2000" dirty="0" err="1" smtClean="0"/>
              <a:t>satisfiable</a:t>
            </a:r>
            <a:endParaRPr lang="en-US" sz="2000" dirty="0" smtClean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92610"/>
              </p:ext>
            </p:extLst>
          </p:nvPr>
        </p:nvGraphicFramePr>
        <p:xfrm>
          <a:off x="1763689" y="2132856"/>
          <a:ext cx="4032448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Formel" r:id="rId3" imgW="2768600" imgH="279400" progId="Equation.3">
                  <p:embed/>
                </p:oleObj>
              </mc:Choice>
              <mc:Fallback>
                <p:oleObj name="Formel" r:id="rId3" imgW="276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9" y="2132856"/>
                        <a:ext cx="4032448" cy="36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937968"/>
              </p:ext>
            </p:extLst>
          </p:nvPr>
        </p:nvGraphicFramePr>
        <p:xfrm>
          <a:off x="1475656" y="5517232"/>
          <a:ext cx="2057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Formel" r:id="rId5" imgW="1358640" imgH="177480" progId="Equation.3">
                  <p:embed/>
                </p:oleObj>
              </mc:Choice>
              <mc:Fallback>
                <p:oleObj name="Formel" r:id="rId5" imgW="13586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517232"/>
                        <a:ext cx="2057400" cy="268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346842"/>
              </p:ext>
            </p:extLst>
          </p:nvPr>
        </p:nvGraphicFramePr>
        <p:xfrm>
          <a:off x="4211960" y="5085184"/>
          <a:ext cx="185737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Formel" r:id="rId7" imgW="126720" imgH="177480" progId="Equation.3">
                  <p:embed/>
                </p:oleObj>
              </mc:Choice>
              <mc:Fallback>
                <p:oleObj name="Formel" r:id="rId7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5085184"/>
                        <a:ext cx="185737" cy="31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51"/>
            <a:ext cx="8229600" cy="1143000"/>
          </a:xfrm>
        </p:spPr>
        <p:txBody>
          <a:bodyPr/>
          <a:lstStyle/>
          <a:p>
            <a:r>
              <a:rPr lang="en-US" smtClean="0"/>
              <a:t>Knowledge-based recommendation encoded as CSP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53238"/>
      </p:ext>
    </p:extLst>
  </p:cSld>
  <p:clrMapOvr>
    <a:masterClrMapping/>
  </p:clrMapOvr>
  <p:transition advTm="208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 explicit nature of the problem encoding allows various types of reasoning</a:t>
            </a:r>
          </a:p>
          <a:p>
            <a:pPr lvl="1"/>
            <a:r>
              <a:rPr lang="en-US" smtClean="0"/>
              <a:t>What if the user's requirements cannot be fulfilled? What </a:t>
            </a:r>
            <a:r>
              <a:rPr lang="en-US"/>
              <a:t>if they are user requirements are inconsistent?</a:t>
            </a:r>
          </a:p>
          <a:p>
            <a:pPr lvl="2"/>
            <a:r>
              <a:rPr lang="en-US" smtClean="0"/>
              <a:t>Find a "relaxation" or "compromise"</a:t>
            </a:r>
          </a:p>
          <a:p>
            <a:pPr lvl="1"/>
            <a:r>
              <a:rPr lang="en-US" smtClean="0"/>
              <a:t>What if the knowledge base is inconsistent?</a:t>
            </a:r>
          </a:p>
          <a:p>
            <a:pPr lvl="2"/>
            <a:r>
              <a:rPr lang="en-US" smtClean="0"/>
              <a:t>Find a "diagnosis"</a:t>
            </a:r>
          </a:p>
          <a:p>
            <a:pPr lvl="1"/>
            <a:r>
              <a:rPr lang="en-US" smtClean="0"/>
              <a:t>Why was a certain item (not?) recommended</a:t>
            </a:r>
          </a:p>
          <a:p>
            <a:pPr lvl="2"/>
            <a:r>
              <a:rPr lang="en-US" smtClean="0"/>
              <a:t>Compute logical explanations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Additional reasoning with knowledge-based approaches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/>
          <a:lstStyle/>
          <a:p>
            <a:r>
              <a:rPr lang="en-US" smtClean="0"/>
              <a:t>Reasoning - example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386483"/>
            <a:ext cx="8460432" cy="4320480"/>
          </a:xfrm>
        </p:spPr>
        <p:txBody>
          <a:bodyPr>
            <a:normAutofit/>
          </a:bodyPr>
          <a:lstStyle/>
          <a:p>
            <a:r>
              <a:rPr lang="en-US" sz="2200" smtClean="0"/>
              <a:t>What </a:t>
            </a:r>
            <a:r>
              <a:rPr lang="en-US" sz="2200" dirty="0" smtClean="0"/>
              <a:t>if no solution </a:t>
            </a:r>
            <a:r>
              <a:rPr lang="en-US" sz="2200" smtClean="0"/>
              <a:t>exists?</a:t>
            </a:r>
            <a:endParaRPr lang="en-US" sz="2200" dirty="0" smtClean="0"/>
          </a:p>
          <a:p>
            <a:pPr marL="274320" lvl="1" indent="0">
              <a:buNone/>
            </a:pPr>
            <a:r>
              <a:rPr lang="en-US" sz="1800" dirty="0" smtClean="0"/>
              <a:t> </a:t>
            </a:r>
            <a:r>
              <a:rPr lang="en-US" dirty="0" smtClean="0"/>
              <a:t>                    	</a:t>
            </a:r>
            <a:r>
              <a:rPr lang="en-US" sz="1800" dirty="0" smtClean="0"/>
              <a:t>not </a:t>
            </a:r>
            <a:r>
              <a:rPr lang="en-US" sz="1800" dirty="0" err="1" smtClean="0"/>
              <a:t>satisfiable</a:t>
            </a:r>
            <a:r>
              <a:rPr lang="en-US" sz="1800" dirty="0" smtClean="0"/>
              <a:t>  	</a:t>
            </a:r>
            <a:r>
              <a:rPr lang="en-US" sz="1800" dirty="0" smtClean="0">
                <a:sym typeface="Wingdings" pitchFamily="2" charset="2"/>
              </a:rPr>
              <a:t> debugging of </a:t>
            </a:r>
            <a:r>
              <a:rPr lang="en-US" sz="1800" smtClean="0">
                <a:sym typeface="Wingdings" pitchFamily="2" charset="2"/>
              </a:rPr>
              <a:t>knowledge base</a:t>
            </a:r>
            <a:endParaRPr lang="en-US" sz="1800" dirty="0" smtClean="0"/>
          </a:p>
          <a:p>
            <a:pPr marL="274320" lvl="1" indent="0">
              <a:buNone/>
            </a:pPr>
            <a:r>
              <a:rPr lang="en-US" sz="1800" smtClean="0"/>
              <a:t>                                       not </a:t>
            </a:r>
            <a:r>
              <a:rPr lang="en-US" sz="1800" dirty="0" err="1" smtClean="0"/>
              <a:t>satisfiable</a:t>
            </a:r>
            <a:r>
              <a:rPr lang="en-US" sz="1800" dirty="0" smtClean="0"/>
              <a:t> but 	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 pitchFamily="2" charset="2"/>
              </a:rPr>
              <a:t>    			</a:t>
            </a:r>
            <a:r>
              <a:rPr lang="en-US" sz="1800" dirty="0" err="1" smtClean="0">
                <a:sym typeface="Wingdings" pitchFamily="2" charset="2"/>
              </a:rPr>
              <a:t>satisfiable</a:t>
            </a:r>
            <a:r>
              <a:rPr lang="en-US" sz="1800" smtClean="0">
                <a:sym typeface="Wingdings" pitchFamily="2" charset="2"/>
              </a:rPr>
              <a:t>		 </a:t>
            </a:r>
            <a:r>
              <a:rPr lang="en-US" sz="1800" dirty="0" smtClean="0">
                <a:sym typeface="Wingdings" pitchFamily="2" charset="2"/>
              </a:rPr>
              <a:t>debugging of user requirements</a:t>
            </a:r>
          </a:p>
          <a:p>
            <a:endParaRPr lang="en-US" sz="2200" smtClean="0">
              <a:sym typeface="Wingdings" pitchFamily="2" charset="2"/>
            </a:endParaRPr>
          </a:p>
          <a:p>
            <a:r>
              <a:rPr lang="en-US" sz="2200" smtClean="0">
                <a:sym typeface="Wingdings" pitchFamily="2" charset="2"/>
              </a:rPr>
              <a:t>Application </a:t>
            </a:r>
            <a:r>
              <a:rPr lang="en-US" sz="2200" dirty="0" smtClean="0">
                <a:sym typeface="Wingdings" pitchFamily="2" charset="2"/>
              </a:rPr>
              <a:t>of model-based diagnosis for </a:t>
            </a:r>
            <a:r>
              <a:rPr lang="en-US" sz="2200" smtClean="0">
                <a:sym typeface="Wingdings" pitchFamily="2" charset="2"/>
              </a:rPr>
              <a:t>debugging user </a:t>
            </a:r>
            <a:r>
              <a:rPr lang="en-US" sz="2200" dirty="0" smtClean="0">
                <a:sym typeface="Wingdings" pitchFamily="2" charset="2"/>
              </a:rPr>
              <a:t>requirements</a:t>
            </a:r>
          </a:p>
          <a:p>
            <a:pPr lvl="1"/>
            <a:endParaRPr lang="en-US" sz="1800" smtClean="0">
              <a:sym typeface="Wingdings" pitchFamily="2" charset="2"/>
            </a:endParaRPr>
          </a:p>
          <a:p>
            <a:pPr lvl="1"/>
            <a:r>
              <a:rPr lang="en-US" sz="1800" smtClean="0">
                <a:sym typeface="Wingdings" pitchFamily="2" charset="2"/>
              </a:rPr>
              <a:t>Diagnoses:                                                   </a:t>
            </a:r>
            <a:r>
              <a:rPr lang="en-US" sz="1800">
                <a:sym typeface="Wingdings" pitchFamily="2" charset="2"/>
              </a:rPr>
              <a:t> </a:t>
            </a:r>
            <a:r>
              <a:rPr lang="en-US" sz="1800" smtClean="0">
                <a:sym typeface="Wingdings" pitchFamily="2" charset="2"/>
              </a:rPr>
              <a:t> is </a:t>
            </a:r>
            <a:r>
              <a:rPr lang="en-US" sz="1800" dirty="0" err="1" smtClean="0">
                <a:sym typeface="Wingdings" pitchFamily="2" charset="2"/>
              </a:rPr>
              <a:t>satisfiable</a:t>
            </a:r>
            <a:endParaRPr lang="en-US" sz="1800" dirty="0" smtClean="0">
              <a:sym typeface="Wingdings" pitchFamily="2" charset="2"/>
            </a:endParaRPr>
          </a:p>
          <a:p>
            <a:pPr lvl="1"/>
            <a:endParaRPr lang="en-US" sz="600" smtClean="0">
              <a:sym typeface="Wingdings" pitchFamily="2" charset="2"/>
            </a:endParaRPr>
          </a:p>
          <a:p>
            <a:pPr lvl="1"/>
            <a:r>
              <a:rPr lang="en-US" sz="1800" smtClean="0">
                <a:sym typeface="Wingdings" pitchFamily="2" charset="2"/>
              </a:rPr>
              <a:t>Repairs:                                                                              is </a:t>
            </a:r>
            <a:r>
              <a:rPr lang="en-US" sz="1800" dirty="0" err="1" smtClean="0">
                <a:sym typeface="Wingdings" pitchFamily="2" charset="2"/>
              </a:rPr>
              <a:t>satisfiable</a:t>
            </a:r>
            <a:endParaRPr lang="en-US" sz="1800" dirty="0" smtClean="0">
              <a:sym typeface="Wingdings" pitchFamily="2" charset="2"/>
            </a:endParaRPr>
          </a:p>
          <a:p>
            <a:pPr lvl="1"/>
            <a:r>
              <a:rPr lang="en-US" sz="1800" smtClean="0">
                <a:sym typeface="Wingdings" pitchFamily="2" charset="2"/>
              </a:rPr>
              <a:t>Conflict </a:t>
            </a:r>
            <a:r>
              <a:rPr lang="en-US" sz="1800" dirty="0">
                <a:sym typeface="Wingdings" pitchFamily="2" charset="2"/>
              </a:rPr>
              <a:t>sets</a:t>
            </a:r>
            <a:r>
              <a:rPr lang="en-US">
                <a:sym typeface="Wingdings" pitchFamily="2" charset="2"/>
              </a:rPr>
              <a:t>:                             </a:t>
            </a:r>
            <a:r>
              <a:rPr lang="en-US" smtClean="0">
                <a:sym typeface="Wingdings" pitchFamily="2" charset="2"/>
              </a:rPr>
              <a:t>	      </a:t>
            </a:r>
            <a:r>
              <a:rPr lang="en-US" sz="1800" smtClean="0">
                <a:sym typeface="Wingdings" pitchFamily="2" charset="2"/>
              </a:rPr>
              <a:t>is not </a:t>
            </a:r>
            <a:r>
              <a:rPr lang="en-US" sz="1800" dirty="0" err="1">
                <a:sym typeface="Wingdings" pitchFamily="2" charset="2"/>
              </a:rPr>
              <a:t>satisfiable</a:t>
            </a:r>
            <a:r>
              <a:rPr lang="en-US" sz="1800" dirty="0">
                <a:sym typeface="Wingdings" pitchFamily="2" charset="2"/>
              </a:rPr>
              <a:t> </a:t>
            </a:r>
          </a:p>
          <a:p>
            <a:pPr marL="457200" lvl="1" indent="0">
              <a:buNone/>
            </a:pPr>
            <a:endParaRPr lang="en-US" sz="1800" smtClean="0">
              <a:sym typeface="Wingdings" pitchFamily="2" charset="2"/>
            </a:endParaRPr>
          </a:p>
          <a:p>
            <a:pPr marL="457200" lvl="1" indent="0">
              <a:buNone/>
            </a:pPr>
            <a:endParaRPr lang="en-US" sz="1800">
              <a:sym typeface="Wingdings" pitchFamily="2" charset="2"/>
            </a:endParaRPr>
          </a:p>
          <a:p>
            <a:pPr marL="457200" lvl="1" indent="0">
              <a:buNone/>
            </a:pPr>
            <a:endParaRPr lang="en-US" sz="1800" smtClean="0">
              <a:sym typeface="Wingdings" pitchFamily="2" charset="2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02758"/>
              </p:ext>
            </p:extLst>
          </p:nvPr>
        </p:nvGraphicFramePr>
        <p:xfrm>
          <a:off x="1403648" y="2276872"/>
          <a:ext cx="1728192" cy="28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Formel" r:id="rId4" imgW="1206360" imgH="203040" progId="Equation.3">
                  <p:embed/>
                </p:oleObj>
              </mc:Choice>
              <mc:Fallback>
                <p:oleObj name="Formel" r:id="rId4" imgW="1206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276872"/>
                        <a:ext cx="1728192" cy="28978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017830"/>
              </p:ext>
            </p:extLst>
          </p:nvPr>
        </p:nvGraphicFramePr>
        <p:xfrm>
          <a:off x="1475656" y="1780431"/>
          <a:ext cx="938853" cy="28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Formel" r:id="rId6" imgW="634680" imgH="190440" progId="Equation.3">
                  <p:embed/>
                </p:oleObj>
              </mc:Choice>
              <mc:Fallback>
                <p:oleObj name="Formel" r:id="rId6" imgW="6346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780431"/>
                        <a:ext cx="938853" cy="2804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578681"/>
              </p:ext>
            </p:extLst>
          </p:nvPr>
        </p:nvGraphicFramePr>
        <p:xfrm>
          <a:off x="2627784" y="4108499"/>
          <a:ext cx="2971530" cy="423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Formel" r:id="rId8" imgW="1206360" imgH="203040" progId="Equation.3">
                  <p:embed/>
                </p:oleObj>
              </mc:Choice>
              <mc:Fallback>
                <p:oleObj name="Formel" r:id="rId8" imgW="1206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108499"/>
                        <a:ext cx="2971530" cy="4233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503547"/>
              </p:ext>
            </p:extLst>
          </p:nvPr>
        </p:nvGraphicFramePr>
        <p:xfrm>
          <a:off x="2699792" y="4972595"/>
          <a:ext cx="297338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Formel" r:id="rId10" imgW="2057400" imgH="228600" progId="Equation.3">
                  <p:embed/>
                </p:oleObj>
              </mc:Choice>
              <mc:Fallback>
                <p:oleObj name="Formel" r:id="rId10" imgW="2057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972595"/>
                        <a:ext cx="2973388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885090"/>
              </p:ext>
            </p:extLst>
          </p:nvPr>
        </p:nvGraphicFramePr>
        <p:xfrm>
          <a:off x="2620116" y="4540547"/>
          <a:ext cx="4328148" cy="48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Formel" r:id="rId12" imgW="1726920" imgH="241200" progId="Equation.3">
                  <p:embed/>
                </p:oleObj>
              </mc:Choice>
              <mc:Fallback>
                <p:oleObj name="Formel" r:id="rId12" imgW="1726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116" y="4540547"/>
                        <a:ext cx="4328148" cy="4838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947301"/>
              </p:ext>
            </p:extLst>
          </p:nvPr>
        </p:nvGraphicFramePr>
        <p:xfrm>
          <a:off x="1475656" y="2564904"/>
          <a:ext cx="899721" cy="26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Formel" r:id="rId14" imgW="634680" imgH="190440" progId="Equation.3">
                  <p:embed/>
                </p:oleObj>
              </mc:Choice>
              <mc:Fallback>
                <p:oleObj name="Formel" r:id="rId14" imgW="6346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564904"/>
                        <a:ext cx="899721" cy="268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895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620363" y="0"/>
            <a:ext cx="7772400" cy="1143000"/>
          </a:xfrm>
        </p:spPr>
        <p:txBody>
          <a:bodyPr/>
          <a:lstStyle/>
          <a:p>
            <a:r>
              <a:rPr lang="en-US" dirty="0" smtClean="0"/>
              <a:t>Example: find </a:t>
            </a:r>
            <a:r>
              <a:rPr lang="en-US" dirty="0"/>
              <a:t>minimal relaxations (minimal diagnoses)</a:t>
            </a:r>
            <a:endParaRPr lang="en-US" dirty="0" smtClean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376587"/>
              </p:ext>
            </p:extLst>
          </p:nvPr>
        </p:nvGraphicFramePr>
        <p:xfrm>
          <a:off x="1077268" y="3615853"/>
          <a:ext cx="3278708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396"/>
                <a:gridCol w="1512167"/>
                <a:gridCol w="1296145"/>
              </a:tblGrid>
              <a:tr h="645062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baseline="0" noProof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User model (SRS)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R1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Motives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Landscape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R2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Brand preference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Canon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R3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Max. cost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dirty="0" smtClean="0">
                          <a:latin typeface="Calibri" pitchFamily="34" charset="0"/>
                        </a:rPr>
                        <a:t>350 EUR</a:t>
                      </a:r>
                      <a:endParaRPr lang="en-US" sz="1400" i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26748"/>
              </p:ext>
            </p:extLst>
          </p:nvPr>
        </p:nvGraphicFramePr>
        <p:xfrm>
          <a:off x="5786438" y="1672431"/>
          <a:ext cx="3143272" cy="1945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178727"/>
              </a:tblGrid>
              <a:tr h="403281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Powershot XY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03281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Brand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Canon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36446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Lower focal length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35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99314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Upper focal length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140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403281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Price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dirty="0" smtClean="0">
                          <a:latin typeface="Calibri" pitchFamily="34" charset="0"/>
                        </a:rPr>
                        <a:t>420</a:t>
                      </a:r>
                      <a:r>
                        <a:rPr lang="en-US" sz="1400" i="1" baseline="0" noProof="0" dirty="0" smtClean="0">
                          <a:latin typeface="Calibri" pitchFamily="34" charset="0"/>
                        </a:rPr>
                        <a:t> EUR</a:t>
                      </a:r>
                      <a:endParaRPr lang="en-US" sz="1400" i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20199"/>
              </p:ext>
            </p:extLst>
          </p:nvPr>
        </p:nvGraphicFramePr>
        <p:xfrm>
          <a:off x="5786438" y="3761581"/>
          <a:ext cx="3143272" cy="1847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178727"/>
              </a:tblGrid>
              <a:tr h="260405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Lumix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03281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Brand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Panasonic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36446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Lower focal length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28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99314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Upper focal length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smtClean="0">
                          <a:latin typeface="Calibri" pitchFamily="34" charset="0"/>
                        </a:rPr>
                        <a:t>112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403281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Price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noProof="0" dirty="0" smtClean="0">
                          <a:latin typeface="Calibri" pitchFamily="34" charset="0"/>
                        </a:rPr>
                        <a:t>319</a:t>
                      </a:r>
                      <a:r>
                        <a:rPr lang="en-US" sz="1400" i="1" baseline="0" noProof="0" dirty="0" smtClean="0">
                          <a:latin typeface="Calibri" pitchFamily="34" charset="0"/>
                        </a:rPr>
                        <a:t> EUR</a:t>
                      </a:r>
                      <a:endParaRPr lang="en-US" sz="1400" i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00454"/>
              </p:ext>
            </p:extLst>
          </p:nvPr>
        </p:nvGraphicFramePr>
        <p:xfrm>
          <a:off x="285750" y="1689893"/>
          <a:ext cx="53578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842"/>
                <a:gridCol w="2457992"/>
                <a:gridCol w="2286016"/>
              </a:tblGrid>
              <a:tr h="370840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LHS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RHS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C1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TRUE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Brand</a:t>
                      </a:r>
                      <a:r>
                        <a:rPr lang="en-US" sz="1400" baseline="0" noProof="0" smtClean="0">
                          <a:latin typeface="Calibri" pitchFamily="34" charset="0"/>
                        </a:rPr>
                        <a:t> = Brand pref.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C2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Motives = </a:t>
                      </a:r>
                      <a:r>
                        <a:rPr lang="en-US" sz="1400" i="1" noProof="0" smtClean="0">
                          <a:latin typeface="Calibri" pitchFamily="34" charset="0"/>
                        </a:rPr>
                        <a:t>Landscape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Low. foc. Length =&lt;</a:t>
                      </a:r>
                      <a:r>
                        <a:rPr lang="en-US" sz="1400" baseline="0" noProof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400" i="1" baseline="0" noProof="0" smtClean="0">
                          <a:latin typeface="Calibri" pitchFamily="34" charset="0"/>
                        </a:rPr>
                        <a:t>28</a:t>
                      </a:r>
                      <a:endParaRPr lang="en-US" sz="1400" i="1" noProof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C3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alibri" pitchFamily="34" charset="0"/>
                        </a:rPr>
                        <a:t>TRUE</a:t>
                      </a:r>
                      <a:endParaRPr lang="en-US" sz="1400" noProof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latin typeface="Calibri" pitchFamily="34" charset="0"/>
                        </a:rPr>
                        <a:t>Price</a:t>
                      </a:r>
                      <a:r>
                        <a:rPr lang="en-US" sz="1400" baseline="0" noProof="0" dirty="0" smtClean="0">
                          <a:latin typeface="Calibri" pitchFamily="34" charset="0"/>
                        </a:rPr>
                        <a:t> =&lt; Max. cost</a:t>
                      </a:r>
                      <a:endParaRPr lang="en-US" sz="1400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34" name="Textfeld 8"/>
          <p:cNvSpPr txBox="1">
            <a:spLocks noChangeArrowheads="1"/>
          </p:cNvSpPr>
          <p:nvPr/>
        </p:nvSpPr>
        <p:spPr bwMode="auto">
          <a:xfrm>
            <a:off x="285750" y="1332706"/>
            <a:ext cx="15991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/>
              <a:t>Knowledge Base:</a:t>
            </a:r>
            <a:endParaRPr lang="en-US" sz="1400" b="1"/>
          </a:p>
        </p:txBody>
      </p:sp>
      <p:sp>
        <p:nvSpPr>
          <p:cNvPr id="21587" name="Textfeld 9"/>
          <p:cNvSpPr txBox="1">
            <a:spLocks noChangeArrowheads="1"/>
          </p:cNvSpPr>
          <p:nvPr/>
        </p:nvSpPr>
        <p:spPr bwMode="auto">
          <a:xfrm>
            <a:off x="5857875" y="1332706"/>
            <a:ext cx="17580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/>
              <a:t>Product catalogue:</a:t>
            </a:r>
            <a:endParaRPr lang="en-US" sz="1400" b="1"/>
          </a:p>
        </p:txBody>
      </p:sp>
      <p:sp>
        <p:nvSpPr>
          <p:cNvPr id="23636" name="Textfeld 10"/>
          <p:cNvSpPr txBox="1">
            <a:spLocks noChangeArrowheads="1"/>
          </p:cNvSpPr>
          <p:nvPr/>
        </p:nvSpPr>
        <p:spPr bwMode="auto">
          <a:xfrm>
            <a:off x="1077267" y="3284984"/>
            <a:ext cx="1323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/>
              <a:t>Current user:</a:t>
            </a:r>
            <a:endParaRPr lang="en-US" sz="1400" b="1"/>
          </a:p>
        </p:txBody>
      </p:sp>
      <p:grpSp>
        <p:nvGrpSpPr>
          <p:cNvPr id="2" name="Gruppieren 13"/>
          <p:cNvGrpSpPr/>
          <p:nvPr/>
        </p:nvGrpSpPr>
        <p:grpSpPr>
          <a:xfrm>
            <a:off x="395536" y="4221088"/>
            <a:ext cx="1080119" cy="792088"/>
            <a:chOff x="395536" y="4581128"/>
            <a:chExt cx="1080119" cy="792088"/>
          </a:xfrm>
        </p:grpSpPr>
        <p:sp>
          <p:nvSpPr>
            <p:cNvPr id="10" name="Ellipse 9"/>
            <p:cNvSpPr/>
            <p:nvPr/>
          </p:nvSpPr>
          <p:spPr bwMode="auto">
            <a:xfrm>
              <a:off x="1115615" y="4581128"/>
              <a:ext cx="360040" cy="792088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-112" charset="-128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95536" y="4653136"/>
              <a:ext cx="755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C00000"/>
                  </a:solidFill>
                </a:rPr>
                <a:t>CS1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uppieren 14"/>
          <p:cNvGrpSpPr/>
          <p:nvPr/>
        </p:nvGrpSpPr>
        <p:grpSpPr>
          <a:xfrm>
            <a:off x="395536" y="4581128"/>
            <a:ext cx="1080120" cy="792088"/>
            <a:chOff x="395536" y="4869160"/>
            <a:chExt cx="1080120" cy="792088"/>
          </a:xfrm>
        </p:grpSpPr>
        <p:sp>
          <p:nvSpPr>
            <p:cNvPr id="11" name="Ellipse 10"/>
            <p:cNvSpPr/>
            <p:nvPr/>
          </p:nvSpPr>
          <p:spPr bwMode="auto">
            <a:xfrm>
              <a:off x="1115616" y="4869160"/>
              <a:ext cx="360040" cy="792088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-112" charset="-128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95536" y="52292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C00000"/>
                  </a:solidFill>
                </a:rPr>
                <a:t>CS2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uppieren 17"/>
          <p:cNvGrpSpPr/>
          <p:nvPr/>
        </p:nvGrpSpPr>
        <p:grpSpPr>
          <a:xfrm>
            <a:off x="683568" y="5589240"/>
            <a:ext cx="4536504" cy="411162"/>
            <a:chOff x="539552" y="5693186"/>
            <a:chExt cx="4536504" cy="411162"/>
          </a:xfrm>
        </p:grpSpPr>
        <p:sp>
          <p:nvSpPr>
            <p:cNvPr id="17" name="Textfeld 16"/>
            <p:cNvSpPr txBox="1"/>
            <p:nvPr/>
          </p:nvSpPr>
          <p:spPr>
            <a:xfrm>
              <a:off x="539552" y="5693186"/>
              <a:ext cx="18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C00000"/>
                  </a:solidFill>
                </a:rPr>
                <a:t>Diagnoses: </a:t>
              </a:r>
              <a:endParaRPr lang="en-US" sz="2000">
                <a:solidFill>
                  <a:srgbClr val="C00000"/>
                </a:solidFill>
              </a:endParaRPr>
            </a:p>
          </p:txBody>
        </p:sp>
        <p:graphicFrame>
          <p:nvGraphicFramePr>
            <p:cNvPr id="18" name="Objekt 17"/>
            <p:cNvGraphicFramePr>
              <a:graphicFrameLocks noChangeAspect="1"/>
            </p:cNvGraphicFramePr>
            <p:nvPr/>
          </p:nvGraphicFramePr>
          <p:xfrm>
            <a:off x="2004244" y="5693186"/>
            <a:ext cx="3071812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name="Formel" r:id="rId4" imgW="1993680" imgH="266400" progId="Equation.3">
                    <p:embed/>
                  </p:oleObj>
                </mc:Choice>
                <mc:Fallback>
                  <p:oleObj name="Formel" r:id="rId4" imgW="19936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4244" y="5693186"/>
                          <a:ext cx="3071812" cy="411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9281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4" grpId="0"/>
      <p:bldP spid="23636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 CSP/conjunctive query encoding does not entail a ranking of the solution</a:t>
            </a:r>
          </a:p>
          <a:p>
            <a:r>
              <a:rPr lang="en-US" smtClean="0"/>
              <a:t>Possible approaches:</a:t>
            </a:r>
          </a:p>
          <a:p>
            <a:pPr lvl="1"/>
            <a:r>
              <a:rPr lang="en-US" smtClean="0"/>
              <a:t>In case of unsatisfiable requirements</a:t>
            </a:r>
          </a:p>
          <a:p>
            <a:pPr lvl="2"/>
            <a:r>
              <a:rPr lang="en-US" smtClean="0"/>
              <a:t>Rank those items highly that fulfill most constraitns</a:t>
            </a:r>
          </a:p>
          <a:p>
            <a:pPr lvl="1"/>
            <a:r>
              <a:rPr lang="en-US" smtClean="0"/>
              <a:t>If there are many solutions</a:t>
            </a:r>
          </a:p>
          <a:p>
            <a:pPr lvl="2"/>
            <a:r>
              <a:rPr lang="en-US" smtClean="0"/>
              <a:t>Use a distance function to determine the "closest" solution</a:t>
            </a:r>
          </a:p>
          <a:p>
            <a:pPr lvl="2"/>
            <a:r>
              <a:rPr lang="en-US" smtClean="0"/>
              <a:t>Use a utility-model to rank the items</a:t>
            </a:r>
          </a:p>
          <a:p>
            <a:pPr lvl="3"/>
            <a:r>
              <a:rPr lang="en-US" smtClean="0"/>
              <a:t>e.g., based on Multi-Attribute Utility Theory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Ranking the items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Each item has several </a:t>
            </a:r>
            <a:r>
              <a:rPr lang="en-US" i="1" smtClean="0"/>
              <a:t>quality dimensions</a:t>
            </a:r>
          </a:p>
          <a:p>
            <a:pPr lvl="1"/>
            <a:r>
              <a:rPr lang="en-US" smtClean="0"/>
              <a:t>Attribute values contribute to those dimensions</a:t>
            </a:r>
          </a:p>
          <a:p>
            <a:r>
              <a:rPr lang="en-IE" i="1" smtClean="0"/>
              <a:t>Quality and economy </a:t>
            </a:r>
            <a:r>
              <a:rPr lang="en-IE" smtClean="0"/>
              <a:t>could be </a:t>
            </a:r>
            <a:r>
              <a:rPr lang="en-IE" i="1" smtClean="0"/>
              <a:t>dimensions in </a:t>
            </a:r>
            <a:r>
              <a:rPr lang="en-IE" smtClean="0"/>
              <a:t>the domain of digital cameras</a:t>
            </a:r>
            <a:endParaRPr lang="en-US" smtClean="0"/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Ranking with MAUT I</a:t>
            </a:r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861134"/>
              </p:ext>
            </p:extLst>
          </p:nvPr>
        </p:nvGraphicFramePr>
        <p:xfrm>
          <a:off x="1259632" y="3573016"/>
          <a:ext cx="3168352" cy="2767165"/>
        </p:xfrm>
        <a:graphic>
          <a:graphicData uri="http://schemas.openxmlformats.org/drawingml/2006/table">
            <a:tbl>
              <a:tblPr/>
              <a:tblGrid>
                <a:gridCol w="974992"/>
                <a:gridCol w="768276"/>
                <a:gridCol w="757943"/>
                <a:gridCol w="667141"/>
              </a:tblGrid>
              <a:tr h="254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id </a:t>
                      </a:r>
                      <a:endParaRPr lang="de-DE" sz="10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41178" marB="4117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value</a:t>
                      </a:r>
                      <a:endParaRPr lang="de-DE" sz="100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41178" marB="4117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quality </a:t>
                      </a:r>
                      <a:endParaRPr lang="de-DE" sz="100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41178" marB="4117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economy</a:t>
                      </a:r>
                      <a:endParaRPr lang="de-DE" sz="10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41178" marB="4117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184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price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≤250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&gt;250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10 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338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 err="1">
                          <a:latin typeface="Calibri"/>
                          <a:ea typeface="SimSun"/>
                          <a:cs typeface="Times New Roman"/>
                        </a:rPr>
                        <a:t>mpix</a:t>
                      </a: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≤8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&gt;8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358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opt-zoom 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≤9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&gt;9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LCD-size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≤2.7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&gt;2.7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9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movies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 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3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3242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sound 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7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3798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waterproof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SimSun"/>
                          <a:cs typeface="Times New Roman"/>
                        </a:rPr>
                        <a:t>Yes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no</a:t>
                      </a:r>
                      <a:endParaRPr lang="de-DE" sz="1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8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000" dirty="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82355" marR="8235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9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– Problem domain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209800"/>
            <a:ext cx="998240" cy="99824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7749152" y="3236499"/>
            <a:ext cx="692608" cy="1366317"/>
            <a:chOff x="7164288" y="3169940"/>
            <a:chExt cx="1225451" cy="241746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64288" y="3169940"/>
              <a:ext cx="1219200" cy="121920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70539" y="4368205"/>
              <a:ext cx="1219200" cy="1219200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25144"/>
            <a:ext cx="998240" cy="9982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27584" y="4602816"/>
            <a:ext cx="619268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endParaRPr lang="en-US" sz="1600" i="1" smtClean="0">
              <a:cs typeface="Calibri" pitchFamily="34" charset="0"/>
            </a:endParaRPr>
          </a:p>
          <a:p>
            <a:pPr marL="0" lvl="1" indent="0">
              <a:buNone/>
            </a:pPr>
            <a:r>
              <a:rPr lang="en-US" sz="1600" i="1" smtClean="0">
                <a:cs typeface="Calibri" pitchFamily="34" charset="0"/>
              </a:rPr>
              <a:t>RS </a:t>
            </a:r>
            <a:r>
              <a:rPr lang="en-US" sz="1600" i="1">
                <a:cs typeface="Calibri" pitchFamily="34" charset="0"/>
              </a:rPr>
              <a:t>are software agents that elicit the interests and preferences of individual consumers […] and make recommendations accordingly. </a:t>
            </a:r>
          </a:p>
          <a:p>
            <a:pPr marL="0" lvl="1" indent="0">
              <a:buNone/>
            </a:pPr>
            <a:r>
              <a:rPr lang="en-US" sz="1600" i="1">
                <a:cs typeface="Calibri" pitchFamily="34" charset="0"/>
              </a:rPr>
              <a:t>They have the potential to support and improve the quality of the </a:t>
            </a:r>
            <a:br>
              <a:rPr lang="en-US" sz="1600" i="1">
                <a:cs typeface="Calibri" pitchFamily="34" charset="0"/>
              </a:rPr>
            </a:br>
            <a:r>
              <a:rPr lang="en-US" sz="1600" i="1">
                <a:cs typeface="Calibri" pitchFamily="34" charset="0"/>
              </a:rPr>
              <a:t>decisions consumers make while searching for and selecting products online</a:t>
            </a:r>
            <a:r>
              <a:rPr lang="en-US" sz="1600">
                <a:cs typeface="Calibri" pitchFamily="34" charset="0"/>
              </a:rPr>
              <a:t>.</a:t>
            </a:r>
          </a:p>
          <a:p>
            <a:pPr lvl="8"/>
            <a:r>
              <a:rPr lang="en-US" sz="140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400" smtClean="0">
                <a:latin typeface="Calibri" pitchFamily="34" charset="0"/>
                <a:cs typeface="Calibri" pitchFamily="34" charset="0"/>
              </a:rPr>
            </a:br>
            <a:r>
              <a:rPr lang="en-US" sz="1400" smtClean="0">
                <a:latin typeface="Calibri" pitchFamily="34" charset="0"/>
                <a:cs typeface="Calibri" pitchFamily="34" charset="0"/>
              </a:rPr>
              <a:t>[</a:t>
            </a:r>
            <a:r>
              <a:rPr lang="en-US" sz="1400">
                <a:latin typeface="Calibri" pitchFamily="34" charset="0"/>
                <a:cs typeface="Calibri" pitchFamily="34" charset="0"/>
              </a:rPr>
              <a:t>Xiao &amp; Benbasat, MISQ, 2007]</a:t>
            </a:r>
          </a:p>
          <a:p>
            <a:endParaRPr lang="en-US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67544" y="1456695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Recommendation systems (RS) help to match users with items</a:t>
            </a:r>
          </a:p>
          <a:p>
            <a:pPr lvl="1"/>
            <a:r>
              <a:rPr lang="en-US" smtClean="0"/>
              <a:t>Ease information overload</a:t>
            </a:r>
          </a:p>
          <a:p>
            <a:pPr lvl="2"/>
            <a:r>
              <a:rPr lang="en-US" smtClean="0"/>
              <a:t>How many books on Amazon?</a:t>
            </a:r>
          </a:p>
          <a:p>
            <a:pPr lvl="2"/>
            <a:r>
              <a:rPr lang="en-US" smtClean="0"/>
              <a:t>How many tracks on iTunes?</a:t>
            </a:r>
          </a:p>
          <a:p>
            <a:pPr marL="457200" lvl="1" indent="0">
              <a:buFont typeface="Wingdings 3"/>
              <a:buNone/>
            </a:pPr>
            <a:endParaRPr lang="en-US" i="1" smtClean="0">
              <a:cs typeface="Calibri" pitchFamily="34" charset="0"/>
            </a:endParaRPr>
          </a:p>
          <a:p>
            <a:pPr lvl="1"/>
            <a:r>
              <a:rPr lang="en-US" smtClean="0"/>
              <a:t>Sales assistance (guidance, advisory, persuasion,…)</a:t>
            </a:r>
          </a:p>
          <a:p>
            <a:pPr marL="0" lvl="1" indent="0">
              <a:buFont typeface="Wingdings 3"/>
              <a:buNone/>
            </a:pPr>
            <a:endParaRPr lang="en-US" sz="1400" smtClean="0"/>
          </a:p>
          <a:p>
            <a:endParaRPr lang="en-US" sz="600" smtClean="0"/>
          </a:p>
          <a:p>
            <a:pPr lvl="1"/>
            <a:endParaRPr lang="en-US" smtClean="0"/>
          </a:p>
          <a:p>
            <a:endParaRPr lang="en-US" smtClean="0"/>
          </a:p>
          <a:p>
            <a:pPr marL="0" indent="0">
              <a:buFont typeface="Wingdings 3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6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Consider the customer interest in these dimens</a:t>
            </a:r>
          </a:p>
          <a:p>
            <a:r>
              <a:rPr lang="en-US"/>
              <a:t>Customer specific interest</a:t>
            </a:r>
          </a:p>
          <a:p>
            <a:endParaRPr lang="en-IE" i="1"/>
          </a:p>
          <a:p>
            <a:endParaRPr lang="en-IE" i="1"/>
          </a:p>
          <a:p>
            <a:r>
              <a:rPr lang="en-IE"/>
              <a:t>Calculation of </a:t>
            </a:r>
            <a:r>
              <a:rPr lang="en-IE" smtClean="0"/>
              <a:t>Utility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Ranking with MAUT 2</a:t>
            </a:r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121473"/>
              </p:ext>
            </p:extLst>
          </p:nvPr>
        </p:nvGraphicFramePr>
        <p:xfrm>
          <a:off x="611560" y="2564904"/>
          <a:ext cx="2999839" cy="852678"/>
        </p:xfrm>
        <a:graphic>
          <a:graphicData uri="http://schemas.openxmlformats.org/drawingml/2006/table">
            <a:tbl>
              <a:tblPr/>
              <a:tblGrid>
                <a:gridCol w="1260746"/>
                <a:gridCol w="816289"/>
                <a:gridCol w="922804"/>
              </a:tblGrid>
              <a:tr h="262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Customer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quality</a:t>
                      </a:r>
                      <a:endParaRPr lang="de-DE" sz="110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economy 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Cu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Cu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40%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latin typeface="Calibri"/>
                          <a:ea typeface="SimSun"/>
                          <a:cs typeface="Times New Roman"/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442154"/>
              </p:ext>
            </p:extLst>
          </p:nvPr>
        </p:nvGraphicFramePr>
        <p:xfrm>
          <a:off x="539552" y="4077072"/>
          <a:ext cx="5638800" cy="2659063"/>
        </p:xfrm>
        <a:graphic>
          <a:graphicData uri="http://schemas.openxmlformats.org/drawingml/2006/table">
            <a:tbl>
              <a:tblPr/>
              <a:tblGrid>
                <a:gridCol w="1962841"/>
                <a:gridCol w="1637559"/>
                <a:gridCol w="780250"/>
                <a:gridCol w="1258150"/>
              </a:tblGrid>
              <a:tr h="3930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quality 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economy 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cu</a:t>
                      </a:r>
                      <a:r>
                        <a:rPr lang="en-US" sz="1100" baseline="-250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cu</a:t>
                      </a:r>
                      <a:r>
                        <a:rPr lang="en-US" sz="1100" baseline="-25000" dirty="0">
                          <a:solidFill>
                            <a:schemeClr val="bg1"/>
                          </a:solidFill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endParaRPr lang="de-DE" sz="1100" dirty="0">
                        <a:solidFill>
                          <a:schemeClr val="bg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28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en-US" sz="1000" baseline="-25000" dirty="0"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r>
                        <a:rPr lang="en-US" sz="1000" dirty="0">
                          <a:latin typeface="Calibri"/>
                          <a:ea typeface="SimSun"/>
                          <a:cs typeface="Times New Roman"/>
                        </a:rPr>
                        <a:t> Σ(5,4,6,6,3,7,10) = 41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65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 dirty="0">
                          <a:latin typeface="Times-Roman"/>
                          <a:ea typeface="SimSun"/>
                          <a:cs typeface="Times-Roman"/>
                        </a:rPr>
                        <a:t>45.8 [8]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 dirty="0">
                          <a:latin typeface="Times-Roman"/>
                          <a:ea typeface="SimSun"/>
                          <a:cs typeface="Times-Roman"/>
                        </a:rPr>
                        <a:t>55.4 [6]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r>
                        <a:rPr lang="de-DE" sz="1000">
                          <a:latin typeface="Calibri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4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49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64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52.0 [7]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58.0 [1]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3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4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53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61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54.6 [5]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57.8 [2]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4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58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55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57.4 [4]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56.2 [4]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5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4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53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54.4 [6]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57.2 [3]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6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58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55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57.4 [3]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56.2 [5]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4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7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63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50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60.4 [2]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55.2 [7]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2939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r>
                        <a:rPr lang="de-DE" sz="1100" baseline="-25000">
                          <a:latin typeface="Calibri"/>
                          <a:ea typeface="SimSun"/>
                          <a:cs typeface="Times New Roman"/>
                        </a:rPr>
                        <a:t>8 </a:t>
                      </a: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9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10)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69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SimSun"/>
                          <a:cs typeface="Times New Roman"/>
                        </a:rPr>
                        <a:t>Σ</a:t>
                      </a:r>
                      <a:r>
                        <a:rPr lang="en-US" sz="900">
                          <a:latin typeface="Times-Roman"/>
                          <a:ea typeface="SimSun"/>
                          <a:cs typeface="Times-Roman"/>
                        </a:rPr>
                        <a:t>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(5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5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7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8</a:t>
                      </a:r>
                      <a:r>
                        <a:rPr lang="de-DE" sz="900" i="1">
                          <a:latin typeface="MTMI"/>
                          <a:ea typeface="SimSun"/>
                          <a:cs typeface="MTMI"/>
                        </a:rPr>
                        <a:t>,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6) </a:t>
                      </a:r>
                      <a:r>
                        <a:rPr lang="de-DE" sz="900">
                          <a:latin typeface="MTSY"/>
                          <a:ea typeface="SimSun"/>
                          <a:cs typeface="MTSY"/>
                        </a:rPr>
                        <a:t>= </a:t>
                      </a: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43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>
                          <a:latin typeface="Times-Roman"/>
                          <a:ea typeface="SimSun"/>
                          <a:cs typeface="Times-Roman"/>
                        </a:rPr>
                        <a:t>63.8 [1]</a:t>
                      </a:r>
                      <a:endParaRPr lang="de-DE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de-DE" sz="900" dirty="0">
                          <a:latin typeface="Times-Roman"/>
                          <a:ea typeface="SimSun"/>
                          <a:cs typeface="Times-Roman"/>
                        </a:rPr>
                        <a:t>53.4 [8]</a:t>
                      </a:r>
                      <a:endParaRPr lang="de-DE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9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Interacting </a:t>
            </a:r>
            <a:r>
              <a:rPr lang="en-US" smtClean="0"/>
              <a:t>with constraint-based recommenders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The user specifies his or her </a:t>
            </a:r>
            <a:r>
              <a:rPr lang="en-IE" smtClean="0"/>
              <a:t>initial </a:t>
            </a:r>
            <a:br>
              <a:rPr lang="en-IE" smtClean="0"/>
            </a:br>
            <a:r>
              <a:rPr lang="en-IE" smtClean="0"/>
              <a:t>preferences</a:t>
            </a:r>
            <a:endParaRPr lang="en-IE" dirty="0" smtClean="0"/>
          </a:p>
          <a:p>
            <a:pPr lvl="1"/>
            <a:r>
              <a:rPr lang="de-DE" dirty="0" smtClean="0"/>
              <a:t>all </a:t>
            </a:r>
            <a:r>
              <a:rPr lang="en-IE" dirty="0" smtClean="0"/>
              <a:t>at once or </a:t>
            </a:r>
          </a:p>
          <a:p>
            <a:pPr lvl="1"/>
            <a:r>
              <a:rPr lang="en-IE" dirty="0" smtClean="0"/>
              <a:t>incrementally in a wizard-style</a:t>
            </a:r>
          </a:p>
          <a:p>
            <a:pPr lvl="1"/>
            <a:r>
              <a:rPr lang="en-IE" dirty="0" smtClean="0"/>
              <a:t>interactive dialog</a:t>
            </a:r>
          </a:p>
          <a:p>
            <a:r>
              <a:rPr lang="en-IE" dirty="0" smtClean="0"/>
              <a:t>The user is presented with a set </a:t>
            </a:r>
            <a:r>
              <a:rPr lang="en-IE" smtClean="0"/>
              <a:t>of </a:t>
            </a:r>
            <a:br>
              <a:rPr lang="en-IE" smtClean="0"/>
            </a:br>
            <a:r>
              <a:rPr lang="en-IE" smtClean="0"/>
              <a:t>matching </a:t>
            </a:r>
            <a:r>
              <a:rPr lang="en-IE" dirty="0" smtClean="0"/>
              <a:t>items</a:t>
            </a:r>
          </a:p>
          <a:p>
            <a:pPr lvl="1"/>
            <a:r>
              <a:rPr lang="en-IE" dirty="0" smtClean="0"/>
              <a:t>with explanation as to why a </a:t>
            </a:r>
            <a:r>
              <a:rPr lang="en-IE" smtClean="0"/>
              <a:t>certain </a:t>
            </a:r>
            <a:br>
              <a:rPr lang="en-IE" smtClean="0"/>
            </a:br>
            <a:r>
              <a:rPr lang="en-IE" smtClean="0"/>
              <a:t>item </a:t>
            </a:r>
            <a:r>
              <a:rPr lang="en-IE" dirty="0" smtClean="0"/>
              <a:t>was recommended</a:t>
            </a:r>
          </a:p>
          <a:p>
            <a:r>
              <a:rPr lang="en-IE" dirty="0" smtClean="0"/>
              <a:t>The user might revise his or </a:t>
            </a:r>
            <a:r>
              <a:rPr lang="en-IE" smtClean="0"/>
              <a:t>her </a:t>
            </a:r>
            <a:br>
              <a:rPr lang="en-IE" smtClean="0"/>
            </a:br>
            <a:r>
              <a:rPr lang="en-IE" smtClean="0"/>
              <a:t>requirements</a:t>
            </a:r>
            <a:endParaRPr lang="en-IE" dirty="0" smtClean="0"/>
          </a:p>
          <a:p>
            <a:pPr lvl="1"/>
            <a:r>
              <a:rPr lang="en-US" dirty="0" smtClean="0"/>
              <a:t>see alternative solutions </a:t>
            </a:r>
          </a:p>
          <a:p>
            <a:pPr lvl="1"/>
            <a:r>
              <a:rPr lang="en-IE" dirty="0" smtClean="0"/>
              <a:t>narrow down the number of matching items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80559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127"/>
            <a:ext cx="8350696" cy="1143000"/>
          </a:xfrm>
        </p:spPr>
        <p:txBody>
          <a:bodyPr/>
          <a:lstStyle/>
          <a:p>
            <a:r>
              <a:rPr lang="en-US" smtClean="0"/>
              <a:t>Example: sales dialogue financial services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35896" y="1700808"/>
            <a:ext cx="5184576" cy="4464496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Complex multi-step preference and requirements elicitation</a:t>
            </a:r>
            <a:endParaRPr lang="en-US" dirty="0" smtClean="0"/>
          </a:p>
          <a:p>
            <a:r>
              <a:rPr lang="en-US" smtClean="0"/>
              <a:t>Resembles </a:t>
            </a:r>
            <a:r>
              <a:rPr lang="en-US" dirty="0" smtClean="0"/>
              <a:t>call-center scripting</a:t>
            </a:r>
          </a:p>
          <a:p>
            <a:pPr lvl="1"/>
            <a:r>
              <a:rPr lang="en-US" dirty="0" smtClean="0"/>
              <a:t>best-practice sales dialogues</a:t>
            </a:r>
          </a:p>
          <a:p>
            <a:pPr lvl="1"/>
            <a:r>
              <a:rPr lang="en-US" smtClean="0"/>
              <a:t>Consistent quality</a:t>
            </a:r>
          </a:p>
          <a:p>
            <a:r>
              <a:rPr lang="en-US" smtClean="0"/>
              <a:t>Modeling support</a:t>
            </a:r>
          </a:p>
          <a:p>
            <a:pPr lvl="1"/>
            <a:r>
              <a:rPr lang="en-US" smtClean="0"/>
              <a:t>States</a:t>
            </a:r>
            <a:r>
              <a:rPr lang="en-US" dirty="0" smtClean="0"/>
              <a:t>, transitions with predicates</a:t>
            </a:r>
          </a:p>
          <a:p>
            <a:pPr lvl="1"/>
            <a:r>
              <a:rPr lang="en-US" smtClean="0"/>
              <a:t>Developed real-world deployed system</a:t>
            </a:r>
          </a:p>
          <a:p>
            <a:pPr lvl="1"/>
            <a:r>
              <a:rPr lang="en-US" smtClean="0"/>
              <a:t>Comprehensive modeling environment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246073" cy="50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978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Example</a:t>
            </a:r>
            <a:r>
              <a:rPr lang="de-AT" dirty="0" smtClean="0"/>
              <a:t> </a:t>
            </a:r>
            <a:r>
              <a:rPr lang="de-AT" dirty="0" err="1" smtClean="0"/>
              <a:t>software</a:t>
            </a:r>
            <a:r>
              <a:rPr lang="de-AT" smtClean="0"/>
              <a:t>: Advisor Suite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08640" cy="54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8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Idea of Case-based reasoning</a:t>
            </a:r>
          </a:p>
          <a:p>
            <a:pPr lvl="1"/>
            <a:r>
              <a:rPr lang="en-US" smtClean="0"/>
              <a:t>"A </a:t>
            </a:r>
            <a:r>
              <a:rPr lang="en-US"/>
              <a:t>case-based reasoner solves new problems by adapting solutions that were used to solve old </a:t>
            </a:r>
            <a:r>
              <a:rPr lang="en-US" smtClean="0"/>
              <a:t>problems"</a:t>
            </a:r>
          </a:p>
          <a:p>
            <a:pPr lvl="1"/>
            <a:r>
              <a:rPr lang="en-US"/>
              <a:t>CBR problem solving process:</a:t>
            </a:r>
          </a:p>
          <a:p>
            <a:pPr lvl="2"/>
            <a:r>
              <a:rPr lang="en-US" smtClean="0"/>
              <a:t>Store </a:t>
            </a:r>
            <a:r>
              <a:rPr lang="en-US"/>
              <a:t>previous experiences (cases) in memory</a:t>
            </a:r>
          </a:p>
          <a:p>
            <a:pPr lvl="2"/>
            <a:r>
              <a:rPr lang="en-US" smtClean="0"/>
              <a:t>To </a:t>
            </a:r>
            <a:r>
              <a:rPr lang="en-US"/>
              <a:t>solve new problems</a:t>
            </a:r>
          </a:p>
          <a:p>
            <a:pPr lvl="3"/>
            <a:r>
              <a:rPr lang="en-US"/>
              <a:t>Retrieve from the memory similar experience about similar situations </a:t>
            </a:r>
          </a:p>
          <a:p>
            <a:pPr lvl="3"/>
            <a:r>
              <a:rPr lang="en-US"/>
              <a:t>Reuse the experience in the context of the new situation: complete or partial reuse, or adapt according to differences</a:t>
            </a:r>
          </a:p>
          <a:p>
            <a:pPr lvl="3"/>
            <a:r>
              <a:rPr lang="en-US"/>
              <a:t>Store new experience in memory (learning)</a:t>
            </a:r>
          </a:p>
          <a:p>
            <a:pPr lvl="1"/>
            <a:r>
              <a:rPr lang="en-US" smtClean="0"/>
              <a:t>Idea can be transferred to recommendation</a:t>
            </a:r>
          </a:p>
          <a:p>
            <a:pPr lvl="2"/>
            <a:r>
              <a:rPr lang="en-US" smtClean="0"/>
              <a:t>However, not always clear what is still CBR and what not</a:t>
            </a:r>
          </a:p>
          <a:p>
            <a:pPr lvl="2"/>
            <a:r>
              <a:rPr lang="en-US" smtClean="0"/>
              <a:t>Often, similarity functions are the main knowledge</a:t>
            </a:r>
          </a:p>
          <a:p>
            <a:pPr lvl="2"/>
            <a:r>
              <a:rPr lang="en-US" smtClean="0"/>
              <a:t>"Critiquing" as an interaction style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Case-based recommendation &amp; Critiquing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Case-</a:t>
            </a:r>
            <a:r>
              <a:rPr lang="de-AT" dirty="0" err="1" smtClean="0"/>
              <a:t>based</a:t>
            </a:r>
            <a:r>
              <a:rPr lang="de-AT" dirty="0" smtClean="0"/>
              <a:t> </a:t>
            </a:r>
            <a:r>
              <a:rPr lang="de-AT" dirty="0" err="1" smtClean="0"/>
              <a:t>reasoning</a:t>
            </a:r>
            <a:endParaRPr lang="de-DE" dirty="0"/>
          </a:p>
        </p:txBody>
      </p:sp>
      <p:pic>
        <p:nvPicPr>
          <p:cNvPr id="4" name="Picture 3" descr="classicalCBR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5" y="1524000"/>
            <a:ext cx="6008688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23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Navigate the product space by </a:t>
            </a:r>
            <a:r>
              <a:rPr lang="en-US" smtClean="0"/>
              <a:t>"criticizing" the current solution</a:t>
            </a:r>
          </a:p>
          <a:p>
            <a:r>
              <a:rPr lang="en-US" smtClean="0"/>
              <a:t>Knowledge types:</a:t>
            </a:r>
          </a:p>
          <a:p>
            <a:pPr lvl="1"/>
            <a:r>
              <a:rPr lang="en-US" smtClean="0"/>
              <a:t>About items</a:t>
            </a:r>
          </a:p>
          <a:p>
            <a:pPr lvl="1"/>
            <a:r>
              <a:rPr lang="en-US" smtClean="0"/>
              <a:t>Adaptation step sizes</a:t>
            </a:r>
          </a:p>
          <a:p>
            <a:pPr lvl="1"/>
            <a:r>
              <a:rPr lang="en-US" smtClean="0"/>
              <a:t>(Similarity functions)</a:t>
            </a:r>
          </a:p>
          <a:p>
            <a:endParaRPr lang="en-US"/>
          </a:p>
          <a:p>
            <a:r>
              <a:rPr lang="en-US" smtClean="0"/>
              <a:t>Example: </a:t>
            </a:r>
          </a:p>
          <a:p>
            <a:pPr lvl="1"/>
            <a:r>
              <a:rPr lang="en-US" smtClean="0"/>
              <a:t>Looking for a restaurant …</a:t>
            </a:r>
          </a:p>
          <a:p>
            <a:endParaRPr lang="en-US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Critiquing 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2081883"/>
            <a:ext cx="3744416" cy="44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Customers maybe not know what they are seeking</a:t>
            </a:r>
          </a:p>
          <a:p>
            <a:r>
              <a:rPr lang="en-US"/>
              <a:t>Critiquing is an effective way to support such navigations</a:t>
            </a:r>
          </a:p>
          <a:p>
            <a:r>
              <a:rPr lang="en-US"/>
              <a:t>Customers specify their change requests (price or mpix) that are not satisfied by the current item (entry item)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case for critiquing</a:t>
            </a:r>
            <a:endParaRPr lang="en-US"/>
          </a:p>
        </p:txBody>
      </p:sp>
      <p:pic>
        <p:nvPicPr>
          <p:cNvPr id="4" name="Picture 2" descr="C:\Dokumente und Einstellungen\Mouzhi Ge\Anwendungsdaten\Tencent\Users\7204866\QQ\WinTemp\RichOle\}0_$U[WBW6FI{3{_DR_3RY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9" y="3640373"/>
            <a:ext cx="3347864" cy="2604327"/>
          </a:xfrm>
          <a:prstGeom prst="rect">
            <a:avLst/>
          </a:prstGeom>
          <a:noFill/>
        </p:spPr>
      </p:pic>
      <p:pic>
        <p:nvPicPr>
          <p:cNvPr id="5" name="Picture 3" descr="C:\Dokumente und Einstellungen\Mouzhi Ge\Anwendungsdaten\Tencent\Users\7204866\QQ\WinTemp\RichOle\P`@%%PPW(F0DZJ(N7I$4R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3010"/>
            <a:ext cx="3666190" cy="249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91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Changing one value at a time might be tedious</a:t>
            </a:r>
          </a:p>
          <a:p>
            <a:r>
              <a:rPr lang="en-US" smtClean="0"/>
              <a:t>Compound critiques allows multiple changes</a:t>
            </a:r>
          </a:p>
          <a:p>
            <a:pPr lvl="1"/>
            <a:r>
              <a:rPr lang="en-US" smtClean="0"/>
              <a:t>"Increase prize and quality"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Compound critiques</a:t>
            </a:r>
            <a:endParaRPr lang="en-US"/>
          </a:p>
        </p:txBody>
      </p:sp>
      <p:pic>
        <p:nvPicPr>
          <p:cNvPr id="4" name="Picture 1" descr="C:\Dokumente und Einstellungen\Mouzhi Ge\Anwendungsdaten\Tencent\Users\7204866\QQ\WinTemp\RichOle\%S)54%`$5PIJBHJU7D[SN}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68960"/>
            <a:ext cx="5256584" cy="344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1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33331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24" y="20689"/>
            <a:ext cx="5902424" cy="1143000"/>
          </a:xfrm>
        </p:spPr>
        <p:txBody>
          <a:bodyPr/>
          <a:lstStyle/>
          <a:p>
            <a:r>
              <a:rPr lang="en-US" smtClean="0"/>
              <a:t>More critiquing types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1920" y="1257300"/>
            <a:ext cx="5184576" cy="47639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Critiquing</a:t>
            </a:r>
          </a:p>
          <a:p>
            <a:pPr lvl="1"/>
            <a:r>
              <a:rPr lang="en-US" sz="1800" dirty="0" smtClean="0"/>
              <a:t>Similarity-based navigation in item space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Unit critiquing</a:t>
            </a:r>
          </a:p>
          <a:p>
            <a:pPr lvl="1"/>
            <a:r>
              <a:rPr lang="en-US" sz="1800" dirty="0" smtClean="0"/>
              <a:t>Critiquing of single properties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Compound critiques</a:t>
            </a:r>
          </a:p>
          <a:p>
            <a:pPr lvl="1"/>
            <a:r>
              <a:rPr lang="en-US" sz="1800" dirty="0" smtClean="0"/>
              <a:t>Critiquing of multiple properties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Dynamic critiques</a:t>
            </a:r>
          </a:p>
          <a:p>
            <a:pPr lvl="1"/>
            <a:r>
              <a:rPr lang="en-US" sz="1800" dirty="0" smtClean="0"/>
              <a:t>Critique options only available if applicable</a:t>
            </a:r>
          </a:p>
          <a:p>
            <a:pPr lvl="1"/>
            <a:r>
              <a:rPr lang="en-US" sz="1800" dirty="0" smtClean="0"/>
              <a:t>Mining </a:t>
            </a:r>
            <a:r>
              <a:rPr lang="en-US" sz="1800" dirty="0"/>
              <a:t>of frequent </a:t>
            </a:r>
            <a:r>
              <a:rPr lang="en-US" sz="1800" dirty="0" smtClean="0"/>
              <a:t>critique patterns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Incremental critiques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onsiders critiquing history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Experience-based critiquing</a:t>
            </a:r>
          </a:p>
          <a:p>
            <a:pPr lvl="1"/>
            <a:r>
              <a:rPr lang="en-US" sz="1800" dirty="0" smtClean="0"/>
              <a:t>Exploit past interactions that were successful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5449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Given</a:t>
            </a:r>
          </a:p>
          <a:p>
            <a:pPr lvl="1"/>
            <a:r>
              <a:rPr lang="en-US" dirty="0" smtClean="0"/>
              <a:t>The profile of the "active" user and possibly some situational context</a:t>
            </a:r>
          </a:p>
          <a:p>
            <a:r>
              <a:rPr lang="en-US" dirty="0" smtClean="0"/>
              <a:t>Compute</a:t>
            </a:r>
          </a:p>
          <a:p>
            <a:pPr lvl="1"/>
            <a:r>
              <a:rPr lang="en-US" dirty="0" smtClean="0"/>
              <a:t>A relevance (ranking) score for each recommendable item</a:t>
            </a:r>
          </a:p>
          <a:p>
            <a:endParaRPr lang="en-US" smtClean="0"/>
          </a:p>
          <a:p>
            <a:r>
              <a:rPr lang="en-US" smtClean="0"/>
              <a:t>The </a:t>
            </a:r>
            <a:r>
              <a:rPr lang="en-US" dirty="0" smtClean="0"/>
              <a:t>profile …</a:t>
            </a:r>
          </a:p>
          <a:p>
            <a:pPr lvl="1"/>
            <a:r>
              <a:rPr lang="en-US" dirty="0" smtClean="0"/>
              <a:t>… can include past user ratings (explicit or implicit), demographics and interest scores for item features</a:t>
            </a:r>
          </a:p>
          <a:p>
            <a:r>
              <a:rPr lang="en-US" dirty="0" smtClean="0"/>
              <a:t>The problem  …</a:t>
            </a:r>
          </a:p>
          <a:p>
            <a:pPr lvl="1"/>
            <a:r>
              <a:rPr lang="en-US" dirty="0" smtClean="0"/>
              <a:t>… is to learn a function that predicts the relevance score for a given (typically unseen) item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often-cited </a:t>
            </a:r>
            <a:r>
              <a:rPr lang="en-US" smtClean="0"/>
              <a:t>problem characterization</a:t>
            </a:r>
            <a:br>
              <a:rPr lang="en-US" smtClean="0"/>
            </a:br>
            <a:r>
              <a:rPr lang="en-US" sz="1300" smtClean="0"/>
              <a:t>(Adomavicius &amp; Tuzhilin, TKDE, 2005)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6387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87780"/>
            <a:ext cx="8229600" cy="48383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Search approaches</a:t>
            </a:r>
          </a:p>
          <a:p>
            <a:pPr lvl="1"/>
            <a:r>
              <a:rPr lang="en-US" dirty="0" smtClean="0"/>
              <a:t>Query-based </a:t>
            </a:r>
            <a:r>
              <a:rPr lang="en-US" dirty="0" smtClean="0">
                <a:sym typeface="Wingdings" pitchFamily="2" charset="2"/>
              </a:rPr>
              <a:t> constraint-based recommendation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Navigation-based  case-based (critiquing-based</a:t>
            </a:r>
            <a:r>
              <a:rPr lang="en-US" smtClean="0">
                <a:sym typeface="Wingdings" pitchFamily="2" charset="2"/>
              </a:rPr>
              <a:t>) recommendation</a:t>
            </a:r>
          </a:p>
          <a:p>
            <a:r>
              <a:rPr lang="en-US" smtClean="0">
                <a:sym typeface="Wingdings" pitchFamily="2" charset="2"/>
              </a:rPr>
              <a:t>Knowledge-based </a:t>
            </a:r>
            <a:r>
              <a:rPr lang="en-US" dirty="0" smtClean="0">
                <a:sym typeface="Wingdings" pitchFamily="2" charset="2"/>
              </a:rPr>
              <a:t>recommendation</a:t>
            </a:r>
          </a:p>
          <a:p>
            <a:pPr lvl="1"/>
            <a:r>
              <a:rPr lang="en-US" smtClean="0">
                <a:sym typeface="Wingdings" pitchFamily="2" charset="2"/>
              </a:rPr>
              <a:t>Constraint-based</a:t>
            </a:r>
            <a:r>
              <a:rPr lang="en-US" dirty="0" smtClean="0">
                <a:sym typeface="Wingdings" pitchFamily="2" charset="2"/>
              </a:rPr>
              <a:t>: goal is to fulfill a given set of constraints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Case-based: similarity-based search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Both approaches based on similar user interactions</a:t>
            </a:r>
          </a:p>
          <a:p>
            <a:r>
              <a:rPr lang="en-US" dirty="0" smtClean="0">
                <a:sym typeface="Wingdings" pitchFamily="2" charset="2"/>
              </a:rPr>
              <a:t>User support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Different types of defaults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Ranking of candidate items on the basis of MAUT</a:t>
            </a:r>
          </a:p>
          <a:p>
            <a:r>
              <a:rPr lang="en-US" dirty="0" smtClean="0">
                <a:sym typeface="Wingdings" pitchFamily="2" charset="2"/>
              </a:rPr>
              <a:t>Consistency management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Conflict sets: not </a:t>
            </a:r>
            <a:r>
              <a:rPr lang="en-US" dirty="0" err="1" smtClean="0">
                <a:sym typeface="Wingdings" pitchFamily="2" charset="2"/>
              </a:rPr>
              <a:t>fulfillable</a:t>
            </a:r>
            <a:r>
              <a:rPr lang="en-US" dirty="0" smtClean="0">
                <a:sym typeface="Wingdings" pitchFamily="2" charset="2"/>
              </a:rPr>
              <a:t> combinations of </a:t>
            </a:r>
            <a:r>
              <a:rPr lang="en-US" smtClean="0">
                <a:sym typeface="Wingdings" pitchFamily="2" charset="2"/>
              </a:rPr>
              <a:t>constraints 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minimality</a:t>
            </a:r>
            <a:r>
              <a:rPr lang="en-US" dirty="0" smtClean="0">
                <a:sym typeface="Wingdings" pitchFamily="2" charset="2"/>
              </a:rPr>
              <a:t> property)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Diagnoses: show how to </a:t>
            </a:r>
            <a:r>
              <a:rPr lang="en-US" dirty="0">
                <a:sym typeface="Wingdings" pitchFamily="2" charset="2"/>
              </a:rPr>
              <a:t>resolve conflicts (</a:t>
            </a:r>
            <a:r>
              <a:rPr lang="en-US" dirty="0" err="1">
                <a:sym typeface="Wingdings" pitchFamily="2" charset="2"/>
              </a:rPr>
              <a:t>minimality</a:t>
            </a:r>
            <a:r>
              <a:rPr lang="en-US" dirty="0">
                <a:sym typeface="Wingdings" pitchFamily="2" charset="2"/>
              </a:rPr>
              <a:t> property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04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 smtClean="0"/>
              <a:t>Limitations</a:t>
            </a:r>
            <a:r>
              <a:rPr lang="de-AT" dirty="0" smtClean="0"/>
              <a:t> of </a:t>
            </a:r>
            <a:r>
              <a:rPr lang="de-AT" dirty="0" err="1" smtClean="0"/>
              <a:t>knowledge-based</a:t>
            </a:r>
            <a:r>
              <a:rPr lang="de-AT" dirty="0" smtClean="0"/>
              <a:t> </a:t>
            </a:r>
            <a:r>
              <a:rPr lang="de-AT" dirty="0" err="1" smtClean="0"/>
              <a:t>recommendation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937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Cost </a:t>
            </a:r>
            <a:r>
              <a:rPr lang="en-US" dirty="0"/>
              <a:t>of knowledge acquisition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domain experts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users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web resources</a:t>
            </a:r>
          </a:p>
          <a:p>
            <a:r>
              <a:rPr lang="en-US" dirty="0" smtClean="0"/>
              <a:t>Accuracy </a:t>
            </a:r>
            <a:r>
              <a:rPr lang="en-US" dirty="0"/>
              <a:t>of preference models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fine granular preference models require many interaction cycles</a:t>
            </a:r>
          </a:p>
          <a:p>
            <a:pPr lvl="1"/>
            <a:r>
              <a:rPr lang="en-US" dirty="0" smtClean="0"/>
              <a:t>Collaborative </a:t>
            </a:r>
            <a:r>
              <a:rPr lang="en-US" dirty="0"/>
              <a:t>filtering models preference implicitly</a:t>
            </a:r>
          </a:p>
          <a:p>
            <a:r>
              <a:rPr lang="en-IE" dirty="0" smtClean="0"/>
              <a:t>Independence </a:t>
            </a:r>
            <a:r>
              <a:rPr lang="en-IE" dirty="0"/>
              <a:t>assumption can be challenged</a:t>
            </a:r>
          </a:p>
          <a:p>
            <a:pPr lvl="1"/>
            <a:r>
              <a:rPr lang="en-US" dirty="0" smtClean="0"/>
              <a:t>Preferences </a:t>
            </a:r>
            <a:r>
              <a:rPr lang="en-US" dirty="0"/>
              <a:t>are not always independent from each </a:t>
            </a:r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But additive models such as MAUT assume independent preferences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520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mtClean="0"/>
              <a:t>Hybrid approaches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77347" cy="37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8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recommender systems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smtClean="0"/>
              <a:t>Collaborative filtering, content-based filtering, knowledge-based recommendation</a:t>
            </a:r>
          </a:p>
          <a:p>
            <a:pPr lvl="1"/>
            <a:r>
              <a:rPr lang="en-US" sz="2100" smtClean="0"/>
              <a:t>All pieces of information can be relevant in real-world advisory or recommendation scenarios</a:t>
            </a:r>
          </a:p>
          <a:p>
            <a:pPr lvl="1"/>
            <a:r>
              <a:rPr lang="en-US" sz="2100" smtClean="0"/>
              <a:t>But all have their shortcomings</a:t>
            </a:r>
          </a:p>
          <a:p>
            <a:r>
              <a:rPr lang="en-US" sz="2400"/>
              <a:t>Idea </a:t>
            </a:r>
            <a:r>
              <a:rPr lang="en-US" sz="2400" dirty="0"/>
              <a:t>of crossing two (or more) species/implementations</a:t>
            </a:r>
          </a:p>
          <a:p>
            <a:pPr lvl="1"/>
            <a:r>
              <a:rPr lang="en-US" sz="2100" dirty="0" err="1"/>
              <a:t>hybrida</a:t>
            </a:r>
            <a:r>
              <a:rPr lang="en-US" sz="2100" dirty="0"/>
              <a:t> [lat.]: denotes an object made by combining two different elements</a:t>
            </a:r>
          </a:p>
          <a:p>
            <a:pPr lvl="1"/>
            <a:r>
              <a:rPr lang="en-US" sz="2100" dirty="0"/>
              <a:t>Avoid some of the shortcomings</a:t>
            </a:r>
          </a:p>
          <a:p>
            <a:pPr lvl="1"/>
            <a:r>
              <a:rPr lang="en-US" sz="2100" dirty="0"/>
              <a:t>Reach desirable properties not (or only inconsistently) present in parent individuals</a:t>
            </a:r>
          </a:p>
          <a:p>
            <a:r>
              <a:rPr lang="en-US" sz="2400" smtClean="0"/>
              <a:t>Different </a:t>
            </a:r>
            <a:r>
              <a:rPr lang="en-US" sz="2400" dirty="0"/>
              <a:t>hybridization designs </a:t>
            </a:r>
          </a:p>
          <a:p>
            <a:pPr lvl="1"/>
            <a:r>
              <a:rPr lang="en-US" sz="2100" dirty="0"/>
              <a:t>Monolithic exploiting different features</a:t>
            </a:r>
          </a:p>
          <a:p>
            <a:pPr lvl="1"/>
            <a:r>
              <a:rPr lang="en-US" sz="2100" dirty="0"/>
              <a:t>Parallel use of several systems</a:t>
            </a:r>
          </a:p>
          <a:p>
            <a:pPr lvl="1"/>
            <a:r>
              <a:rPr lang="en-US" sz="2100" dirty="0"/>
              <a:t>Pipelined invocation of different systems </a:t>
            </a:r>
          </a:p>
        </p:txBody>
      </p:sp>
    </p:spTree>
    <p:extLst>
      <p:ext uri="{BB962C8B-B14F-4D97-AF65-F5344CB8AC3E}">
        <p14:creationId xmlns:p14="http://schemas.microsoft.com/office/powerpoint/2010/main" val="238790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hybridization design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a single recommendation component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Hybridization is "virtual" in the sense that</a:t>
            </a:r>
          </a:p>
          <a:p>
            <a:pPr lvl="1"/>
            <a:r>
              <a:rPr lang="en-US" dirty="0" smtClean="0"/>
              <a:t>Features/knowledge sources of different paradigms are combined </a:t>
            </a:r>
          </a:p>
        </p:txBody>
      </p:sp>
      <p:pic>
        <p:nvPicPr>
          <p:cNvPr id="31748" name="Picture 5" descr="Chapter_5_fusioned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133600"/>
            <a:ext cx="69246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558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hybridization designs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Feature </a:t>
            </a:r>
            <a:r>
              <a:rPr lang="en-US" dirty="0" smtClean="0"/>
              <a:t>combination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"</a:t>
            </a:r>
            <a:r>
              <a:rPr lang="en-US" dirty="0" smtClean="0"/>
              <a:t>Hybrid" user features:</a:t>
            </a:r>
          </a:p>
          <a:p>
            <a:pPr lvl="1"/>
            <a:r>
              <a:rPr lang="en-US" dirty="0" smtClean="0"/>
              <a:t>Social features: Movies liked by user</a:t>
            </a:r>
          </a:p>
          <a:p>
            <a:pPr lvl="1"/>
            <a:r>
              <a:rPr lang="en-US" dirty="0" smtClean="0"/>
              <a:t>Content features: Comedies liked by user, dramas liked by user</a:t>
            </a:r>
          </a:p>
          <a:p>
            <a:pPr lvl="1"/>
            <a:r>
              <a:rPr lang="en-US" dirty="0" smtClean="0"/>
              <a:t>Hybrid features: users who like many movies that are comedies, 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i="1" dirty="0" smtClean="0"/>
              <a:t>the common knowledge engineering effort that involves inventing good features to enable successful </a:t>
            </a:r>
            <a:r>
              <a:rPr lang="en-US" i="1" smtClean="0"/>
              <a:t>learning</a:t>
            </a:r>
            <a:r>
              <a:rPr lang="en-US" smtClean="0"/>
              <a:t>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8412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hybridization designs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Feature </a:t>
            </a:r>
            <a:r>
              <a:rPr lang="en-US" dirty="0" smtClean="0"/>
              <a:t>augmentation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Content-boosted </a:t>
            </a:r>
            <a:r>
              <a:rPr lang="en-US" smtClean="0"/>
              <a:t>collaborative filtering</a:t>
            </a:r>
            <a:endParaRPr lang="en-US" dirty="0" smtClean="0"/>
          </a:p>
          <a:p>
            <a:pPr lvl="1"/>
            <a:r>
              <a:rPr lang="en-US" dirty="0" smtClean="0"/>
              <a:t>Based on content features additional ratings are created</a:t>
            </a:r>
          </a:p>
          <a:p>
            <a:pPr lvl="1"/>
            <a:r>
              <a:rPr lang="en-US" dirty="0" smtClean="0"/>
              <a:t>E.g. Alice likes Items 1 and 3 (unary ratings)</a:t>
            </a:r>
          </a:p>
          <a:p>
            <a:pPr lvl="2"/>
            <a:r>
              <a:rPr lang="en-US" dirty="0" smtClean="0"/>
              <a:t> Item7 is similar to 1 and 3 by a degree of 0,75</a:t>
            </a:r>
          </a:p>
          <a:p>
            <a:pPr lvl="2"/>
            <a:r>
              <a:rPr lang="en-US" dirty="0" smtClean="0"/>
              <a:t>Thus Alice likes Item7 by 0,75</a:t>
            </a:r>
          </a:p>
          <a:p>
            <a:pPr lvl="1"/>
            <a:r>
              <a:rPr lang="en-US" dirty="0" smtClean="0"/>
              <a:t>Item matrices become </a:t>
            </a:r>
            <a:r>
              <a:rPr lang="en-US" smtClean="0"/>
              <a:t>less sparse</a:t>
            </a:r>
          </a:p>
          <a:p>
            <a:pPr lvl="1"/>
            <a:r>
              <a:rPr lang="en-US"/>
              <a:t>Significance weighting and adjustment factors</a:t>
            </a:r>
          </a:p>
          <a:p>
            <a:pPr lvl="2"/>
            <a:r>
              <a:rPr lang="en-US"/>
              <a:t>Peers with more co-rated items are more important</a:t>
            </a:r>
          </a:p>
          <a:p>
            <a:pPr lvl="2"/>
            <a:r>
              <a:rPr lang="en-US"/>
              <a:t>Higher confidence in content-based prediction, if higher number of own ratings</a:t>
            </a:r>
          </a:p>
          <a:p>
            <a:r>
              <a:rPr lang="en-US" smtClean="0"/>
              <a:t>Recommendation </a:t>
            </a:r>
            <a:r>
              <a:rPr lang="en-US" dirty="0" smtClean="0"/>
              <a:t>of </a:t>
            </a:r>
            <a:r>
              <a:rPr lang="en-US" smtClean="0"/>
              <a:t>research papers</a:t>
            </a:r>
            <a:endParaRPr lang="en-US" dirty="0" smtClean="0"/>
          </a:p>
          <a:p>
            <a:pPr lvl="1"/>
            <a:r>
              <a:rPr lang="en-US" dirty="0" smtClean="0"/>
              <a:t>Citations interpreted as collaborative recommendations</a:t>
            </a:r>
          </a:p>
          <a:p>
            <a:pPr lvl="1"/>
            <a:r>
              <a:rPr lang="en-US" dirty="0" smtClean="0"/>
              <a:t>Integrated in content-based recommendation method</a:t>
            </a:r>
          </a:p>
        </p:txBody>
      </p:sp>
    </p:spTree>
    <p:extLst>
      <p:ext uri="{BB962C8B-B14F-4D97-AF65-F5344CB8AC3E}">
        <p14:creationId xmlns:p14="http://schemas.microsoft.com/office/powerpoint/2010/main" val="8938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Parallelized hybridization design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9225"/>
            <a:ext cx="8229600" cy="182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Output of several existing implementations combined</a:t>
            </a:r>
          </a:p>
          <a:p>
            <a:r>
              <a:rPr lang="en-US" dirty="0" smtClean="0"/>
              <a:t>Least invasive design</a:t>
            </a:r>
          </a:p>
          <a:p>
            <a:r>
              <a:rPr lang="en-US" dirty="0"/>
              <a:t>W</a:t>
            </a:r>
            <a:r>
              <a:rPr lang="en-US" dirty="0" smtClean="0"/>
              <a:t>eighting or voting scheme applied</a:t>
            </a:r>
          </a:p>
          <a:p>
            <a:pPr lvl="1"/>
            <a:r>
              <a:rPr lang="en-US" dirty="0" smtClean="0"/>
              <a:t>Weights can be learned dynamically</a:t>
            </a:r>
          </a:p>
        </p:txBody>
      </p:sp>
      <p:pic>
        <p:nvPicPr>
          <p:cNvPr id="34820" name="Picture 4" descr="Chapter_5_parallel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25838"/>
            <a:ext cx="8207375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7259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468895"/>
              </p:ext>
            </p:extLst>
          </p:nvPr>
        </p:nvGraphicFramePr>
        <p:xfrm>
          <a:off x="2555776" y="4221088"/>
          <a:ext cx="3816423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272141"/>
                <a:gridCol w="1272141"/>
                <a:gridCol w="1272141"/>
              </a:tblGrid>
              <a:tr h="276031">
                <a:tc gridSpan="3">
                  <a:txBody>
                    <a:bodyPr/>
                    <a:lstStyle/>
                    <a:p>
                      <a:r>
                        <a:rPr lang="de-DE" sz="1400" dirty="0" err="1" smtClean="0"/>
                        <a:t>Recommender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weighted</a:t>
                      </a:r>
                      <a:r>
                        <a:rPr lang="de-DE" sz="1400" baseline="0" dirty="0" smtClean="0"/>
                        <a:t>(0.5:0.5)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0.65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0.45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Item3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0.35</a:t>
                      </a:r>
                      <a:endParaRPr lang="de-DE" sz="14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</a:t>
                      </a:r>
                      <a:endParaRPr lang="de-DE" sz="14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Parallelized design</a:t>
            </a:r>
            <a:r>
              <a:rPr lang="en-US" dirty="0" smtClean="0"/>
              <a:t>: Weighted</a:t>
            </a:r>
          </a:p>
        </p:txBody>
      </p:sp>
      <p:sp>
        <p:nvSpPr>
          <p:cNvPr id="35846" name="Rectangle 11"/>
          <p:cNvSpPr>
            <a:spLocks noChangeArrowheads="1"/>
          </p:cNvSpPr>
          <p:nvPr/>
        </p:nvSpPr>
        <p:spPr bwMode="auto">
          <a:xfrm>
            <a:off x="467544" y="142331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smtClean="0">
                <a:cs typeface="Calibri" pitchFamily="34" charset="0"/>
              </a:rPr>
              <a:t>Compute weighted sum: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000" b="0" dirty="0" smtClean="0">
              <a:solidFill>
                <a:srgbClr val="003366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82951"/>
              </p:ext>
            </p:extLst>
          </p:nvPr>
        </p:nvGraphicFramePr>
        <p:xfrm>
          <a:off x="3347864" y="1212983"/>
          <a:ext cx="3495607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Formel" r:id="rId4" imgW="2095200" imgH="431640" progId="Equation.3">
                  <p:embed/>
                </p:oleObj>
              </mc:Choice>
              <mc:Fallback>
                <p:oleObj name="Formel" r:id="rId4" imgW="2095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212983"/>
                        <a:ext cx="3495607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9227" y="1195507"/>
            <a:ext cx="3404964" cy="102068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1" y="1988840"/>
            <a:ext cx="2070100" cy="457200"/>
          </a:xfrm>
          <a:prstGeom prst="rect">
            <a:avLst/>
          </a:prstGeom>
        </p:spPr>
      </p:pic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55243"/>
              </p:ext>
            </p:extLst>
          </p:nvPr>
        </p:nvGraphicFramePr>
        <p:xfrm>
          <a:off x="683568" y="2132856"/>
          <a:ext cx="3168351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56117"/>
                <a:gridCol w="1056117"/>
                <a:gridCol w="1056117"/>
              </a:tblGrid>
              <a:tr h="300033">
                <a:tc gridSpan="3">
                  <a:txBody>
                    <a:bodyPr/>
                    <a:lstStyle/>
                    <a:p>
                      <a:r>
                        <a:rPr lang="de-DE" sz="1400" dirty="0" err="1" smtClean="0"/>
                        <a:t>Recommender</a:t>
                      </a:r>
                      <a:r>
                        <a:rPr lang="de-DE" sz="1400" dirty="0" smtClean="0"/>
                        <a:t> 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Item3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0.3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58950"/>
              </p:ext>
            </p:extLst>
          </p:nvPr>
        </p:nvGraphicFramePr>
        <p:xfrm>
          <a:off x="5364088" y="2132856"/>
          <a:ext cx="3168351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56117"/>
                <a:gridCol w="1056117"/>
                <a:gridCol w="1056117"/>
              </a:tblGrid>
              <a:tr h="276031">
                <a:tc gridSpan="3">
                  <a:txBody>
                    <a:bodyPr/>
                    <a:lstStyle/>
                    <a:p>
                      <a:r>
                        <a:rPr lang="de-DE" sz="1400" dirty="0" err="1" smtClean="0"/>
                        <a:t>Recommender</a:t>
                      </a:r>
                      <a:r>
                        <a:rPr lang="de-DE" sz="1400" dirty="0" smtClean="0"/>
                        <a:t> 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0.9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Item3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0.4</a:t>
                      </a:r>
                      <a:endParaRPr lang="de-DE" sz="14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031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848" name="Oval 14"/>
          <p:cNvSpPr>
            <a:spLocks noChangeArrowheads="1"/>
          </p:cNvSpPr>
          <p:nvPr/>
        </p:nvSpPr>
        <p:spPr bwMode="auto">
          <a:xfrm>
            <a:off x="1692052" y="2493020"/>
            <a:ext cx="647700" cy="215900"/>
          </a:xfrm>
          <a:prstGeom prst="ellipse">
            <a:avLst/>
          </a:prstGeom>
          <a:noFill/>
          <a:ln w="9525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17"/>
          <p:cNvSpPr>
            <a:spLocks noChangeShapeType="1"/>
          </p:cNvSpPr>
          <p:nvPr/>
        </p:nvSpPr>
        <p:spPr bwMode="auto">
          <a:xfrm>
            <a:off x="2195737" y="2708920"/>
            <a:ext cx="1512168" cy="1944216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Line 18"/>
          <p:cNvSpPr>
            <a:spLocks noChangeShapeType="1"/>
          </p:cNvSpPr>
          <p:nvPr/>
        </p:nvSpPr>
        <p:spPr bwMode="auto">
          <a:xfrm flipH="1">
            <a:off x="4499992" y="2708921"/>
            <a:ext cx="2016224" cy="1944216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Oval 16"/>
          <p:cNvSpPr>
            <a:spLocks noChangeArrowheads="1"/>
          </p:cNvSpPr>
          <p:nvPr/>
        </p:nvSpPr>
        <p:spPr bwMode="auto">
          <a:xfrm>
            <a:off x="3779912" y="4581128"/>
            <a:ext cx="647700" cy="215900"/>
          </a:xfrm>
          <a:prstGeom prst="ellipse">
            <a:avLst/>
          </a:prstGeom>
          <a:noFill/>
          <a:ln w="9525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15"/>
          <p:cNvSpPr>
            <a:spLocks noChangeArrowheads="1"/>
          </p:cNvSpPr>
          <p:nvPr/>
        </p:nvSpPr>
        <p:spPr bwMode="auto">
          <a:xfrm>
            <a:off x="6300192" y="2492896"/>
            <a:ext cx="647700" cy="215900"/>
          </a:xfrm>
          <a:prstGeom prst="ellipse">
            <a:avLst/>
          </a:prstGeom>
          <a:noFill/>
          <a:ln w="9525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18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Parallelized hybridization design: Weighted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9888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en-GB" smtClean="0"/>
              <a:t>BUT, how to derive weights?</a:t>
            </a:r>
          </a:p>
          <a:p>
            <a:pPr lvl="1"/>
            <a:r>
              <a:rPr lang="en-GB" smtClean="0"/>
              <a:t>Estimate, e.g. by empirical bootstrapping</a:t>
            </a:r>
          </a:p>
          <a:p>
            <a:pPr lvl="1"/>
            <a:r>
              <a:rPr lang="en-GB" smtClean="0"/>
              <a:t>Dynamic adjustment of weights</a:t>
            </a:r>
          </a:p>
          <a:p>
            <a:r>
              <a:rPr lang="en-GB" smtClean="0"/>
              <a:t>Empirical bootstrapping</a:t>
            </a:r>
          </a:p>
          <a:p>
            <a:pPr lvl="1"/>
            <a:r>
              <a:rPr lang="en-GB" smtClean="0"/>
              <a:t>Historic data is needed</a:t>
            </a:r>
          </a:p>
          <a:p>
            <a:pPr lvl="1"/>
            <a:r>
              <a:rPr lang="en-GB" smtClean="0"/>
              <a:t>Compute different weightings</a:t>
            </a:r>
          </a:p>
          <a:p>
            <a:pPr lvl="1"/>
            <a:r>
              <a:rPr lang="en-GB" smtClean="0"/>
              <a:t>Decide which one does best</a:t>
            </a:r>
          </a:p>
          <a:p>
            <a:r>
              <a:rPr lang="en-GB" smtClean="0"/>
              <a:t>Dynamic adjustment of weights </a:t>
            </a:r>
          </a:p>
          <a:p>
            <a:pPr lvl="1"/>
            <a:r>
              <a:rPr lang="en-GB" smtClean="0"/>
              <a:t>Start with for instance uniform weight distribution</a:t>
            </a:r>
          </a:p>
          <a:p>
            <a:pPr lvl="1"/>
            <a:r>
              <a:rPr lang="en-GB" smtClean="0"/>
              <a:t>For each user adapt weights to minimize error of prediction</a:t>
            </a:r>
          </a:p>
          <a:p>
            <a:pPr lvl="1">
              <a:buFontTx/>
              <a:buNone/>
            </a:pPr>
            <a:r>
              <a:rPr lang="en-GB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224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0246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4" name="Rechteck 31"/>
          <p:cNvSpPr>
            <a:spLocks noChangeArrowheads="1"/>
          </p:cNvSpPr>
          <p:nvPr/>
        </p:nvSpPr>
        <p:spPr bwMode="auto">
          <a:xfrm>
            <a:off x="4286250" y="1643063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Recommender systems reduce information overload by estimating relevance </a:t>
            </a:r>
          </a:p>
        </p:txBody>
      </p:sp>
    </p:spTree>
    <p:extLst>
      <p:ext uri="{BB962C8B-B14F-4D97-AF65-F5344CB8AC3E}">
        <p14:creationId xmlns:p14="http://schemas.microsoft.com/office/powerpoint/2010/main" val="1459795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Parallelized hybridization design: Weighted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3317"/>
            <a:ext cx="8229600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800" dirty="0" smtClean="0"/>
              <a:t>Let's assume Alice actually bought/clicked on items 1 and 4</a:t>
            </a:r>
          </a:p>
          <a:p>
            <a:pPr lvl="1"/>
            <a:r>
              <a:rPr lang="en-US" sz="1600" dirty="0" smtClean="0"/>
              <a:t>Identify weighting that minimizes Mean Absolute Error (MAE)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340768"/>
            <a:ext cx="1000124" cy="1000124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88683"/>
              </p:ext>
            </p:extLst>
          </p:nvPr>
        </p:nvGraphicFramePr>
        <p:xfrm>
          <a:off x="5652120" y="3789040"/>
          <a:ext cx="2952328" cy="69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Formel" r:id="rId5" imgW="2311200" imgH="545760" progId="Equation.3">
                  <p:embed/>
                </p:oleObj>
              </mc:Choice>
              <mc:Fallback>
                <p:oleObj name="Formel" r:id="rId5" imgW="23112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789040"/>
                        <a:ext cx="2952328" cy="6973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594343"/>
              </p:ext>
            </p:extLst>
          </p:nvPr>
        </p:nvGraphicFramePr>
        <p:xfrm>
          <a:off x="251520" y="2513424"/>
          <a:ext cx="5112569" cy="32918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730367"/>
                <a:gridCol w="730367"/>
                <a:gridCol w="730367"/>
                <a:gridCol w="730367"/>
                <a:gridCol w="730367"/>
                <a:gridCol w="730367"/>
                <a:gridCol w="730367"/>
              </a:tblGrid>
              <a:tr h="256795">
                <a:tc gridSpan="7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Absolute </a:t>
                      </a:r>
                      <a:r>
                        <a:rPr lang="de-DE" sz="1200" dirty="0" err="1" smtClean="0"/>
                        <a:t>errors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and</a:t>
                      </a:r>
                      <a:r>
                        <a:rPr lang="de-DE" sz="1200" dirty="0" smtClean="0"/>
                        <a:t> MAE</a:t>
                      </a:r>
                      <a:endParaRPr lang="de-DE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5679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Beta1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Beta2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rec1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rec2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error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MAE</a:t>
                      </a:r>
                      <a:endParaRPr lang="de-DE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6795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0.23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0.61</a:t>
                      </a:r>
                      <a:endParaRPr lang="de-DE" sz="1200" dirty="0"/>
                    </a:p>
                  </a:txBody>
                  <a:tcPr/>
                </a:tc>
              </a:tr>
              <a:tr h="25679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0.99</a:t>
                      </a:r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56795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0.3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0.29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0.63</a:t>
                      </a:r>
                      <a:endParaRPr lang="de-DE" sz="1200" dirty="0"/>
                    </a:p>
                  </a:txBody>
                  <a:tcPr/>
                </a:tc>
              </a:tr>
              <a:tr h="25679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0.97</a:t>
                      </a:r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56795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0.35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0.65</a:t>
                      </a:r>
                      <a:endParaRPr lang="de-DE" sz="1200" dirty="0"/>
                    </a:p>
                  </a:txBody>
                  <a:tcPr/>
                </a:tc>
              </a:tr>
              <a:tr h="25679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0.95</a:t>
                      </a:r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56795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0.7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0.41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0.67</a:t>
                      </a:r>
                      <a:endParaRPr lang="de-DE" sz="1200" dirty="0"/>
                    </a:p>
                  </a:txBody>
                  <a:tcPr/>
                </a:tc>
              </a:tr>
              <a:tr h="25679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0.93</a:t>
                      </a:r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56795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0.47</a:t>
                      </a:r>
                      <a:endParaRPr lang="de-D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0.69</a:t>
                      </a:r>
                      <a:endParaRPr lang="de-DE" sz="1200" dirty="0"/>
                    </a:p>
                  </a:txBody>
                  <a:tcPr/>
                </a:tc>
              </a:tr>
              <a:tr h="25679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Item4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0.91</a:t>
                      </a:r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4" name="Oval 8"/>
          <p:cNvSpPr>
            <a:spLocks noChangeArrowheads="1"/>
          </p:cNvSpPr>
          <p:nvPr/>
        </p:nvSpPr>
        <p:spPr bwMode="auto">
          <a:xfrm>
            <a:off x="4572000" y="3068960"/>
            <a:ext cx="792162" cy="287338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9"/>
          <p:cNvSpPr>
            <a:spLocks noChangeArrowheads="1"/>
          </p:cNvSpPr>
          <p:nvPr/>
        </p:nvSpPr>
        <p:spPr bwMode="auto">
          <a:xfrm>
            <a:off x="35497" y="2996952"/>
            <a:ext cx="1656183" cy="431800"/>
          </a:xfrm>
          <a:prstGeom prst="ellips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>
            <a:off x="863588" y="2060848"/>
            <a:ext cx="1404156" cy="9361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Abgerundetes Rechteck 5"/>
          <p:cNvSpPr/>
          <p:nvPr/>
        </p:nvSpPr>
        <p:spPr bwMode="auto">
          <a:xfrm>
            <a:off x="1763688" y="1840830"/>
            <a:ext cx="792088" cy="220018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Gerade Verbindung mit Pfeil 7"/>
          <p:cNvCxnSpPr>
            <a:endCxn id="37894" idx="6"/>
          </p:cNvCxnSpPr>
          <p:nvPr/>
        </p:nvCxnSpPr>
        <p:spPr bwMode="auto">
          <a:xfrm flipH="1">
            <a:off x="5364162" y="2060848"/>
            <a:ext cx="503982" cy="11517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524261" y="2906372"/>
            <a:ext cx="3528392" cy="89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3366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rgbClr val="003366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9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MAE improves as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rec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 is weighted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more strongly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335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Parallelized design: Weighted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BUT: didn't rec1 actually rank Items 1 and 4 higher?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smtClean="0"/>
              <a:t>Be careful when weighting!</a:t>
            </a:r>
          </a:p>
          <a:p>
            <a:pPr lvl="1"/>
            <a:r>
              <a:rPr lang="en-US" sz="1600" dirty="0" smtClean="0"/>
              <a:t>Recommenders need to assign comparable scores over all users and items</a:t>
            </a:r>
          </a:p>
          <a:p>
            <a:pPr lvl="2"/>
            <a:r>
              <a:rPr lang="en-US" sz="1600" dirty="0" smtClean="0"/>
              <a:t>Some score transformation could be necessary</a:t>
            </a:r>
          </a:p>
          <a:p>
            <a:pPr lvl="1"/>
            <a:r>
              <a:rPr lang="en-US" sz="1600" dirty="0" smtClean="0"/>
              <a:t>Stable weights require several user ratings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089167"/>
              </p:ext>
            </p:extLst>
          </p:nvPr>
        </p:nvGraphicFramePr>
        <p:xfrm>
          <a:off x="971600" y="2276872"/>
          <a:ext cx="3168351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56117"/>
                <a:gridCol w="1056117"/>
                <a:gridCol w="1056117"/>
              </a:tblGrid>
              <a:tr h="300033">
                <a:tc gridSpan="3">
                  <a:txBody>
                    <a:bodyPr/>
                    <a:lstStyle/>
                    <a:p>
                      <a:r>
                        <a:rPr lang="de-DE" sz="1400" dirty="0" err="1" smtClean="0"/>
                        <a:t>Recommender</a:t>
                      </a:r>
                      <a:r>
                        <a:rPr lang="de-DE" sz="1400" dirty="0" smtClean="0"/>
                        <a:t> 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Item3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0.3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569138"/>
              </p:ext>
            </p:extLst>
          </p:nvPr>
        </p:nvGraphicFramePr>
        <p:xfrm>
          <a:off x="5148064" y="2276872"/>
          <a:ext cx="3168351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56117"/>
                <a:gridCol w="1056117"/>
                <a:gridCol w="1056117"/>
              </a:tblGrid>
              <a:tr h="300033">
                <a:tc gridSpan="3">
                  <a:txBody>
                    <a:bodyPr/>
                    <a:lstStyle/>
                    <a:p>
                      <a:r>
                        <a:rPr lang="de-DE" sz="1400" dirty="0" err="1" smtClean="0"/>
                        <a:t>Recommender</a:t>
                      </a:r>
                      <a:r>
                        <a:rPr lang="de-DE" sz="1400" dirty="0" smtClean="0"/>
                        <a:t> 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Item1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Item2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0.9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Item3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Item4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003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Item5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</a:t>
                      </a:r>
                      <a:endParaRPr lang="de-DE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2915816" y="2636912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915816" y="3573140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7092280" y="2637036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7092280" y="3501008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85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Parallelized design</a:t>
            </a:r>
            <a:r>
              <a:rPr lang="en-US" dirty="0" smtClean="0"/>
              <a:t>: Switching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Special case of dynamic </a:t>
            </a:r>
            <a:r>
              <a:rPr lang="en-US"/>
              <a:t>weights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</a:t>
            </a:r>
            <a:r>
              <a:rPr lang="en-US" dirty="0"/>
              <a:t>all weights except one are 0)</a:t>
            </a:r>
          </a:p>
          <a:p>
            <a:r>
              <a:rPr lang="en-US" smtClean="0"/>
              <a:t>Requires </a:t>
            </a:r>
            <a:r>
              <a:rPr lang="en-US" dirty="0" smtClean="0"/>
              <a:t>an oracle that decides which </a:t>
            </a:r>
            <a:r>
              <a:rPr lang="en-US" smtClean="0"/>
              <a:t>recommender should be used</a:t>
            </a:r>
            <a:endParaRPr lang="en-US" dirty="0" smtClean="0"/>
          </a:p>
          <a:p>
            <a:r>
              <a:rPr lang="en-US" smtClean="0"/>
              <a:t>Example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Ordering on recommenders and switch based on some quality </a:t>
            </a:r>
            <a:r>
              <a:rPr lang="en-US" smtClean="0"/>
              <a:t>criteria:</a:t>
            </a:r>
          </a:p>
          <a:p>
            <a:pPr lvl="2"/>
            <a:r>
              <a:rPr lang="en-US" smtClean="0"/>
              <a:t>If too </a:t>
            </a:r>
            <a:r>
              <a:rPr lang="en-US" dirty="0" smtClean="0"/>
              <a:t>few ratings in the system, use knowledge-based, </a:t>
            </a:r>
            <a:r>
              <a:rPr lang="en-US" smtClean="0"/>
              <a:t>else apply collaborative filtering</a:t>
            </a:r>
            <a:endParaRPr lang="en-US" dirty="0" smtClean="0"/>
          </a:p>
          <a:p>
            <a:pPr lvl="1"/>
            <a:r>
              <a:rPr lang="en-US" dirty="0" smtClean="0"/>
              <a:t>More complex conditions based on </a:t>
            </a:r>
            <a:r>
              <a:rPr lang="en-US" smtClean="0"/>
              <a:t>contextual parameters possible; classification techniques can be applyied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6235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Parallelized design: Mixed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Combines the results of different recommender systems at the level of user interface</a:t>
                </a:r>
              </a:p>
              <a:p>
                <a:r>
                  <a:rPr lang="en-US" sz="2400" dirty="0" smtClean="0"/>
                  <a:t>Results of different techniques are presented together</a:t>
                </a:r>
              </a:p>
              <a:p>
                <a:r>
                  <a:rPr lang="en-US" sz="2400" dirty="0" smtClean="0"/>
                  <a:t>Recommendation result for user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 and item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400" dirty="0" smtClean="0"/>
                  <a:t> is the set of tuples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&lt;</m:t>
                    </m:r>
                    <m:r>
                      <a:rPr lang="en-US" sz="2400" i="1" dirty="0" err="1" smtClean="0">
                        <a:latin typeface="Cambria Math"/>
                      </a:rPr>
                      <m:t>𝑠𝑐𝑜𝑟𝑒</m:t>
                    </m:r>
                    <m:r>
                      <a:rPr lang="en-US" sz="2400" i="1" dirty="0" err="1" smtClean="0">
                        <a:latin typeface="Cambria Math"/>
                      </a:rPr>
                      <m:t>,</m:t>
                    </m:r>
                    <m:r>
                      <a:rPr lang="en-US" sz="2400" i="1" dirty="0" err="1" smtClean="0">
                        <a:latin typeface="Cambria Math"/>
                      </a:rPr>
                      <m:t>𝑘</m:t>
                    </m:r>
                    <m:r>
                      <a:rPr lang="en-US" sz="2400" i="1" dirty="0" smtClean="0">
                        <a:latin typeface="Cambria Math"/>
                      </a:rPr>
                      <m:t>&gt;</m:t>
                    </m:r>
                  </m:oMath>
                </a14:m>
                <a:r>
                  <a:rPr lang="de-DE" sz="2400" dirty="0" smtClean="0"/>
                  <a:t> f</a:t>
                </a:r>
                <a:r>
                  <a:rPr lang="en-US" sz="2400" dirty="0" smtClean="0"/>
                  <a:t>or </a:t>
                </a:r>
                <a:r>
                  <a:rPr lang="en-US" sz="2400" smtClean="0"/>
                  <a:t>each </a:t>
                </a:r>
                <a:br>
                  <a:rPr lang="en-US" sz="2400" smtClean="0"/>
                </a:br>
                <a:r>
                  <a:rPr lang="en-US" sz="2400" smtClean="0"/>
                  <a:t>of </a:t>
                </a:r>
                <a:r>
                  <a:rPr lang="en-US" sz="2400" dirty="0" smtClean="0"/>
                  <a:t>its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smtClean="0"/>
                  <a:t>constituting </a:t>
                </a:r>
                <a:br>
                  <a:rPr lang="en-US" sz="2400" smtClean="0"/>
                </a:br>
                <a:r>
                  <a:rPr lang="en-US" sz="2400" smtClean="0"/>
                  <a:t>recommenders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𝑟𝑒𝑐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444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31" y="3341582"/>
            <a:ext cx="4185469" cy="35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3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Pipelined hybridization designs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One recommender system pre-processes some input for the subsequent one</a:t>
            </a:r>
          </a:p>
          <a:p>
            <a:pPr lvl="1"/>
            <a:r>
              <a:rPr lang="en-US" smtClean="0"/>
              <a:t>Cascade</a:t>
            </a:r>
          </a:p>
          <a:p>
            <a:pPr lvl="1"/>
            <a:r>
              <a:rPr lang="en-US" smtClean="0"/>
              <a:t>Meta-level</a:t>
            </a:r>
          </a:p>
          <a:p>
            <a:r>
              <a:rPr lang="en-US" smtClean="0"/>
              <a:t>Refinement of recommendation lists (cascade)</a:t>
            </a:r>
          </a:p>
          <a:p>
            <a:r>
              <a:rPr lang="en-US" smtClean="0"/>
              <a:t>Learning of model (e.g. collaborative knowledge-based meta-level)</a:t>
            </a:r>
          </a:p>
        </p:txBody>
      </p:sp>
      <p:pic>
        <p:nvPicPr>
          <p:cNvPr id="40964" name="Picture 4" descr="Chapter_5_pipelined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292600"/>
            <a:ext cx="838835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680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Pipelined hybridization designs: Cascade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7923"/>
            <a:ext cx="8229600" cy="51554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  <a:buNone/>
            </a:pPr>
            <a:endParaRPr lang="en-US" smtClean="0"/>
          </a:p>
          <a:p>
            <a:pPr>
              <a:lnSpc>
                <a:spcPct val="90000"/>
              </a:lnSpc>
              <a:buNone/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Recommendation list is continually reduced </a:t>
            </a:r>
          </a:p>
          <a:p>
            <a:pPr>
              <a:lnSpc>
                <a:spcPct val="90000"/>
              </a:lnSpc>
            </a:pPr>
            <a:r>
              <a:rPr lang="en-US" smtClean="0"/>
              <a:t>First recommender excludes items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Remove absolute no-go items (e.g. knowledge-based)</a:t>
            </a:r>
          </a:p>
          <a:p>
            <a:pPr>
              <a:lnSpc>
                <a:spcPct val="90000"/>
              </a:lnSpc>
            </a:pPr>
            <a:r>
              <a:rPr lang="en-US" smtClean="0"/>
              <a:t>Second recommender assigns score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Ordering and refinement (e.g. collaborative)</a:t>
            </a:r>
            <a:endParaRPr lang="en-US" dirty="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353500"/>
            <a:ext cx="3348037" cy="1335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399538"/>
            <a:ext cx="3313112" cy="132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3001325"/>
            <a:ext cx="3240088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6445250" y="1569400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>
            <a:off x="5364163" y="1785300"/>
            <a:ext cx="1223962" cy="15128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2195513" y="1856738"/>
            <a:ext cx="647700" cy="2159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2843213" y="2072638"/>
            <a:ext cx="2089150" cy="14414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8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Pipelined hybridization designs: Meta-level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323975"/>
                <a:ext cx="8579296" cy="462530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 smtClean="0"/>
                  <a:t>Successor exploits a model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i="1">
                        <a:latin typeface="Cambria Math"/>
                      </a:rPr>
                      <m:t>Δ</m:t>
                    </m:r>
                    <m:r>
                      <a:rPr lang="de-DE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built by predecessor</a:t>
                </a:r>
              </a:p>
              <a:p>
                <a:pPr>
                  <a:lnSpc>
                    <a:spcPct val="90000"/>
                  </a:lnSpc>
                </a:pPr>
                <a:endParaRPr lang="en-US" dirty="0" smtClean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dirty="0" smtClean="0"/>
              </a:p>
              <a:p>
                <a:pPr>
                  <a:lnSpc>
                    <a:spcPct val="90000"/>
                  </a:lnSpc>
                </a:pPr>
                <a:endParaRPr lang="de-DE" sz="2400" b="1" i="1" smtClean="0">
                  <a:latin typeface="Cambria Math"/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>
                            <a:latin typeface="Cambria Math"/>
                          </a:rPr>
                          <m:t>Δ</m:t>
                        </m:r>
                      </m:e>
                      <m:sub>
                        <m:sSub>
                          <m:sSubPr>
                            <m:ctrlPr>
                              <a:rPr lang="de-DE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1" i="1" smtClean="0">
                                <a:latin typeface="Cambria Math"/>
                              </a:rPr>
                              <m:t>𝒓𝒆𝒄</m:t>
                            </m:r>
                          </m:e>
                          <m:sub>
                            <m:r>
                              <a:rPr lang="de-DE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de-DE" sz="2400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de-DE" sz="24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 smtClean="0"/>
                  <a:t>is model built by RS</a:t>
                </a:r>
                <a:r>
                  <a:rPr lang="en-US" sz="2400" baseline="-25000" dirty="0" smtClean="0"/>
                  <a:t>n-1</a:t>
                </a:r>
                <a:r>
                  <a:rPr lang="en-US" sz="2400" dirty="0" smtClean="0"/>
                  <a:t> exploited by </a:t>
                </a:r>
                <a:r>
                  <a:rPr lang="en-US" sz="2400" dirty="0" err="1" smtClean="0"/>
                  <a:t>RS</a:t>
                </a:r>
                <a:r>
                  <a:rPr lang="en-US" sz="2400" baseline="-25000" dirty="0" err="1" smtClean="0"/>
                  <a:t>n</a:t>
                </a:r>
                <a:r>
                  <a:rPr lang="en-US" sz="2400" dirty="0" smtClean="0"/>
                  <a:t> </a:t>
                </a:r>
              </a:p>
              <a:p>
                <a:pPr>
                  <a:lnSpc>
                    <a:spcPct val="90000"/>
                  </a:lnSpc>
                </a:pPr>
                <a:endParaRPr lang="en-US" smtClean="0"/>
              </a:p>
              <a:p>
                <a:pPr>
                  <a:lnSpc>
                    <a:spcPct val="90000"/>
                  </a:lnSpc>
                </a:pPr>
                <a:r>
                  <a:rPr lang="en-US" smtClean="0"/>
                  <a:t>Examples</a:t>
                </a:r>
                <a:r>
                  <a:rPr lang="en-US" dirty="0" smtClean="0"/>
                  <a:t>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 smtClean="0"/>
                  <a:t>Fab</a:t>
                </a:r>
                <a:r>
                  <a:rPr lang="en-US" dirty="0"/>
                  <a:t>: content-based, </a:t>
                </a:r>
                <a:r>
                  <a:rPr lang="en-US"/>
                  <a:t>collaborative </a:t>
                </a:r>
                <a:r>
                  <a:rPr lang="en-US" smtClean="0"/>
                  <a:t>recommendation</a:t>
                </a:r>
                <a:endParaRPr lang="en-US" dirty="0" smtClean="0"/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Online news domain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Contend based recommender builds user models based on weighted term vectors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Collaborative  filtering identifies similar peers based on </a:t>
                </a:r>
                <a:r>
                  <a:rPr lang="en-US" dirty="0"/>
                  <a:t>weighted term vectors but </a:t>
                </a:r>
                <a:r>
                  <a:rPr lang="en-US" dirty="0" smtClean="0"/>
                  <a:t>makes recommendations based on ratings</a:t>
                </a:r>
              </a:p>
              <a:p>
                <a:pPr lvl="1">
                  <a:lnSpc>
                    <a:spcPct val="90000"/>
                  </a:lnSpc>
                </a:pPr>
                <a:endParaRPr lang="en-US" smtClean="0"/>
              </a:p>
              <a:p>
                <a:pPr lvl="1">
                  <a:lnSpc>
                    <a:spcPct val="90000"/>
                  </a:lnSpc>
                </a:pPr>
                <a:r>
                  <a:rPr lang="en-US" smtClean="0"/>
                  <a:t>Collaborative</a:t>
                </a:r>
                <a:r>
                  <a:rPr lang="en-US" dirty="0" smtClean="0"/>
                  <a:t>, constraint-based meta-level RS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Collaborative filtering identifies similar peers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A constraint base is learned by exploiting the behavior of similar peers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dirty="0" smtClean="0"/>
                  <a:t>Learned constraints are employed to compute recommendations</a:t>
                </a:r>
              </a:p>
            </p:txBody>
          </p:sp>
        </mc:Choice>
        <mc:Fallback xmlns="">
          <p:sp>
            <p:nvSpPr>
              <p:cNvPr id="634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323975"/>
                <a:ext cx="8579296" cy="4625305"/>
              </a:xfrm>
              <a:blipFill rotWithShape="1">
                <a:blip r:embed="rId4"/>
                <a:stretch>
                  <a:fillRect l="-213" t="-2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182538"/>
              </p:ext>
            </p:extLst>
          </p:nvPr>
        </p:nvGraphicFramePr>
        <p:xfrm>
          <a:off x="827584" y="1700808"/>
          <a:ext cx="551338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Formel" r:id="rId5" imgW="2730240" imgH="304560" progId="Equation.3">
                  <p:embed/>
                </p:oleObj>
              </mc:Choice>
              <mc:Fallback>
                <p:oleObj name="Formel" r:id="rId5" imgW="27302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700808"/>
                        <a:ext cx="5513387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14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and success </a:t>
            </a:r>
            <a:r>
              <a:rPr lang="en-US" smtClean="0"/>
              <a:t>of </a:t>
            </a:r>
            <a:br>
              <a:rPr lang="en-US" smtClean="0"/>
            </a:br>
            <a:r>
              <a:rPr lang="en-US" smtClean="0"/>
              <a:t>hybridization </a:t>
            </a:r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Only few works that compare strategies from the meta-perspective</a:t>
            </a:r>
          </a:p>
          <a:p>
            <a:pPr lvl="1"/>
            <a:r>
              <a:rPr lang="en-US" smtClean="0"/>
              <a:t>Most </a:t>
            </a:r>
            <a:r>
              <a:rPr lang="en-US" dirty="0" smtClean="0"/>
              <a:t>datasets do not allow to compare different recommendation paradigms</a:t>
            </a:r>
          </a:p>
          <a:p>
            <a:pPr lvl="2"/>
            <a:r>
              <a:rPr lang="en-US" dirty="0" smtClean="0"/>
              <a:t>i.e. ratings, requirements, item features, domain knowledge, critiques rarely available in a single dataset</a:t>
            </a:r>
          </a:p>
          <a:p>
            <a:pPr lvl="1"/>
            <a:r>
              <a:rPr lang="en-US" smtClean="0"/>
              <a:t>Thus, </a:t>
            </a:r>
            <a:r>
              <a:rPr lang="en-US" dirty="0" smtClean="0"/>
              <a:t>few conclusions that are supported by empirical findings</a:t>
            </a:r>
          </a:p>
          <a:p>
            <a:pPr lvl="2"/>
            <a:r>
              <a:rPr lang="en-US" dirty="0" smtClean="0"/>
              <a:t>Monolithic: some preprocessing </a:t>
            </a:r>
            <a:r>
              <a:rPr lang="en-US" smtClean="0"/>
              <a:t>effort traded </a:t>
            </a:r>
            <a:r>
              <a:rPr lang="en-US" dirty="0" smtClean="0"/>
              <a:t>for more knowledge included </a:t>
            </a:r>
          </a:p>
          <a:p>
            <a:pPr lvl="2"/>
            <a:r>
              <a:rPr lang="en-US" dirty="0" smtClean="0"/>
              <a:t>Parallel: requires careful matching of scores from different predictors</a:t>
            </a:r>
          </a:p>
          <a:p>
            <a:pPr lvl="2"/>
            <a:r>
              <a:rPr lang="en-US" dirty="0" smtClean="0"/>
              <a:t>Pipelined: works well for two antithetic approaches</a:t>
            </a:r>
          </a:p>
          <a:p>
            <a:r>
              <a:rPr lang="en-US" dirty="0" smtClean="0"/>
              <a:t>Netflix competition </a:t>
            </a:r>
            <a:r>
              <a:rPr lang="en-US" smtClean="0"/>
              <a:t>– "stacking" </a:t>
            </a:r>
            <a:r>
              <a:rPr lang="en-US" dirty="0" smtClean="0"/>
              <a:t>recommender systems </a:t>
            </a:r>
          </a:p>
          <a:p>
            <a:pPr lvl="1"/>
            <a:r>
              <a:rPr lang="en-US" dirty="0" smtClean="0"/>
              <a:t>Weighted design based on &gt;100 predictors – recommendation functions</a:t>
            </a:r>
          </a:p>
          <a:p>
            <a:pPr lvl="1"/>
            <a:r>
              <a:rPr lang="en-US" dirty="0" smtClean="0"/>
              <a:t>Adaptive switching of weights based on user model, parameters </a:t>
            </a:r>
            <a:br>
              <a:rPr lang="en-US" dirty="0" smtClean="0"/>
            </a:br>
            <a:r>
              <a:rPr lang="en-US" dirty="0" smtClean="0"/>
              <a:t>(e.g. number of ratings in one session)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Recommender Systems </a:t>
            </a:r>
            <a:br>
              <a:rPr lang="en-US" smtClean="0"/>
            </a:br>
            <a:r>
              <a:rPr lang="en-US" smtClean="0"/>
              <a:t>An introduction</a:t>
            </a:r>
            <a:br>
              <a:rPr lang="en-US" smtClean="0"/>
            </a:b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6858000" cy="533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Dietmar Jannach, TU Dortmund</a:t>
            </a:r>
            <a:r>
              <a:rPr lang="en-US" sz="1600" smtClean="0"/>
              <a:t>, Germany</a:t>
            </a:r>
            <a:br>
              <a:rPr lang="en-US" sz="1600" smtClean="0"/>
            </a:br>
            <a:r>
              <a:rPr lang="en-US" sz="1000" smtClean="0"/>
              <a:t>Slides presented at PhD School 2014, University Szeged, Hungary</a:t>
            </a:r>
            <a:endParaRPr lang="en-US" sz="1000" dirty="0"/>
          </a:p>
        </p:txBody>
      </p:sp>
      <p:sp>
        <p:nvSpPr>
          <p:cNvPr id="4" name="Rechteck 3"/>
          <p:cNvSpPr/>
          <p:nvPr/>
        </p:nvSpPr>
        <p:spPr>
          <a:xfrm>
            <a:off x="6377971" y="6581001"/>
            <a:ext cx="2754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dietmar.jannach@tu-dortmund.de</a:t>
            </a:r>
          </a:p>
        </p:txBody>
      </p:sp>
    </p:spTree>
    <p:extLst>
      <p:ext uri="{BB962C8B-B14F-4D97-AF65-F5344CB8AC3E}">
        <p14:creationId xmlns:p14="http://schemas.microsoft.com/office/powerpoint/2010/main" val="33318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Are we inside a filter bubble?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View and discuss…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Filter Bubble</a:t>
            </a:r>
            <a:endParaRPr lang="en-US"/>
          </a:p>
        </p:txBody>
      </p:sp>
      <p:pic>
        <p:nvPicPr>
          <p:cNvPr id="6146" name="Picture 2" descr="http://chris-green.net/wp-content/uploads/2012/09/The-Filter-Bub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Recommender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7842127" cy="202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1273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3"/>
          <p:cNvGrpSpPr>
            <a:grpSpLocks/>
          </p:cNvGrpSpPr>
          <p:nvPr/>
        </p:nvGrpSpPr>
        <p:grpSpPr bwMode="auto">
          <a:xfrm>
            <a:off x="698500" y="1643063"/>
            <a:ext cx="3659188" cy="1296987"/>
            <a:chOff x="699167" y="1643050"/>
            <a:chExt cx="3658519" cy="1297164"/>
          </a:xfrm>
        </p:grpSpPr>
        <p:pic>
          <p:nvPicPr>
            <p:cNvPr id="11271" name="Grafik 10" descr="UM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167" y="1643050"/>
              <a:ext cx="1801131" cy="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Grafik 11" descr="UMarrow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2071678"/>
              <a:ext cx="1785950" cy="86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9" name="Rechteck 14"/>
          <p:cNvSpPr>
            <a:spLocks noChangeArrowheads="1"/>
          </p:cNvSpPr>
          <p:nvPr/>
        </p:nvSpPr>
        <p:spPr bwMode="auto">
          <a:xfrm>
            <a:off x="4286250" y="1500188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Personalized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567110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recommendations</a:t>
            </a:r>
            <a:endParaRPr lang="en-US"/>
          </a:p>
        </p:txBody>
      </p:sp>
      <p:pic>
        <p:nvPicPr>
          <p:cNvPr id="4" name="Picture 4" descr="C:\Users\Fatih\AppData\Local\Microsoft\Windows\Temporary Internet Files\Content.IE5\UY1LJLCK\MC900250629[1]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09" y="2658073"/>
            <a:ext cx="2587782" cy="273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Explanations in recommender systems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888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Motivating example</a:t>
            </a:r>
            <a:endParaRPr lang="en-US" dirty="0" smtClean="0"/>
          </a:p>
          <a:p>
            <a:pPr lvl="1"/>
            <a:r>
              <a:rPr lang="en-US" smtClean="0"/>
              <a:t>“</a:t>
            </a:r>
            <a:r>
              <a:rPr lang="en-US" dirty="0" smtClean="0"/>
              <a:t>The </a:t>
            </a:r>
            <a:r>
              <a:rPr lang="en-US" dirty="0"/>
              <a:t>digital camera </a:t>
            </a:r>
            <a:r>
              <a:rPr lang="en-US" i="1" dirty="0" err="1" smtClean="0"/>
              <a:t>Profishot</a:t>
            </a:r>
            <a:r>
              <a:rPr lang="en-US" i="1" dirty="0" smtClean="0"/>
              <a:t> </a:t>
            </a:r>
            <a:r>
              <a:rPr lang="en-US" dirty="0"/>
              <a:t>is a must-buy for you because . . . </a:t>
            </a:r>
            <a:r>
              <a:rPr lang="en-US" dirty="0" smtClean="0"/>
              <a:t>.”</a:t>
            </a:r>
          </a:p>
          <a:p>
            <a:pPr lvl="1"/>
            <a:r>
              <a:rPr lang="en-US" smtClean="0"/>
              <a:t>Why </a:t>
            </a:r>
            <a:r>
              <a:rPr lang="en-US" dirty="0" smtClean="0"/>
              <a:t>should recommender systems deal </a:t>
            </a:r>
            <a:r>
              <a:rPr lang="en-US" dirty="0"/>
              <a:t>with explanations at </a:t>
            </a:r>
            <a:r>
              <a:rPr lang="en-US" dirty="0" smtClean="0"/>
              <a:t>all?</a:t>
            </a:r>
          </a:p>
          <a:p>
            <a:pPr lvl="1"/>
            <a:r>
              <a:rPr lang="en-US" smtClean="0"/>
              <a:t>In e-commerce settings, the </a:t>
            </a:r>
            <a:r>
              <a:rPr lang="en-US" dirty="0"/>
              <a:t>answer is related to </a:t>
            </a:r>
            <a:r>
              <a:rPr lang="en-US" dirty="0" smtClean="0"/>
              <a:t>the two </a:t>
            </a:r>
            <a:r>
              <a:rPr lang="en-US" dirty="0"/>
              <a:t>parties providing and receiving </a:t>
            </a:r>
            <a:r>
              <a:rPr lang="en-US" dirty="0" smtClean="0"/>
              <a:t>recommendations:</a:t>
            </a:r>
          </a:p>
          <a:p>
            <a:pPr lvl="2"/>
            <a:r>
              <a:rPr lang="en-US" dirty="0" smtClean="0"/>
              <a:t>A selling </a:t>
            </a:r>
            <a:r>
              <a:rPr lang="en-US" dirty="0"/>
              <a:t>agent may be interested in promoting particular </a:t>
            </a:r>
            <a:r>
              <a:rPr lang="en-US" dirty="0" smtClean="0"/>
              <a:t>products</a:t>
            </a:r>
          </a:p>
          <a:p>
            <a:pPr lvl="2"/>
            <a:r>
              <a:rPr lang="en-US" dirty="0" smtClean="0"/>
              <a:t>A buying </a:t>
            </a:r>
            <a:r>
              <a:rPr lang="en-US" dirty="0"/>
              <a:t>agent is concerned about making the right buying </a:t>
            </a:r>
            <a:r>
              <a:rPr lang="en-US" dirty="0" smtClean="0"/>
              <a:t>decision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25144"/>
            <a:ext cx="24479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6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Explanations at Amazon.de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51339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5966"/>
            <a:ext cx="16383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5536" y="4869160"/>
            <a:ext cx="221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Why recommended ?</a:t>
            </a:r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1259632" y="4234259"/>
            <a:ext cx="0" cy="634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131840" y="5517232"/>
            <a:ext cx="234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Because you bought …</a:t>
            </a:r>
            <a:endParaRPr lang="en-US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3491880" y="4293096"/>
            <a:ext cx="216024" cy="1210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95536" y="3991893"/>
            <a:ext cx="1512168" cy="301203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3275856" y="3991892"/>
            <a:ext cx="2160240" cy="301203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6804248" y="4597376"/>
            <a:ext cx="2160240" cy="559816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6130875" y="5848994"/>
            <a:ext cx="186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 not use for </a:t>
            </a:r>
            <a:br>
              <a:rPr lang="en-US" smtClean="0"/>
            </a:br>
            <a:r>
              <a:rPr lang="en-US" smtClean="0"/>
              <a:t>recommendations</a:t>
            </a:r>
            <a:endParaRPr lang="en-US"/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6876090" y="5157192"/>
            <a:ext cx="216024" cy="640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7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an Explanation?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“A piece of information exchanged in a communication process”</a:t>
            </a:r>
            <a:endParaRPr lang="en-US" dirty="0"/>
          </a:p>
          <a:p>
            <a:r>
              <a:rPr lang="en-US" dirty="0" smtClean="0"/>
              <a:t>Brewer </a:t>
            </a:r>
            <a:r>
              <a:rPr lang="en-US" dirty="0"/>
              <a:t>et al. </a:t>
            </a:r>
            <a:r>
              <a:rPr lang="en-US" dirty="0" smtClean="0"/>
              <a:t>(1998</a:t>
            </a:r>
            <a:r>
              <a:rPr lang="en-US" dirty="0"/>
              <a:t>) </a:t>
            </a:r>
            <a:r>
              <a:rPr lang="en-US"/>
              <a:t>distinguishes </a:t>
            </a:r>
            <a:r>
              <a:rPr lang="en-US" smtClean="0"/>
              <a:t>between</a:t>
            </a:r>
            <a:endParaRPr lang="en-US" dirty="0" smtClean="0"/>
          </a:p>
          <a:p>
            <a:pPr lvl="1"/>
            <a:r>
              <a:rPr lang="en-US" b="1" dirty="0" smtClean="0"/>
              <a:t>functional,</a:t>
            </a:r>
          </a:p>
          <a:p>
            <a:pPr lvl="2"/>
            <a:r>
              <a:rPr lang="en-US" dirty="0" smtClean="0"/>
              <a:t>"The </a:t>
            </a:r>
            <a:r>
              <a:rPr lang="en-US" dirty="0"/>
              <a:t>car type Jumbo-Family-Van of brand Rising-Sun would be well suited to your family because you have four children and </a:t>
            </a:r>
            <a:r>
              <a:rPr lang="en-US" dirty="0" smtClean="0"/>
              <a:t>the car </a:t>
            </a:r>
            <a:r>
              <a:rPr lang="en-US" dirty="0"/>
              <a:t>has seven </a:t>
            </a:r>
            <a:r>
              <a:rPr lang="en-US" dirty="0" smtClean="0"/>
              <a:t>seats"</a:t>
            </a:r>
          </a:p>
          <a:p>
            <a:pPr lvl="1"/>
            <a:r>
              <a:rPr lang="en-US" b="1" dirty="0" smtClean="0"/>
              <a:t>causal,</a:t>
            </a:r>
          </a:p>
          <a:p>
            <a:pPr lvl="2"/>
            <a:r>
              <a:rPr lang="en-US" dirty="0" smtClean="0"/>
              <a:t>"The </a:t>
            </a:r>
            <a:r>
              <a:rPr lang="en-US" dirty="0"/>
              <a:t>light bulb shines because you turned it </a:t>
            </a:r>
            <a:r>
              <a:rPr lang="en-US" dirty="0" smtClean="0"/>
              <a:t>on"</a:t>
            </a:r>
          </a:p>
          <a:p>
            <a:pPr lvl="1"/>
            <a:r>
              <a:rPr lang="en-US" b="1" dirty="0"/>
              <a:t>i</a:t>
            </a:r>
            <a:r>
              <a:rPr lang="en-US" b="1" dirty="0" smtClean="0"/>
              <a:t>ntentional,</a:t>
            </a:r>
          </a:p>
          <a:p>
            <a:pPr lvl="2"/>
            <a:r>
              <a:rPr lang="en-US" dirty="0" smtClean="0"/>
              <a:t>"I </a:t>
            </a:r>
            <a:r>
              <a:rPr lang="en-US" dirty="0"/>
              <a:t>washed the dishes because my brother did it last </a:t>
            </a:r>
            <a:r>
              <a:rPr lang="en-US" dirty="0" smtClean="0"/>
              <a:t>time"</a:t>
            </a:r>
          </a:p>
          <a:p>
            <a:pPr lvl="2"/>
            <a:r>
              <a:rPr lang="en-US" dirty="0" smtClean="0"/>
              <a:t>"You </a:t>
            </a:r>
            <a:r>
              <a:rPr lang="en-US" dirty="0"/>
              <a:t>have to do your </a:t>
            </a:r>
            <a:r>
              <a:rPr lang="en-US" dirty="0" smtClean="0"/>
              <a:t>homework because </a:t>
            </a:r>
            <a:r>
              <a:rPr lang="en-US" dirty="0"/>
              <a:t>your dad said </a:t>
            </a:r>
            <a:r>
              <a:rPr lang="en-US" dirty="0" smtClean="0"/>
              <a:t>so"</a:t>
            </a:r>
          </a:p>
          <a:p>
            <a:pPr lvl="1"/>
            <a:r>
              <a:rPr lang="en-US" b="1" dirty="0" smtClean="0"/>
              <a:t>and scientific explanations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xpress </a:t>
            </a:r>
            <a:r>
              <a:rPr lang="en-US" dirty="0"/>
              <a:t>relations between the concepts formulated in various scientific fields </a:t>
            </a:r>
            <a:r>
              <a:rPr lang="en-US" dirty="0" smtClean="0"/>
              <a:t>and are </a:t>
            </a:r>
            <a:r>
              <a:rPr lang="en-US" dirty="0"/>
              <a:t>typically based on refutable </a:t>
            </a:r>
            <a:r>
              <a:rPr lang="en-US" dirty="0" smtClean="0"/>
              <a:t>theories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Explanations in recommender systems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3669"/>
            <a:ext cx="8229600" cy="39775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Additional information to explain the system’s output following some objectives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3068960"/>
            <a:ext cx="6156292" cy="180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90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Goals when providing </a:t>
            </a:r>
            <a:r>
              <a:rPr lang="en-US" dirty="0" smtClean="0"/>
              <a:t>explanations (</a:t>
            </a:r>
            <a:r>
              <a:rPr lang="en-US" smtClean="0"/>
              <a:t>1)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Transparency</a:t>
            </a:r>
          </a:p>
          <a:p>
            <a:pPr lvl="1"/>
            <a:r>
              <a:rPr lang="en-US" b="0" dirty="0" smtClean="0"/>
              <a:t>Provide information so the user can comprehend the reasoning used to generate a specific recommendation</a:t>
            </a:r>
          </a:p>
          <a:p>
            <a:pPr lvl="1"/>
            <a:r>
              <a:rPr lang="en-US" b="0" dirty="0" smtClean="0"/>
              <a:t>Provide information as to why one item was preferred over another</a:t>
            </a:r>
          </a:p>
          <a:p>
            <a:r>
              <a:rPr lang="en-US" dirty="0" smtClean="0"/>
              <a:t>Validity</a:t>
            </a:r>
          </a:p>
          <a:p>
            <a:pPr lvl="1"/>
            <a:r>
              <a:rPr lang="en-US" b="0" dirty="0" smtClean="0"/>
              <a:t>Allow a user to check the validity of a recommendation</a:t>
            </a:r>
          </a:p>
          <a:p>
            <a:pPr lvl="1"/>
            <a:r>
              <a:rPr lang="en-US" b="0" dirty="0" smtClean="0"/>
              <a:t>Not</a:t>
            </a:r>
            <a:r>
              <a:rPr lang="en-US" dirty="0" smtClean="0"/>
              <a:t> </a:t>
            </a:r>
            <a:r>
              <a:rPr lang="en-US" b="0" dirty="0" smtClean="0"/>
              <a:t>necessarily related to transparency</a:t>
            </a:r>
          </a:p>
          <a:p>
            <a:pPr lvl="2"/>
            <a:r>
              <a:rPr lang="en-US" b="0" dirty="0" smtClean="0"/>
              <a:t>E.g., a neural network (NN) decides that product matches to </a:t>
            </a:r>
            <a:r>
              <a:rPr lang="en-US" b="0" smtClean="0"/>
              <a:t>requirements </a:t>
            </a:r>
          </a:p>
          <a:p>
            <a:pPr lvl="2"/>
            <a:r>
              <a:rPr lang="en-US" b="0" smtClean="0"/>
              <a:t>Transparent </a:t>
            </a:r>
            <a:r>
              <a:rPr lang="en-US" b="0" dirty="0" smtClean="0"/>
              <a:t>disclosure of </a:t>
            </a:r>
            <a:r>
              <a:rPr lang="en-US" b="0" smtClean="0"/>
              <a:t>NN’s computations will </a:t>
            </a:r>
            <a:r>
              <a:rPr lang="en-US" b="0" dirty="0" smtClean="0"/>
              <a:t>not help, but a comparison of required and offered product features allows customer to judge the recommendation’s quality.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when providing explanations </a:t>
            </a:r>
            <a:r>
              <a:rPr lang="en-US" smtClean="0"/>
              <a:t>(2)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Trustworthiness</a:t>
            </a:r>
          </a:p>
          <a:p>
            <a:pPr lvl="1"/>
            <a:r>
              <a:rPr lang="en-US" b="0" dirty="0" smtClean="0"/>
              <a:t>Trust</a:t>
            </a:r>
            <a:r>
              <a:rPr lang="en-US" dirty="0" smtClean="0"/>
              <a:t> </a:t>
            </a:r>
            <a:r>
              <a:rPr lang="en-US" b="0" dirty="0" smtClean="0"/>
              <a:t>building can be viewed as a mechanism for reducing the complexity of human decision making in uncertain situations</a:t>
            </a:r>
          </a:p>
          <a:p>
            <a:pPr lvl="1"/>
            <a:r>
              <a:rPr lang="en-US" b="0" dirty="0" smtClean="0"/>
              <a:t>Reduce the uncertainty about the quality of a recommendation</a:t>
            </a:r>
          </a:p>
          <a:p>
            <a:r>
              <a:rPr lang="en-US" dirty="0" smtClean="0"/>
              <a:t>Persuasiveness</a:t>
            </a:r>
          </a:p>
          <a:p>
            <a:pPr lvl="1"/>
            <a:r>
              <a:rPr lang="en-US" b="0" dirty="0" smtClean="0"/>
              <a:t>Persuasive explanations for recommendations aim to change the user</a:t>
            </a:r>
            <a:r>
              <a:rPr lang="en-US" dirty="0" smtClean="0"/>
              <a:t>'</a:t>
            </a:r>
            <a:r>
              <a:rPr lang="en-US" b="0" dirty="0" smtClean="0"/>
              <a:t>s buying behavior</a:t>
            </a:r>
          </a:p>
          <a:p>
            <a:pPr lvl="1"/>
            <a:r>
              <a:rPr lang="en-US" dirty="0" smtClean="0"/>
              <a:t>E.g., a </a:t>
            </a:r>
            <a:r>
              <a:rPr lang="en-US" b="0" dirty="0" smtClean="0"/>
              <a:t>recommender</a:t>
            </a:r>
            <a:r>
              <a:rPr lang="en-US" dirty="0" smtClean="0"/>
              <a:t> </a:t>
            </a:r>
            <a:r>
              <a:rPr lang="en-US" b="0" dirty="0" smtClean="0"/>
              <a:t>may intentionally dwell on a product</a:t>
            </a:r>
            <a:r>
              <a:rPr lang="en-US" dirty="0" smtClean="0"/>
              <a:t>'</a:t>
            </a:r>
            <a:r>
              <a:rPr lang="en-US" b="0" dirty="0" smtClean="0"/>
              <a:t>s positive aspects and keep quiet about various negative aspects</a:t>
            </a:r>
          </a:p>
          <a:p>
            <a:r>
              <a:rPr lang="en-US" dirty="0" smtClean="0"/>
              <a:t>Effectiveness</a:t>
            </a:r>
          </a:p>
          <a:p>
            <a:pPr lvl="1"/>
            <a:r>
              <a:rPr lang="en-US" b="0" dirty="0" smtClean="0"/>
              <a:t>The support a user receives for making high-quality decisions</a:t>
            </a:r>
          </a:p>
          <a:p>
            <a:pPr lvl="1"/>
            <a:r>
              <a:rPr lang="en-US" b="0" dirty="0" smtClean="0"/>
              <a:t>Help the customer discover his or her preferences</a:t>
            </a:r>
          </a:p>
          <a:p>
            <a:pPr lvl="1"/>
            <a:r>
              <a:rPr lang="en-US" b="0" dirty="0" smtClean="0"/>
              <a:t>Help users make better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Goals when providing explanations </a:t>
            </a:r>
            <a:r>
              <a:rPr lang="en-US" smtClean="0"/>
              <a:t>(3)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Efficiency</a:t>
            </a:r>
          </a:p>
          <a:p>
            <a:pPr lvl="1"/>
            <a:r>
              <a:rPr lang="en-US" smtClean="0"/>
              <a:t>Reduce the decision-making effort</a:t>
            </a:r>
          </a:p>
          <a:p>
            <a:pPr lvl="1"/>
            <a:r>
              <a:rPr lang="en-US" smtClean="0"/>
              <a:t>Reduce the time needed for decision making</a:t>
            </a:r>
          </a:p>
          <a:p>
            <a:pPr lvl="1"/>
            <a:r>
              <a:rPr lang="en-US" smtClean="0"/>
              <a:t>Another measure might also be the perceived cognitive effort</a:t>
            </a:r>
          </a:p>
          <a:p>
            <a:r>
              <a:rPr lang="en-US" smtClean="0"/>
              <a:t>Satisfaction</a:t>
            </a:r>
          </a:p>
          <a:p>
            <a:pPr lvl="1"/>
            <a:r>
              <a:rPr lang="en-US" b="0" smtClean="0"/>
              <a:t>Improve the overall satisfaction stemming from the use of a recommender system</a:t>
            </a:r>
          </a:p>
          <a:p>
            <a:r>
              <a:rPr lang="en-US" smtClean="0"/>
              <a:t>Relevance</a:t>
            </a:r>
          </a:p>
          <a:p>
            <a:pPr lvl="1"/>
            <a:r>
              <a:rPr lang="en-US" b="0" smtClean="0"/>
              <a:t>Additional information may be required in conversational recommenders</a:t>
            </a:r>
            <a:endParaRPr lang="en-US" smtClean="0"/>
          </a:p>
          <a:p>
            <a:pPr lvl="1"/>
            <a:r>
              <a:rPr lang="en-US" b="0" smtClean="0"/>
              <a:t>Explanations can be provided to justify why additional information is needed from the user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0447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Goals when providing explanations </a:t>
            </a:r>
            <a:r>
              <a:rPr lang="en-US" smtClean="0"/>
              <a:t>(4)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41987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Comprehensibility</a:t>
            </a:r>
          </a:p>
          <a:p>
            <a:pPr lvl="1"/>
            <a:r>
              <a:rPr lang="en-US" b="0" smtClean="0"/>
              <a:t>Recommenders can never be sure about the knowledge of their users</a:t>
            </a:r>
          </a:p>
          <a:p>
            <a:pPr lvl="1"/>
            <a:r>
              <a:rPr lang="en-US" b="0" smtClean="0"/>
              <a:t>Support the user by relating the user</a:t>
            </a:r>
            <a:r>
              <a:rPr lang="en-US" smtClean="0"/>
              <a:t>'</a:t>
            </a:r>
            <a:r>
              <a:rPr lang="en-US" b="0" smtClean="0"/>
              <a:t>s known concepts to the concepts employed by the recommender</a:t>
            </a:r>
          </a:p>
          <a:p>
            <a:r>
              <a:rPr lang="en-US" smtClean="0"/>
              <a:t>Education</a:t>
            </a:r>
          </a:p>
          <a:p>
            <a:pPr lvl="1"/>
            <a:r>
              <a:rPr lang="en-US" b="0" smtClean="0"/>
              <a:t>Educate users to help them better understand the product domain</a:t>
            </a:r>
          </a:p>
          <a:p>
            <a:pPr lvl="1"/>
            <a:r>
              <a:rPr lang="en-US" b="0" smtClean="0"/>
              <a:t>Deep knowledge about the domain helps customers rethink their preferences and evaluate the pros and cons of different solutions</a:t>
            </a:r>
            <a:endParaRPr lang="en-US" smtClean="0"/>
          </a:p>
          <a:p>
            <a:pPr lvl="1"/>
            <a:r>
              <a:rPr lang="en-US" b="0" smtClean="0"/>
              <a:t>Eventually, as customers become more informed, they are able to make wiser purchasing decisions</a:t>
            </a:r>
          </a:p>
          <a:p>
            <a:r>
              <a:rPr lang="en-US" b="0" smtClean="0"/>
              <a:t>The aforementioned aims for generating explanations can be </a:t>
            </a:r>
            <a:r>
              <a:rPr lang="en-US" smtClean="0"/>
              <a:t>interrelated</a:t>
            </a:r>
          </a:p>
          <a:p>
            <a:pPr lvl="1"/>
            <a:r>
              <a:rPr lang="en-US" smtClean="0"/>
              <a:t>Persuasiveness</a:t>
            </a:r>
            <a:r>
              <a:rPr lang="en-US" b="1" smtClean="0"/>
              <a:t>+</a:t>
            </a:r>
            <a:r>
              <a:rPr lang="en-US" smtClean="0"/>
              <a:t> → Trust</a:t>
            </a:r>
            <a:r>
              <a:rPr lang="en-US" b="1" smtClean="0"/>
              <a:t>-</a:t>
            </a:r>
          </a:p>
          <a:p>
            <a:pPr lvl="1"/>
            <a:r>
              <a:rPr lang="en-US" b="0" smtClean="0"/>
              <a:t>Effectiveness</a:t>
            </a:r>
            <a:r>
              <a:rPr lang="en-US" b="1" smtClean="0"/>
              <a:t>+</a:t>
            </a:r>
            <a:r>
              <a:rPr lang="en-US" b="0" smtClean="0"/>
              <a:t> </a:t>
            </a:r>
            <a:r>
              <a:rPr lang="en-US"/>
              <a:t>→</a:t>
            </a:r>
            <a:r>
              <a:rPr lang="en-US" b="0" smtClean="0"/>
              <a:t> Trust</a:t>
            </a:r>
            <a:r>
              <a:rPr lang="en-US" b="1" smtClean="0"/>
              <a:t>+</a:t>
            </a:r>
          </a:p>
          <a:p>
            <a:pPr lvl="1"/>
            <a:r>
              <a:rPr lang="en-US" b="1" smtClean="0"/>
              <a:t>…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692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en-US" dirty="0" smtClean="0"/>
              <a:t>Explanations in general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412776"/>
                <a:ext cx="8208912" cy="5184576"/>
              </a:xfrm>
            </p:spPr>
            <p:txBody>
              <a:bodyPr/>
              <a:lstStyle/>
              <a:p>
                <a:r>
                  <a:rPr lang="en-US" i="1" dirty="0" smtClean="0"/>
                  <a:t>How?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Why?</a:t>
                </a:r>
                <a:r>
                  <a:rPr lang="en-US" dirty="0" smtClean="0"/>
                  <a:t> explanations in expert systems</a:t>
                </a:r>
              </a:p>
              <a:p>
                <a:r>
                  <a:rPr lang="en-US" dirty="0" smtClean="0"/>
                  <a:t>Form of </a:t>
                </a:r>
                <a:r>
                  <a:rPr lang="en-US" dirty="0" err="1" smtClean="0"/>
                  <a:t>abductive</a:t>
                </a:r>
                <a:r>
                  <a:rPr lang="en-US" dirty="0" smtClean="0"/>
                  <a:t> reasoning</a:t>
                </a:r>
              </a:p>
              <a:p>
                <a:pPr lvl="1"/>
                <a:r>
                  <a:rPr lang="en-US" dirty="0" smtClean="0"/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/>
                          </a:rPr>
                          <m:t>𝐾𝐵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Cambria Math"/>
                            <a:ea typeface="Cambria Math"/>
                          </a:rPr>
                          <m:t>⊨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𝑅𝑆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 smtClean="0"/>
                  <a:t>  </a:t>
                </a:r>
                <a:r>
                  <a:rPr lang="en-US" dirty="0" smtClean="0"/>
                  <a:t>(item i is recommended by method RS)</a:t>
                </a:r>
              </a:p>
              <a:p>
                <a:pPr lvl="1"/>
                <a:r>
                  <a:rPr lang="en-US" dirty="0" smtClean="0"/>
                  <a:t>Find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</a:rPr>
                      <m:t>𝐾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sz="2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de-DE" sz="2000" i="1">
                        <a:latin typeface="Cambria Math"/>
                      </a:rPr>
                      <m:t>⊆</m:t>
                    </m:r>
                    <m:r>
                      <a:rPr lang="de-DE" sz="2000" i="1">
                        <a:latin typeface="Cambria Math"/>
                      </a:rPr>
                      <m:t>𝐾𝐵</m:t>
                    </m:r>
                    <m:r>
                      <a:rPr lang="de-DE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err="1"/>
                  <a:t>s.t.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𝐾</m:t>
                        </m:r>
                        <m:sSup>
                          <m:sSup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de-DE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000" dirty="0">
                            <a:latin typeface="Cambria Math"/>
                            <a:ea typeface="Cambria Math"/>
                          </a:rPr>
                          <m:t>⊨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𝑅𝑆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r>
                  <a:rPr lang="en-US" dirty="0" smtClean="0"/>
                  <a:t>Principle of succinctness</a:t>
                </a:r>
              </a:p>
              <a:p>
                <a:pPr lvl="1"/>
                <a:r>
                  <a:rPr lang="en-US" dirty="0"/>
                  <a:t>Find </a:t>
                </a:r>
                <a:r>
                  <a:rPr lang="en-US" dirty="0" smtClean="0"/>
                  <a:t>smallest subset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</a:rPr>
                      <m:t>𝐾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sz="2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de-DE" sz="2000" i="1">
                        <a:latin typeface="Cambria Math"/>
                      </a:rPr>
                      <m:t>⊆</m:t>
                    </m:r>
                    <m:r>
                      <a:rPr lang="de-DE" sz="2000" i="1">
                        <a:latin typeface="Cambria Math"/>
                      </a:rPr>
                      <m:t>𝐾𝐵</m:t>
                    </m:r>
                    <m:r>
                      <a:rPr lang="de-DE" sz="20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err="1"/>
                  <a:t>s.t</a:t>
                </a:r>
                <a:r>
                  <a:rPr lang="en-US" sz="2000" dirty="0" err="1" smtClean="0"/>
                  <a:t>.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𝐾</m:t>
                        </m:r>
                        <m:sSup>
                          <m:sSup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de-DE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000" dirty="0">
                            <a:latin typeface="Cambria Math"/>
                            <a:ea typeface="Cambria Math"/>
                          </a:rPr>
                          <m:t>⊨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𝑅𝑆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  <a:p>
                <a:pPr marL="857250" lvl="2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i.e. for all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/>
                      </a:rPr>
                      <m:t>𝐾𝐵</m:t>
                    </m:r>
                    <m:r>
                      <a:rPr lang="de-DE" sz="2000" b="0" i="1" smtClean="0">
                        <a:latin typeface="Cambria Math"/>
                      </a:rPr>
                      <m:t>′′⊂</m:t>
                    </m:r>
                    <m:r>
                      <a:rPr lang="de-DE" sz="2000" i="1">
                        <a:latin typeface="Cambria Math"/>
                      </a:rPr>
                      <m:t>𝐾</m:t>
                    </m:r>
                    <m:sSup>
                      <m:sSupPr>
                        <m:ctrlPr>
                          <a:rPr lang="de-DE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sz="20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de-DE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holds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sz="2000" b="0" i="1" smtClean="0">
                                <a:latin typeface="Cambria Math"/>
                              </a:rPr>
                              <m:t>𝐾𝐵</m:t>
                            </m:r>
                          </m:e>
                          <m:sup>
                            <m:r>
                              <a:rPr lang="de-DE" sz="2000" i="1">
                                <a:latin typeface="Cambria Math"/>
                              </a:rPr>
                              <m:t>′′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000" dirty="0">
                            <a:latin typeface="Cambria Math"/>
                            <a:ea typeface="Cambria Math"/>
                          </a:rPr>
                          <m:t>⊭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𝑅𝑆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r>
                  <a:rPr lang="en-US" dirty="0" smtClean="0"/>
                  <a:t>But additional filtering</a:t>
                </a:r>
              </a:p>
              <a:p>
                <a:pPr lvl="1"/>
                <a:r>
                  <a:rPr lang="en-US" dirty="0" smtClean="0"/>
                  <a:t>Some parts relevant for</a:t>
                </a:r>
                <a:br>
                  <a:rPr lang="en-US" dirty="0" smtClean="0"/>
                </a:br>
                <a:r>
                  <a:rPr lang="en-US" dirty="0" smtClean="0"/>
                  <a:t>deduction, might be obvious</a:t>
                </a:r>
                <a:br>
                  <a:rPr lang="en-US" dirty="0" smtClean="0"/>
                </a:br>
                <a:r>
                  <a:rPr lang="en-US" dirty="0" smtClean="0"/>
                  <a:t>for humans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412776"/>
                <a:ext cx="8208912" cy="5184576"/>
              </a:xfrm>
              <a:blipFill rotWithShape="1">
                <a:blip r:embed="rId3"/>
                <a:stretch>
                  <a:fillRect l="-594" t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8439" y="4495403"/>
            <a:ext cx="401796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6565" y="4941168"/>
            <a:ext cx="377983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2791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2300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2" name="Rechteck 8"/>
          <p:cNvSpPr>
            <a:spLocks noChangeArrowheads="1"/>
          </p:cNvSpPr>
          <p:nvPr/>
        </p:nvSpPr>
        <p:spPr bwMode="auto">
          <a:xfrm>
            <a:off x="4357688" y="1571625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Collaborative: "Tell me what's popular among my peers"</a:t>
            </a:r>
          </a:p>
        </p:txBody>
      </p:sp>
      <p:grpSp>
        <p:nvGrpSpPr>
          <p:cNvPr id="3" name="Gruppieren 13"/>
          <p:cNvGrpSpPr>
            <a:grpSpLocks/>
          </p:cNvGrpSpPr>
          <p:nvPr/>
        </p:nvGrpSpPr>
        <p:grpSpPr bwMode="auto">
          <a:xfrm>
            <a:off x="698500" y="1643063"/>
            <a:ext cx="3659188" cy="1296987"/>
            <a:chOff x="699167" y="1643050"/>
            <a:chExt cx="3658519" cy="1297164"/>
          </a:xfrm>
        </p:grpSpPr>
        <p:pic>
          <p:nvPicPr>
            <p:cNvPr id="12298" name="Grafik 10" descr="UM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167" y="1643050"/>
              <a:ext cx="1801131" cy="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Grafik 11" descr="UMarrow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2071678"/>
              <a:ext cx="1785950" cy="86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18"/>
          <p:cNvGrpSpPr>
            <a:grpSpLocks/>
          </p:cNvGrpSpPr>
          <p:nvPr/>
        </p:nvGrpSpPr>
        <p:grpSpPr bwMode="auto">
          <a:xfrm>
            <a:off x="785813" y="2722563"/>
            <a:ext cx="3252787" cy="920750"/>
            <a:chOff x="857224" y="2722011"/>
            <a:chExt cx="3252812" cy="921303"/>
          </a:xfrm>
        </p:grpSpPr>
        <p:pic>
          <p:nvPicPr>
            <p:cNvPr id="12296" name="Grafik 16" descr="Commarrow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3108" y="3143248"/>
              <a:ext cx="1966928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Grafik 15" descr="Community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57224" y="2722011"/>
              <a:ext cx="1428760" cy="849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2684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for </a:t>
            </a:r>
            <a:r>
              <a:rPr lang="en-US" smtClean="0"/>
              <a:t>generating explanations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Major design dimensions of current explanation components:</a:t>
            </a:r>
          </a:p>
          <a:p>
            <a:r>
              <a:rPr lang="en-US" dirty="0" smtClean="0"/>
              <a:t>Category of reasoning model for generating explanations </a:t>
            </a:r>
          </a:p>
          <a:p>
            <a:pPr lvl="1"/>
            <a:r>
              <a:rPr lang="en-US" dirty="0" smtClean="0"/>
              <a:t>White box</a:t>
            </a:r>
          </a:p>
          <a:p>
            <a:pPr lvl="1"/>
            <a:r>
              <a:rPr lang="en-US" dirty="0" smtClean="0"/>
              <a:t>Black box</a:t>
            </a:r>
          </a:p>
          <a:p>
            <a:r>
              <a:rPr lang="en-US" dirty="0" smtClean="0"/>
              <a:t>RS paradigm for generating explanations</a:t>
            </a:r>
          </a:p>
          <a:p>
            <a:pPr lvl="1"/>
            <a:r>
              <a:rPr lang="en-US" dirty="0" smtClean="0"/>
              <a:t>Determines the exploitable semantic relations</a:t>
            </a:r>
          </a:p>
          <a:p>
            <a:r>
              <a:rPr lang="en-US" dirty="0" smtClean="0"/>
              <a:t>Information categories</a:t>
            </a:r>
          </a:p>
          <a:p>
            <a:pPr lvl="1"/>
            <a:endParaRPr lang="en-US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 r="2652"/>
          <a:stretch>
            <a:fillRect/>
          </a:stretch>
        </p:blipFill>
        <p:spPr bwMode="auto">
          <a:xfrm>
            <a:off x="3961316" y="4365104"/>
            <a:ext cx="535226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4962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Explanations in CF recommenders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smtClean="0"/>
              <a:t>Explicit recommendation knowledge is not available</a:t>
            </a:r>
          </a:p>
          <a:p>
            <a:r>
              <a:rPr lang="en-US" b="0" smtClean="0"/>
              <a:t>Recommendations based on CF cannot provide arguments as to why </a:t>
            </a:r>
          </a:p>
          <a:p>
            <a:pPr lvl="2"/>
            <a:r>
              <a:rPr lang="en-US" b="0" smtClean="0"/>
              <a:t>a product is appropriate for a customer or </a:t>
            </a:r>
          </a:p>
          <a:p>
            <a:pPr lvl="2"/>
            <a:r>
              <a:rPr lang="en-US" b="0" smtClean="0"/>
              <a:t>why a product does not meet a customer</a:t>
            </a:r>
            <a:r>
              <a:rPr lang="en-US" smtClean="0"/>
              <a:t>'</a:t>
            </a:r>
            <a:r>
              <a:rPr lang="en-US" b="0" smtClean="0"/>
              <a:t>s requirements</a:t>
            </a:r>
          </a:p>
          <a:p>
            <a:r>
              <a:rPr lang="en-US" b="0" smtClean="0"/>
              <a:t>The basic idea of CF is to mimic the human word-of-mouth recommendation process</a:t>
            </a:r>
          </a:p>
          <a:p>
            <a:r>
              <a:rPr lang="en-US" b="0" smtClean="0"/>
              <a:t>Therefore, give a comprehensible account of how this word-of-mouth approach works:</a:t>
            </a:r>
          </a:p>
          <a:p>
            <a:pPr lvl="2"/>
            <a:r>
              <a:rPr lang="en-US" b="0" smtClean="0"/>
              <a:t>Customers rate products</a:t>
            </a:r>
            <a:endParaRPr lang="en-US" smtClean="0"/>
          </a:p>
          <a:p>
            <a:pPr lvl="2"/>
            <a:r>
              <a:rPr lang="en-US" b="0" smtClean="0"/>
              <a:t>The CF locates customers with similar ratings (i.e., tastes), called neighbors</a:t>
            </a:r>
            <a:endParaRPr lang="en-US" smtClean="0"/>
          </a:p>
          <a:p>
            <a:pPr lvl="2"/>
            <a:r>
              <a:rPr lang="en-US" b="0" smtClean="0"/>
              <a:t>Products that are not rated by a customer are rated by combining the ratings of the customer’s neighbors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Evaluating explanation interfaces </a:t>
            </a:r>
            <a:br>
              <a:rPr lang="en-US" smtClean="0"/>
            </a:br>
            <a:r>
              <a:rPr lang="en-US" sz="1200" b="0" smtClean="0"/>
              <a:t>(Herlocker et al. 2000)</a:t>
            </a:r>
            <a:endParaRPr lang="en-US" sz="1200" b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b="0" dirty="0" err="1" smtClean="0"/>
              <a:t>Herlocker</a:t>
            </a:r>
            <a:r>
              <a:rPr lang="en-US" b="0" dirty="0" smtClean="0"/>
              <a:t> et al. (2000) examined various implementations of explanation </a:t>
            </a:r>
            <a:r>
              <a:rPr lang="en-US" b="0" smtClean="0"/>
              <a:t>interfaces for the MovieLens Systems</a:t>
            </a:r>
            <a:endParaRPr lang="en-US" b="0" dirty="0" smtClean="0"/>
          </a:p>
          <a:p>
            <a:pPr lvl="1"/>
            <a:r>
              <a:rPr lang="en-US" b="0" dirty="0" smtClean="0"/>
              <a:t>Twenty-one variants were evaluated</a:t>
            </a:r>
          </a:p>
          <a:p>
            <a:r>
              <a:rPr lang="en-US" smtClean="0"/>
              <a:t>User study design / questionnaire</a:t>
            </a:r>
          </a:p>
          <a:p>
            <a:pPr lvl="1"/>
            <a:r>
              <a:rPr lang="en-US" b="0" smtClean="0"/>
              <a:t>21 different explanation approaches</a:t>
            </a:r>
          </a:p>
          <a:p>
            <a:pPr lvl="1"/>
            <a:r>
              <a:rPr lang="en-US" smtClean="0"/>
              <a:t>Users were asked to rate on a 1-7 scale</a:t>
            </a:r>
          </a:p>
          <a:p>
            <a:pPr lvl="2"/>
            <a:r>
              <a:rPr lang="en-US"/>
              <a:t>how likely they would be to go to see a recommended </a:t>
            </a:r>
            <a:r>
              <a:rPr lang="en-US" smtClean="0"/>
              <a:t>movie given the explanation</a:t>
            </a:r>
          </a:p>
          <a:p>
            <a:pPr lvl="1"/>
            <a:r>
              <a:rPr lang="en-US" b="0" smtClean="0"/>
              <a:t>Base case with no explanation included</a:t>
            </a:r>
          </a:p>
          <a:p>
            <a:pPr lvl="1"/>
            <a:r>
              <a:rPr lang="en-US" smtClean="0"/>
              <a:t>Additional interface using past performance</a:t>
            </a:r>
            <a:endParaRPr lang="en-US" b="0" smtClean="0"/>
          </a:p>
          <a:p>
            <a:pPr lvl="2"/>
            <a:r>
              <a:rPr lang="en-US" smtClean="0"/>
              <a:t>"</a:t>
            </a:r>
            <a:r>
              <a:rPr lang="en-US" dirty="0" err="1" smtClean="0"/>
              <a:t>MovieLens</a:t>
            </a:r>
            <a:r>
              <a:rPr lang="en-US" dirty="0" smtClean="0"/>
              <a:t> </a:t>
            </a:r>
            <a:r>
              <a:rPr lang="en-US" b="0" dirty="0" smtClean="0"/>
              <a:t>has provided </a:t>
            </a:r>
            <a:r>
              <a:rPr lang="en-US" b="0" smtClean="0"/>
              <a:t>accurate predictions </a:t>
            </a:r>
            <a:r>
              <a:rPr lang="en-US" b="0" dirty="0" smtClean="0"/>
              <a:t>for you 80% of the time in the </a:t>
            </a:r>
            <a:r>
              <a:rPr lang="en-US" dirty="0" smtClean="0"/>
              <a:t>past"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206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Study results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92500" lnSpcReduction="10000"/>
          </a:bodyPr>
          <a:lstStyle/>
          <a:p>
            <a:r>
              <a:rPr lang="en-US" b="0"/>
              <a:t>The best-performing explanation interfaces are based on the ratings of </a:t>
            </a:r>
            <a:r>
              <a:rPr lang="en-US" b="0" smtClean="0"/>
              <a:t>neighbors</a:t>
            </a:r>
          </a:p>
          <a:p>
            <a:endParaRPr lang="en-US" b="0"/>
          </a:p>
          <a:p>
            <a:endParaRPr lang="en-US" b="0" smtClean="0"/>
          </a:p>
          <a:p>
            <a:endParaRPr lang="en-US" b="0" smtClean="0"/>
          </a:p>
          <a:p>
            <a:endParaRPr lang="en-US" b="0"/>
          </a:p>
          <a:p>
            <a:endParaRPr lang="en-US" b="0" smtClean="0"/>
          </a:p>
          <a:p>
            <a:endParaRPr lang="en-US" b="0"/>
          </a:p>
          <a:p>
            <a:endParaRPr lang="en-US" b="0" smtClean="0"/>
          </a:p>
          <a:p>
            <a:endParaRPr lang="en-US" b="0" smtClean="0"/>
          </a:p>
          <a:p>
            <a:endParaRPr lang="en-US"/>
          </a:p>
          <a:p>
            <a:r>
              <a:rPr lang="en-US" b="0" smtClean="0"/>
              <a:t>Similar </a:t>
            </a:r>
            <a:r>
              <a:rPr lang="en-US" b="0"/>
              <a:t>neighbors </a:t>
            </a:r>
            <a:r>
              <a:rPr lang="en-US" b="0" smtClean="0"/>
              <a:t>liked the </a:t>
            </a:r>
            <a:r>
              <a:rPr lang="en-US" b="0"/>
              <a:t>recommended film, and this was comprehensibly presented. </a:t>
            </a:r>
            <a:endParaRPr lang="en-US" b="0" smtClean="0"/>
          </a:p>
          <a:p>
            <a:pPr lvl="1"/>
            <a:r>
              <a:rPr lang="en-US" b="0" smtClean="0"/>
              <a:t>The histogram performed </a:t>
            </a:r>
            <a:r>
              <a:rPr lang="en-US" b="0"/>
              <a:t>better than the </a:t>
            </a:r>
            <a:r>
              <a:rPr lang="en-US" b="0" smtClean="0"/>
              <a:t>table</a:t>
            </a:r>
            <a:endParaRPr lang="en-US" b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2" y="2060848"/>
            <a:ext cx="3193768" cy="31906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331426" cy="33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Study results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/>
              <a:t>Recommenders using the simple statement about the past performance </a:t>
            </a:r>
            <a:r>
              <a:rPr lang="en-US" b="0" dirty="0" smtClean="0"/>
              <a:t>of </a:t>
            </a:r>
            <a:r>
              <a:rPr lang="en-US" b="0" smtClean="0"/>
              <a:t>MovieLens </a:t>
            </a:r>
          </a:p>
          <a:p>
            <a:pPr lvl="1"/>
            <a:r>
              <a:rPr lang="en-US" b="0" smtClean="0"/>
              <a:t>The </a:t>
            </a:r>
            <a:r>
              <a:rPr lang="en-US" b="0" dirty="0"/>
              <a:t>second </a:t>
            </a:r>
            <a:r>
              <a:rPr lang="en-US" b="0"/>
              <a:t>best </a:t>
            </a:r>
            <a:r>
              <a:rPr lang="en-US" b="0" smtClean="0"/>
              <a:t>performer!</a:t>
            </a:r>
            <a:endParaRPr lang="en-US" b="0" dirty="0"/>
          </a:p>
          <a:p>
            <a:r>
              <a:rPr lang="en-US" b="0" dirty="0" smtClean="0"/>
              <a:t>Content-related </a:t>
            </a:r>
            <a:r>
              <a:rPr lang="en-US" b="0" dirty="0"/>
              <a:t>arguments mentioning the similarity to other highly </a:t>
            </a:r>
            <a:r>
              <a:rPr lang="en-US" b="0" dirty="0" smtClean="0"/>
              <a:t>rated films </a:t>
            </a:r>
            <a:r>
              <a:rPr lang="en-US" b="0" dirty="0"/>
              <a:t>or a favorite actor or </a:t>
            </a:r>
            <a:r>
              <a:rPr lang="en-US" b="0"/>
              <a:t>actress </a:t>
            </a:r>
            <a:endParaRPr lang="en-US" b="0" smtClean="0"/>
          </a:p>
          <a:p>
            <a:pPr lvl="1"/>
            <a:r>
              <a:rPr lang="en-US" b="0" smtClean="0"/>
              <a:t>Among </a:t>
            </a:r>
            <a:r>
              <a:rPr lang="en-US" b="0" dirty="0"/>
              <a:t>the best </a:t>
            </a:r>
            <a:r>
              <a:rPr lang="en-US" b="0" dirty="0" smtClean="0"/>
              <a:t>performers</a:t>
            </a:r>
            <a:endParaRPr lang="en-US" b="0" dirty="0"/>
          </a:p>
          <a:p>
            <a:r>
              <a:rPr lang="en-US" b="0" dirty="0" smtClean="0"/>
              <a:t>Poorly </a:t>
            </a:r>
            <a:r>
              <a:rPr lang="en-US" b="0" dirty="0"/>
              <a:t>designed explanation interfaces decreased the willingness of </a:t>
            </a:r>
            <a:r>
              <a:rPr lang="en-US" b="0" dirty="0" smtClean="0"/>
              <a:t>customers to </a:t>
            </a:r>
            <a:r>
              <a:rPr lang="en-US" b="0" dirty="0"/>
              <a:t>follow </a:t>
            </a:r>
            <a:r>
              <a:rPr lang="en-US" b="0"/>
              <a:t>the </a:t>
            </a:r>
            <a:r>
              <a:rPr lang="en-US" b="0" smtClean="0"/>
              <a:t>recommendation</a:t>
            </a:r>
          </a:p>
          <a:p>
            <a:pPr lvl="1"/>
            <a:r>
              <a:rPr lang="en-US" b="0" smtClean="0"/>
              <a:t>Even </a:t>
            </a:r>
            <a:r>
              <a:rPr lang="en-US" b="0" dirty="0"/>
              <a:t>compared with the base </a:t>
            </a:r>
            <a:r>
              <a:rPr lang="en-US" b="0" dirty="0" smtClean="0"/>
              <a:t>case</a:t>
            </a:r>
            <a:endParaRPr lang="en-US" b="0" dirty="0"/>
          </a:p>
          <a:p>
            <a:r>
              <a:rPr lang="en-US" b="0" dirty="0" smtClean="0"/>
              <a:t>Too </a:t>
            </a:r>
            <a:r>
              <a:rPr lang="en-US" b="0" dirty="0"/>
              <a:t>much information has </a:t>
            </a:r>
            <a:r>
              <a:rPr lang="en-US" b="0"/>
              <a:t>negative </a:t>
            </a:r>
            <a:r>
              <a:rPr lang="en-US" b="0" smtClean="0"/>
              <a:t>effects</a:t>
            </a:r>
          </a:p>
          <a:p>
            <a:pPr lvl="1"/>
            <a:r>
              <a:rPr lang="en-US" b="0" smtClean="0"/>
              <a:t>Poor </a:t>
            </a:r>
            <a:r>
              <a:rPr lang="en-US" b="0" dirty="0"/>
              <a:t>performance was </a:t>
            </a:r>
            <a:r>
              <a:rPr lang="en-US" b="0" dirty="0" smtClean="0"/>
              <a:t>achieved by </a:t>
            </a:r>
            <a:r>
              <a:rPr lang="en-US" b="0" dirty="0"/>
              <a:t>enriching the data presented in histograms </a:t>
            </a:r>
            <a:r>
              <a:rPr lang="en-US" b="0" dirty="0" smtClean="0"/>
              <a:t>with information about </a:t>
            </a:r>
            <a:r>
              <a:rPr lang="en-US" b="0" dirty="0"/>
              <a:t>the proximity of </a:t>
            </a:r>
            <a:r>
              <a:rPr lang="en-US" b="0" dirty="0" smtClean="0"/>
              <a:t>neighbors</a:t>
            </a:r>
            <a:endParaRPr lang="en-US" b="0" dirty="0"/>
          </a:p>
          <a:p>
            <a:r>
              <a:rPr lang="en-US" b="0" smtClean="0"/>
              <a:t>Supporting </a:t>
            </a:r>
            <a:r>
              <a:rPr lang="en-US" b="0" dirty="0"/>
              <a:t>recommendations with ratings from domain </a:t>
            </a:r>
            <a:r>
              <a:rPr lang="en-US" b="0" dirty="0" smtClean="0"/>
              <a:t>authorities, such </a:t>
            </a:r>
            <a:r>
              <a:rPr lang="en-US" b="0" dirty="0"/>
              <a:t>as </a:t>
            </a:r>
            <a:r>
              <a:rPr lang="en-US" b="0"/>
              <a:t>movie </a:t>
            </a:r>
            <a:r>
              <a:rPr lang="en-US" b="0" smtClean="0"/>
              <a:t>critics: </a:t>
            </a:r>
          </a:p>
          <a:p>
            <a:pPr lvl="1"/>
            <a:r>
              <a:rPr lang="en-US" b="0" smtClean="0"/>
              <a:t>No increase in acceptance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41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Content-based</a:t>
            </a:r>
          </a:p>
          <a:p>
            <a:pPr lvl="1"/>
            <a:r>
              <a:rPr lang="en-US"/>
              <a:t>Properties characterizing items</a:t>
            </a:r>
          </a:p>
          <a:p>
            <a:pPr lvl="1"/>
            <a:r>
              <a:rPr lang="en-US"/>
              <a:t>TF*IDF model</a:t>
            </a:r>
          </a:p>
          <a:p>
            <a:endParaRPr lang="en-US"/>
          </a:p>
          <a:p>
            <a:r>
              <a:rPr lang="en-US"/>
              <a:t>Knowledge based</a:t>
            </a:r>
          </a:p>
          <a:p>
            <a:pPr lvl="1"/>
            <a:r>
              <a:rPr lang="en-US"/>
              <a:t>Properties of items</a:t>
            </a:r>
          </a:p>
          <a:p>
            <a:pPr lvl="1"/>
            <a:r>
              <a:rPr lang="en-US"/>
              <a:t>Properties of user model</a:t>
            </a:r>
          </a:p>
          <a:p>
            <a:pPr lvl="1"/>
            <a:r>
              <a:rPr lang="en-US"/>
              <a:t>Additional mediating domain concepts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Explanations for CB / KB recommenders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Could be based on item similarity</a:t>
            </a:r>
          </a:p>
          <a:p>
            <a:pPr lvl="1"/>
            <a:r>
              <a:rPr lang="en-US" smtClean="0"/>
              <a:t>Because you liked …</a:t>
            </a:r>
          </a:p>
          <a:p>
            <a:pPr lvl="1"/>
            <a:r>
              <a:rPr lang="en-US" smtClean="0"/>
              <a:t>Similar items …</a:t>
            </a:r>
          </a:p>
          <a:p>
            <a:pPr lvl="2"/>
            <a:r>
              <a:rPr lang="en-US" smtClean="0"/>
              <a:t>Amazon.com's list labels convey explanatory information</a:t>
            </a:r>
          </a:p>
          <a:p>
            <a:r>
              <a:rPr lang="en-US" smtClean="0"/>
              <a:t>Hybrid techniques</a:t>
            </a:r>
          </a:p>
          <a:p>
            <a:pPr lvl="1"/>
            <a:r>
              <a:rPr lang="en-US" smtClean="0"/>
              <a:t>Combine ratings with content information</a:t>
            </a:r>
          </a:p>
          <a:p>
            <a:pPr lvl="2"/>
            <a:r>
              <a:rPr lang="en-US" smtClean="0"/>
              <a:t>Keyword-style explanations</a:t>
            </a:r>
          </a:p>
          <a:p>
            <a:pPr lvl="2"/>
            <a:r>
              <a:rPr lang="en-US" smtClean="0"/>
              <a:t>Tag-based explanations</a:t>
            </a:r>
          </a:p>
          <a:p>
            <a:pPr lvl="2"/>
            <a:r>
              <a:rPr lang="en-US" smtClean="0"/>
              <a:t>Tag clouds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Content-based techniques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Can be more effective than rating-based ones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Keyword-style explanations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48877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"Tagsplanations" and tag clouds</a:t>
            </a:r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1772816"/>
            <a:ext cx="3250813" cy="2094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12165"/>
            <a:ext cx="8964488" cy="8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Explanations in case-based RS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67333"/>
            <a:ext cx="8229600" cy="4525963"/>
          </a:xfrm>
        </p:spPr>
        <p:txBody>
          <a:bodyPr/>
          <a:lstStyle/>
          <a:p>
            <a:r>
              <a:rPr lang="en-US" b="0" smtClean="0"/>
              <a:t>The generation of solutions in case-based recommenders is realized by identifying the products that best fit a customer</a:t>
            </a:r>
            <a:r>
              <a:rPr lang="en-US" smtClean="0"/>
              <a:t>'</a:t>
            </a:r>
            <a:r>
              <a:rPr lang="en-US" b="0" smtClean="0"/>
              <a:t>s query</a:t>
            </a:r>
          </a:p>
          <a:p>
            <a:pPr lvl="1"/>
            <a:r>
              <a:rPr lang="en-US" smtClean="0"/>
              <a:t>Based on item features and a similarity measure</a:t>
            </a:r>
            <a:endParaRPr lang="en-US" b="0" smtClean="0"/>
          </a:p>
          <a:p>
            <a:r>
              <a:rPr lang="en-US" b="0" smtClean="0"/>
              <a:t>Each item of a product database corresponds to a case</a:t>
            </a:r>
          </a:p>
          <a:p>
            <a:r>
              <a:rPr lang="en-US" b="0" smtClean="0"/>
              <a:t>Customer query puts constraints on the attributes of products</a:t>
            </a:r>
          </a:p>
          <a:p>
            <a:pPr lvl="1"/>
            <a:r>
              <a:rPr lang="en-US" b="0" smtClean="0"/>
              <a:t>For example, a customer is interested only in digital cameras that cost less than a certain amount of money</a:t>
            </a:r>
          </a:p>
        </p:txBody>
      </p:sp>
    </p:spTree>
    <p:extLst>
      <p:ext uri="{BB962C8B-B14F-4D97-AF65-F5344CB8AC3E}">
        <p14:creationId xmlns:p14="http://schemas.microsoft.com/office/powerpoint/2010/main" val="8021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3324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3"/>
          <p:cNvGrpSpPr>
            <a:grpSpLocks/>
          </p:cNvGrpSpPr>
          <p:nvPr/>
        </p:nvGrpSpPr>
        <p:grpSpPr bwMode="auto">
          <a:xfrm>
            <a:off x="698500" y="1643063"/>
            <a:ext cx="3659188" cy="1296987"/>
            <a:chOff x="699167" y="1643050"/>
            <a:chExt cx="3658519" cy="1297164"/>
          </a:xfrm>
        </p:grpSpPr>
        <p:pic>
          <p:nvPicPr>
            <p:cNvPr id="13322" name="Grafik 10" descr="UM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167" y="1643050"/>
              <a:ext cx="1801131" cy="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Grafik 11" descr="UMarrow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2071678"/>
              <a:ext cx="1785950" cy="86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7" name="Rechteck 19"/>
          <p:cNvSpPr>
            <a:spLocks noChangeArrowheads="1"/>
          </p:cNvSpPr>
          <p:nvPr/>
        </p:nvSpPr>
        <p:spPr bwMode="auto">
          <a:xfrm>
            <a:off x="4286250" y="1428750"/>
            <a:ext cx="457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Content-based: "Show me more of the same what I've </a:t>
            </a:r>
            <a:r>
              <a:rPr lang="en-US" sz="2000" dirty="0" smtClean="0">
                <a:latin typeface="Calibri" pitchFamily="34" charset="0"/>
              </a:rPr>
              <a:t>liked</a:t>
            </a:r>
            <a:r>
              <a:rPr lang="en-US" sz="2400" dirty="0" smtClean="0">
                <a:latin typeface="Calibri" pitchFamily="34" charset="0"/>
              </a:rPr>
              <a:t>"</a:t>
            </a:r>
            <a:endParaRPr lang="en-US" sz="2400" b="0" dirty="0"/>
          </a:p>
        </p:txBody>
      </p:sp>
      <p:grpSp>
        <p:nvGrpSpPr>
          <p:cNvPr id="4" name="Gruppieren 23"/>
          <p:cNvGrpSpPr>
            <a:grpSpLocks/>
          </p:cNvGrpSpPr>
          <p:nvPr/>
        </p:nvGrpSpPr>
        <p:grpSpPr bwMode="auto">
          <a:xfrm>
            <a:off x="714375" y="3857625"/>
            <a:ext cx="3143250" cy="739775"/>
            <a:chOff x="714348" y="3857628"/>
            <a:chExt cx="3143272" cy="739014"/>
          </a:xfrm>
        </p:grpSpPr>
        <p:pic>
          <p:nvPicPr>
            <p:cNvPr id="13320" name="Grafik 21" descr="PM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4348" y="3857628"/>
              <a:ext cx="1785950" cy="73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Grafik 22" descr="PMarrow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14612" y="3929066"/>
              <a:ext cx="11430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92648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Explanations in case-based 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79301"/>
                <a:ext cx="822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0" smtClean="0"/>
                  <a:t>In </a:t>
                </a:r>
                <a:r>
                  <a:rPr lang="en-US" b="0"/>
                  <a:t>particular, given </a:t>
                </a:r>
                <a:r>
                  <a:rPr lang="en-US" b="0" smtClean="0"/>
                  <a:t>a 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b="0"/>
                  <a:t> about a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b="0"/>
                  <a:t> of attributes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b="0"/>
                  <a:t> of a case (product) description, </a:t>
                </a:r>
                <a:r>
                  <a:rPr lang="en-US" b="0" smtClean="0"/>
                  <a:t>the </a:t>
                </a:r>
                <a:r>
                  <a:rPr lang="en-US" b="0"/>
                  <a:t>similarity of a case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b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b="0"/>
                  <a:t> </a:t>
                </a:r>
                <a:r>
                  <a:rPr lang="en-US" b="0" smtClean="0"/>
                  <a:t>can be defined defined as</a:t>
                </a:r>
                <a:endParaRPr lang="en-US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𝑠𝑖𝑚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𝑠𝑖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b="0" smtClean="0"/>
              </a:p>
              <a:p>
                <a:r>
                  <a:rPr lang="en-US" b="0"/>
                  <a:t>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𝑠𝑖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𝑄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0"/>
                  <a:t> </a:t>
                </a:r>
                <a:endParaRPr lang="en-US" b="0" smtClean="0"/>
              </a:p>
              <a:p>
                <a:pPr lvl="1"/>
                <a:r>
                  <a:rPr lang="en-US" b="0" smtClean="0"/>
                  <a:t>describes </a:t>
                </a:r>
                <a:r>
                  <a:rPr lang="en-US" b="0"/>
                  <a:t>the similarity of the attribute values </a:t>
                </a:r>
                <a:r>
                  <a:rPr lang="en-US" b="0" smtClean="0"/>
                  <a:t>of the </a:t>
                </a:r>
                <a:r>
                  <a:rPr lang="en-US" b="0"/>
                  <a:t>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/>
                  <a:t>and the case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/>
                  <a:t>for the attribute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</m:oMath>
                </a14:m>
                <a:endParaRPr lang="en-US" b="0" smtClean="0"/>
              </a:p>
              <a:p>
                <a:r>
                  <a:rPr lang="en-US" b="0" smtClean="0"/>
                  <a:t>This </a:t>
                </a:r>
                <a:r>
                  <a:rPr lang="en-US" b="0"/>
                  <a:t>similarity is weighted </a:t>
                </a:r>
                <a:r>
                  <a:rPr lang="en-US" b="0" smtClean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0"/>
                  <a:t>, expressing the importance of the attribute to the </a:t>
                </a:r>
                <a:r>
                  <a:rPr lang="en-US" b="0" smtClean="0"/>
                  <a:t>customer</a:t>
                </a:r>
              </a:p>
              <a:p>
                <a:r>
                  <a:rPr lang="en-US" b="0"/>
                  <a:t>A recommendation set is composed of all cases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/>
                  <a:t>that have a </a:t>
                </a:r>
                <a:r>
                  <a:rPr lang="en-US" b="0" smtClean="0"/>
                  <a:t>maximal similarity </a:t>
                </a:r>
                <a:r>
                  <a:rPr lang="en-US" b="0"/>
                  <a:t>to the </a:t>
                </a:r>
                <a:r>
                  <a:rPr lang="en-US" b="0" smtClean="0"/>
                  <a:t>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</m:oMath>
                </a14:m>
                <a:endParaRPr lang="en-US" b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79301"/>
                <a:ext cx="8229600" cy="4525963"/>
              </a:xfrm>
              <a:blipFill rotWithShape="1">
                <a:blip r:embed="rId3"/>
                <a:stretch>
                  <a:fillRect l="-444" t="-1752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5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solutions (1)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7632848" cy="2088232"/>
          </a:xfrm>
        </p:spPr>
        <p:txBody>
          <a:bodyPr>
            <a:normAutofit lnSpcReduction="10000"/>
          </a:bodyPr>
          <a:lstStyle/>
          <a:p>
            <a:r>
              <a:rPr lang="en-US" b="0" smtClean="0"/>
              <a:t>A possible approach to answer a "why-question" is to compare the presented case with the customer requirements </a:t>
            </a:r>
          </a:p>
          <a:p>
            <a:pPr lvl="1"/>
            <a:r>
              <a:rPr lang="en-US" b="0" smtClean="0"/>
              <a:t>highlight which constraints are fulfilled and which are not</a:t>
            </a:r>
          </a:p>
          <a:p>
            <a:r>
              <a:rPr lang="en-US" b="0" smtClean="0"/>
              <a:t>Example:</a:t>
            </a:r>
          </a:p>
          <a:p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43768"/>
              </p:ext>
            </p:extLst>
          </p:nvPr>
        </p:nvGraphicFramePr>
        <p:xfrm>
          <a:off x="1043608" y="3356992"/>
          <a:ext cx="6554156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4018"/>
                <a:gridCol w="660718"/>
                <a:gridCol w="657543"/>
                <a:gridCol w="1076643"/>
                <a:gridCol w="976630"/>
                <a:gridCol w="844868"/>
                <a:gridCol w="752793"/>
                <a:gridCol w="11909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price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mpix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Opt-zoom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LCD-size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movies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sound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waterproof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148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4x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p3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p4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12x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151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7.1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259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278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5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solutions (2)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/>
          <a:lstStyle/>
          <a:p>
            <a:r>
              <a:rPr lang="en-US" b="0" smtClean="0"/>
              <a:t>If a customer is interested in digital cameras with a price less than 150, then p1 is recommended.</a:t>
            </a:r>
          </a:p>
          <a:p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16272"/>
              </p:ext>
            </p:extLst>
          </p:nvPr>
        </p:nvGraphicFramePr>
        <p:xfrm>
          <a:off x="899592" y="2708920"/>
          <a:ext cx="6554156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4018"/>
                <a:gridCol w="660718"/>
                <a:gridCol w="657543"/>
                <a:gridCol w="1076643"/>
                <a:gridCol w="976630"/>
                <a:gridCol w="844868"/>
                <a:gridCol w="752793"/>
                <a:gridCol w="11909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price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mpix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Opt-zoom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LCD-size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movies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sound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waterproof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148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4x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p3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p4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12x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151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7.1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259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278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899592" y="2996952"/>
            <a:ext cx="6552728" cy="504056"/>
          </a:xfrm>
          <a:prstGeom prst="roundRect">
            <a:avLst/>
          </a:prstGeom>
          <a:solidFill>
            <a:srgbClr val="FFC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1407638" y="2988444"/>
            <a:ext cx="500066" cy="500066"/>
          </a:xfrm>
          <a:prstGeom prst="ellips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gende mit Pfeil nach oben 6"/>
          <p:cNvSpPr/>
          <p:nvPr/>
        </p:nvSpPr>
        <p:spPr bwMode="auto">
          <a:xfrm>
            <a:off x="1261627" y="3488510"/>
            <a:ext cx="792088" cy="648072"/>
          </a:xfrm>
          <a:prstGeom prst="upArrow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smtClean="0">
                <a:latin typeface="+mn-lt"/>
              </a:rPr>
              <a:t>Why?</a:t>
            </a:r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02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solutions (3)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2077691"/>
          </a:xfrm>
        </p:spPr>
        <p:txBody>
          <a:bodyPr>
            <a:normAutofit/>
          </a:bodyPr>
          <a:lstStyle/>
          <a:p>
            <a:r>
              <a:rPr lang="en-US" b="0" smtClean="0"/>
              <a:t>The weights of the attributes can be incorporated into the answers</a:t>
            </a:r>
          </a:p>
          <a:p>
            <a:pPr lvl="1"/>
            <a:r>
              <a:rPr lang="en-US" b="0" smtClean="0"/>
              <a:t>If the customer requires a price less than 160 and LCD size of more than 2.4 inches, where LCD size is weighted much more than price, then p5 is recommended</a:t>
            </a:r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09491"/>
              </p:ext>
            </p:extLst>
          </p:nvPr>
        </p:nvGraphicFramePr>
        <p:xfrm>
          <a:off x="1043608" y="3344396"/>
          <a:ext cx="6554156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4018"/>
                <a:gridCol w="660718"/>
                <a:gridCol w="657543"/>
                <a:gridCol w="1076643"/>
                <a:gridCol w="976630"/>
                <a:gridCol w="844868"/>
                <a:gridCol w="752793"/>
                <a:gridCol w="11909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price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mpix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Opt-zoom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LCD-size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movies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sound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waterproof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148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4x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p3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p4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12x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151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7.1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259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278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1043608" y="5085184"/>
            <a:ext cx="6552728" cy="504056"/>
          </a:xfrm>
          <a:prstGeom prst="roundRect">
            <a:avLst/>
          </a:prstGeom>
          <a:solidFill>
            <a:srgbClr val="FFC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1475656" y="5124437"/>
            <a:ext cx="500066" cy="500066"/>
          </a:xfrm>
          <a:prstGeom prst="ellips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gende mit Pfeil nach oben 6"/>
          <p:cNvSpPr/>
          <p:nvPr/>
        </p:nvSpPr>
        <p:spPr bwMode="auto">
          <a:xfrm>
            <a:off x="1725689" y="5700464"/>
            <a:ext cx="3382381" cy="648072"/>
          </a:xfrm>
          <a:prstGeom prst="upArrow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smtClean="0">
                <a:latin typeface="+mn-lt"/>
              </a:rPr>
              <a:t>Why?</a:t>
            </a:r>
            <a:endParaRPr lang="en-US" sz="1200">
              <a:latin typeface="+mn-lt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4069939" y="5085184"/>
            <a:ext cx="500066" cy="500066"/>
          </a:xfrm>
          <a:prstGeom prst="ellips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solutions (4)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2077691"/>
          </a:xfrm>
        </p:spPr>
        <p:txBody>
          <a:bodyPr>
            <a:normAutofit fontScale="92500"/>
          </a:bodyPr>
          <a:lstStyle/>
          <a:p>
            <a:r>
              <a:rPr lang="en-US" b="0"/>
              <a:t>The requirements of a customer might be too specific</a:t>
            </a:r>
          </a:p>
          <a:p>
            <a:pPr lvl="1"/>
            <a:r>
              <a:rPr lang="en-US" b="0"/>
              <a:t>Why-explanations provide information about the violated constraints </a:t>
            </a:r>
          </a:p>
          <a:p>
            <a:r>
              <a:rPr lang="en-US" b="0" smtClean="0"/>
              <a:t>If </a:t>
            </a:r>
            <a:r>
              <a:rPr lang="en-US" b="0"/>
              <a:t>the customer requires a price less than 150 and a movie function, then no product fulfills these requirements.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44271"/>
              </p:ext>
            </p:extLst>
          </p:nvPr>
        </p:nvGraphicFramePr>
        <p:xfrm>
          <a:off x="1035450" y="3452192"/>
          <a:ext cx="6554156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4018"/>
                <a:gridCol w="660718"/>
                <a:gridCol w="657543"/>
                <a:gridCol w="1076643"/>
                <a:gridCol w="976630"/>
                <a:gridCol w="844868"/>
                <a:gridCol w="752793"/>
                <a:gridCol w="11909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price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mpix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Opt-zoom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LCD-size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movies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sound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waterproof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148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4x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182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p3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189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8.0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p4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12x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2.7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p5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151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7.1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p6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199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p7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259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no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p8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278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9.1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10x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3.0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yes</a:t>
                      </a:r>
                      <a:endParaRPr lang="de-DE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Abgerundetes Rechteck 8"/>
          <p:cNvSpPr/>
          <p:nvPr/>
        </p:nvSpPr>
        <p:spPr bwMode="auto">
          <a:xfrm>
            <a:off x="1018414" y="3762618"/>
            <a:ext cx="6552728" cy="504056"/>
          </a:xfrm>
          <a:prstGeom prst="round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1043608" y="5229200"/>
            <a:ext cx="6552728" cy="504056"/>
          </a:xfrm>
          <a:prstGeom prst="round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858778" y="3994465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Most similar</a:t>
            </a:r>
          </a:p>
          <a:p>
            <a:r>
              <a:rPr lang="en-US" sz="1400" smtClean="0"/>
              <a:t>products</a:t>
            </a:r>
            <a:endParaRPr lang="en-US" sz="1400"/>
          </a:p>
        </p:txBody>
      </p:sp>
      <p:cxnSp>
        <p:nvCxnSpPr>
          <p:cNvPr id="13" name="Gerade Verbindung mit Pfeil 12"/>
          <p:cNvCxnSpPr>
            <a:stCxn id="11" idx="0"/>
            <a:endCxn id="9" idx="3"/>
          </p:cNvCxnSpPr>
          <p:nvPr/>
        </p:nvCxnSpPr>
        <p:spPr bwMode="auto">
          <a:xfrm flipH="1">
            <a:off x="7571142" y="3994465"/>
            <a:ext cx="995522" cy="20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>
            <a:stCxn id="11" idx="2"/>
            <a:endCxn id="10" idx="3"/>
          </p:cNvCxnSpPr>
          <p:nvPr/>
        </p:nvCxnSpPr>
        <p:spPr bwMode="auto">
          <a:xfrm flipH="1">
            <a:off x="7596336" y="4517685"/>
            <a:ext cx="970328" cy="9635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187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Explaining solutions (5)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0" smtClean="0"/>
              <a:t>p1 and p5 can be considered as most similar products for a given similarity function</a:t>
            </a:r>
          </a:p>
          <a:p>
            <a:pPr lvl="1"/>
            <a:r>
              <a:rPr lang="en-US" b="0" smtClean="0"/>
              <a:t>although one of the user requirements is not satisfied</a:t>
            </a:r>
          </a:p>
          <a:p>
            <a:r>
              <a:rPr lang="en-US" b="0" smtClean="0"/>
              <a:t>A why-explanation for p1 would be,</a:t>
            </a:r>
          </a:p>
          <a:p>
            <a:pPr lvl="1"/>
            <a:r>
              <a:rPr lang="en-US" smtClean="0"/>
              <a:t>"</a:t>
            </a:r>
            <a:r>
              <a:rPr lang="en-US" b="0" smtClean="0"/>
              <a:t>p1 is within your price range but does not include your movie requirement</a:t>
            </a:r>
            <a:r>
              <a:rPr lang="en-US" smtClean="0"/>
              <a:t>."</a:t>
            </a:r>
          </a:p>
          <a:p>
            <a:r>
              <a:rPr lang="en-US" b="0" smtClean="0"/>
              <a:t>Automated techniques can be used to </a:t>
            </a:r>
          </a:p>
          <a:p>
            <a:pPr lvl="1"/>
            <a:r>
              <a:rPr lang="en-US" b="0" smtClean="0"/>
              <a:t>generate minimal sets of customer requirements that explain why no products fit, or to</a:t>
            </a:r>
          </a:p>
          <a:p>
            <a:pPr lvl="1"/>
            <a:r>
              <a:rPr lang="en-US" b="0" smtClean="0"/>
              <a:t>to propose minimal changes to the set of requirements such that matching products exist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Explanations in constraint-based RS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CSP-based and other reasoning-based systems</a:t>
            </a:r>
          </a:p>
          <a:p>
            <a:pPr lvl="1"/>
            <a:r>
              <a:rPr lang="en-US" smtClean="0"/>
              <a:t>The constraints that determine a certain value for a specific variable can be identified</a:t>
            </a:r>
          </a:p>
          <a:p>
            <a:pPr lvl="1"/>
            <a:r>
              <a:rPr lang="en-US" smtClean="0"/>
              <a:t>Inference tracing</a:t>
            </a:r>
          </a:p>
          <a:p>
            <a:pPr lvl="1"/>
            <a:r>
              <a:rPr lang="en-US" smtClean="0"/>
              <a:t>Natural language explanations can be automatically constructed</a:t>
            </a:r>
          </a:p>
          <a:p>
            <a:pPr lvl="2"/>
            <a:r>
              <a:rPr lang="en-US" smtClean="0"/>
              <a:t>e.g., based on annotated constraints</a:t>
            </a:r>
          </a:p>
          <a:p>
            <a:pPr lvl="2"/>
            <a:r>
              <a:rPr lang="en-US" smtClean="0"/>
              <a:t>However,</a:t>
            </a:r>
          </a:p>
          <a:p>
            <a:pPr lvl="3"/>
            <a:r>
              <a:rPr lang="en-US" smtClean="0"/>
              <a:t>There might be multiple reasons for a variable assignment</a:t>
            </a:r>
          </a:p>
          <a:p>
            <a:pPr lvl="3"/>
            <a:r>
              <a:rPr lang="en-US" smtClean="0"/>
              <a:t>Not all of them are relevant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 argumentation-based approach</a:t>
            </a:r>
            <a:endParaRPr lang="en-US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Explanation as a sequence of arguments</a:t>
            </a:r>
          </a:p>
          <a:p>
            <a:pPr>
              <a:buFont typeface="Wingdings 3" charset="2"/>
              <a:buNone/>
            </a:pPr>
            <a:r>
              <a:rPr lang="de-DE" smtClean="0"/>
              <a:t>				e = &lt;a</a:t>
            </a:r>
            <a:r>
              <a:rPr lang="de-DE" baseline="-25000" smtClean="0"/>
              <a:t>1</a:t>
            </a:r>
            <a:r>
              <a:rPr lang="de-DE" smtClean="0"/>
              <a:t>, ...,a</a:t>
            </a:r>
            <a:r>
              <a:rPr lang="de-DE" baseline="-25000" smtClean="0"/>
              <a:t>n</a:t>
            </a:r>
            <a:r>
              <a:rPr lang="de-DE" smtClean="0"/>
              <a:t>&gt;</a:t>
            </a:r>
          </a:p>
          <a:p>
            <a:pPr lvl="1"/>
            <a:r>
              <a:rPr lang="de-DE" smtClean="0"/>
              <a:t>e is natural language text and every a </a:t>
            </a:r>
            <a:r>
              <a:rPr lang="de-DE" smtClean="0">
                <a:sym typeface="Symbol" charset="2"/>
              </a:rPr>
              <a:t> e</a:t>
            </a:r>
            <a:r>
              <a:rPr lang="de-DE" baseline="-25000" smtClean="0"/>
              <a:t> </a:t>
            </a:r>
            <a:r>
              <a:rPr lang="de-DE" smtClean="0"/>
              <a:t>can be a textual phrase </a:t>
            </a:r>
          </a:p>
          <a:p>
            <a:pPr>
              <a:lnSpc>
                <a:spcPct val="90000"/>
              </a:lnSpc>
            </a:pPr>
            <a:r>
              <a:rPr lang="de-DE" smtClean="0"/>
              <a:t>Model: 5-tuple (X</a:t>
            </a:r>
            <a:r>
              <a:rPr lang="de-DE" baseline="-25000" smtClean="0"/>
              <a:t>I </a:t>
            </a:r>
            <a:r>
              <a:rPr lang="de-DE" smtClean="0"/>
              <a:t>U</a:t>
            </a:r>
            <a:r>
              <a:rPr lang="de-DE" baseline="-25000" smtClean="0"/>
              <a:t>  </a:t>
            </a:r>
            <a:r>
              <a:rPr lang="de-DE" smtClean="0"/>
              <a:t>X</a:t>
            </a:r>
            <a:r>
              <a:rPr lang="de-DE" baseline="-25000" smtClean="0"/>
              <a:t>U</a:t>
            </a:r>
            <a:r>
              <a:rPr lang="de-DE" smtClean="0"/>
              <a:t>, D, C, Q, E)</a:t>
            </a:r>
          </a:p>
          <a:p>
            <a:pPr lvl="1">
              <a:lnSpc>
                <a:spcPct val="90000"/>
              </a:lnSpc>
            </a:pPr>
            <a:r>
              <a:rPr lang="de-DE" smtClean="0"/>
              <a:t>X ... Finite set of variables</a:t>
            </a:r>
          </a:p>
          <a:p>
            <a:pPr lvl="2">
              <a:lnSpc>
                <a:spcPct val="90000"/>
              </a:lnSpc>
            </a:pPr>
            <a:r>
              <a:rPr lang="de-DE" smtClean="0"/>
              <a:t>X</a:t>
            </a:r>
            <a:r>
              <a:rPr lang="de-DE" baseline="-25000" smtClean="0"/>
              <a:t>I   </a:t>
            </a:r>
            <a:r>
              <a:rPr lang="de-DE" smtClean="0"/>
              <a:t>item variables</a:t>
            </a:r>
          </a:p>
          <a:p>
            <a:pPr lvl="2">
              <a:lnSpc>
                <a:spcPct val="90000"/>
              </a:lnSpc>
            </a:pPr>
            <a:r>
              <a:rPr lang="de-DE" smtClean="0"/>
              <a:t>X</a:t>
            </a:r>
            <a:r>
              <a:rPr lang="de-DE" baseline="-25000" smtClean="0"/>
              <a:t>U</a:t>
            </a:r>
            <a:r>
              <a:rPr lang="de-DE" smtClean="0"/>
              <a:t> user variables</a:t>
            </a:r>
          </a:p>
          <a:p>
            <a:pPr lvl="1">
              <a:lnSpc>
                <a:spcPct val="90000"/>
              </a:lnSpc>
            </a:pPr>
            <a:r>
              <a:rPr lang="de-DE" smtClean="0"/>
              <a:t>C ... Constraints</a:t>
            </a:r>
          </a:p>
          <a:p>
            <a:pPr lvl="1">
              <a:lnSpc>
                <a:spcPct val="90000"/>
              </a:lnSpc>
            </a:pPr>
            <a:r>
              <a:rPr lang="de-DE" smtClean="0"/>
              <a:t>Q ... States/arguments</a:t>
            </a:r>
          </a:p>
          <a:p>
            <a:pPr lvl="1">
              <a:lnSpc>
                <a:spcPct val="90000"/>
              </a:lnSpc>
            </a:pPr>
            <a:r>
              <a:rPr lang="de-DE" smtClean="0"/>
              <a:t> E ... Transitions</a:t>
            </a:r>
          </a:p>
          <a:p>
            <a:r>
              <a:rPr lang="de-DE" smtClean="0"/>
              <a:t>Transitions a</a:t>
            </a:r>
            <a:r>
              <a:rPr lang="de-DE" baseline="-25000" smtClean="0"/>
              <a:t>1</a:t>
            </a:r>
            <a:r>
              <a:rPr lang="de-DE" smtClean="0"/>
              <a:t>.c.a</a:t>
            </a:r>
            <a:r>
              <a:rPr lang="de-DE" baseline="-25000" smtClean="0"/>
              <a:t>2</a:t>
            </a:r>
            <a:r>
              <a:rPr lang="de-DE" smtClean="0"/>
              <a:t> connect two arguments a</a:t>
            </a:r>
            <a:r>
              <a:rPr lang="de-DE" baseline="-25000" smtClean="0"/>
              <a:t>1</a:t>
            </a:r>
            <a:r>
              <a:rPr lang="de-DE" smtClean="0"/>
              <a:t>, a</a:t>
            </a:r>
            <a:r>
              <a:rPr lang="de-DE" baseline="-25000" smtClean="0"/>
              <a:t>2</a:t>
            </a:r>
            <a:r>
              <a:rPr lang="de-DE" smtClean="0"/>
              <a:t> </a:t>
            </a:r>
            <a:r>
              <a:rPr lang="de-DE" smtClean="0">
                <a:sym typeface="Symbol" charset="2"/>
              </a:rPr>
              <a:t></a:t>
            </a:r>
            <a:r>
              <a:rPr lang="de-DE" smtClean="0"/>
              <a:t> Q with a constraint c. </a:t>
            </a:r>
          </a:p>
          <a:p>
            <a:r>
              <a:rPr lang="de-DE" smtClean="0"/>
              <a:t>The functions start(Q) and end(Q) return the start and the end state.</a:t>
            </a:r>
          </a:p>
          <a:p>
            <a:pPr>
              <a:buFont typeface="Wingdings 3" charset="2"/>
              <a:buNone/>
            </a:pPr>
            <a:endParaRPr lang="de-DE" smtClean="0"/>
          </a:p>
          <a:p>
            <a:pPr>
              <a:buFont typeface="Wingdings 3" charset="2"/>
              <a:buNone/>
            </a:pPr>
            <a:endParaRPr lang="de-DE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Representation</a:t>
            </a:r>
            <a:r>
              <a:rPr lang="de-DE" dirty="0">
                <a:solidFill>
                  <a:srgbClr val="D34817"/>
                </a:solidFill>
                <a:latin typeface="Segoe Print" panose="02000600000000000000" pitchFamily="2" charset="0"/>
              </a:rPr>
              <a:t> of </a:t>
            </a:r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the</a:t>
            </a:r>
            <a:r>
              <a:rPr lang="de-DE" dirty="0">
                <a:solidFill>
                  <a:srgbClr val="D34817"/>
                </a:solidFill>
                <a:latin typeface="Segoe Print" panose="02000600000000000000" pitchFamily="2" charset="0"/>
              </a:rPr>
              <a:t> </a:t>
            </a:r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model</a:t>
            </a:r>
            <a:endParaRPr lang="de-DE" dirty="0">
              <a:solidFill>
                <a:srgbClr val="D34817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Inhaltsplatzhalter 3" descr="motex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761" b="-761"/>
          <a:stretch>
            <a:fillRect/>
          </a:stretch>
        </p:blipFill>
        <p:spPr>
          <a:xfrm>
            <a:off x="457200" y="1412776"/>
            <a:ext cx="4038600" cy="4525963"/>
          </a:xfrm>
        </p:spPr>
      </p:pic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>
          <a:xfrm>
            <a:off x="4644008" y="1376961"/>
            <a:ext cx="4041648" cy="49377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400" smtClean="0"/>
              <a:t>Knowledge-based </a:t>
            </a:r>
            <a:r>
              <a:rPr lang="de-DE" sz="2400" dirty="0" err="1" smtClean="0"/>
              <a:t>explanation</a:t>
            </a:r>
            <a:r>
              <a:rPr lang="de-DE" sz="2400" dirty="0" smtClean="0"/>
              <a:t> </a:t>
            </a:r>
            <a:r>
              <a:rPr lang="de-DE" sz="2400" err="1" smtClean="0"/>
              <a:t>model</a:t>
            </a:r>
            <a:r>
              <a:rPr lang="de-DE" sz="2400" smtClean="0"/>
              <a:t> </a:t>
            </a:r>
          </a:p>
          <a:p>
            <a:pPr lvl="1"/>
            <a:r>
              <a:rPr lang="de-DE" sz="2100" smtClean="0"/>
              <a:t>represented </a:t>
            </a:r>
            <a:r>
              <a:rPr lang="de-DE" sz="2100" dirty="0" err="1" smtClean="0"/>
              <a:t>by</a:t>
            </a:r>
            <a:r>
              <a:rPr lang="de-DE" sz="2100" dirty="0" smtClean="0"/>
              <a:t> a </a:t>
            </a:r>
            <a:r>
              <a:rPr lang="de-DE" sz="2100" dirty="0" err="1" smtClean="0"/>
              <a:t>layered</a:t>
            </a:r>
            <a:r>
              <a:rPr lang="de-DE" sz="2100" dirty="0" smtClean="0"/>
              <a:t> </a:t>
            </a:r>
            <a:r>
              <a:rPr lang="de-DE" sz="2100" dirty="0" err="1" smtClean="0"/>
              <a:t>directed</a:t>
            </a:r>
            <a:r>
              <a:rPr lang="de-DE" sz="2100" dirty="0" smtClean="0"/>
              <a:t> </a:t>
            </a:r>
            <a:r>
              <a:rPr lang="de-DE" sz="2100" dirty="0" err="1" smtClean="0"/>
              <a:t>acyclic</a:t>
            </a:r>
            <a:r>
              <a:rPr lang="de-DE" sz="2100" dirty="0" smtClean="0"/>
              <a:t> </a:t>
            </a:r>
            <a:r>
              <a:rPr lang="de-DE" sz="2100" dirty="0" err="1" smtClean="0"/>
              <a:t>graph</a:t>
            </a:r>
            <a:r>
              <a:rPr lang="de-DE" sz="2100" dirty="0" smtClean="0"/>
              <a:t> (DAG)</a:t>
            </a:r>
          </a:p>
          <a:p>
            <a:pPr lvl="1"/>
            <a:r>
              <a:rPr lang="de-DE" sz="2100" smtClean="0"/>
              <a:t>Contains </a:t>
            </a:r>
            <a:r>
              <a:rPr lang="de-DE" sz="2100" dirty="0" smtClean="0"/>
              <a:t>a </a:t>
            </a:r>
            <a:r>
              <a:rPr lang="de-DE" sz="2100" dirty="0" err="1" smtClean="0"/>
              <a:t>distinguished</a:t>
            </a:r>
            <a:r>
              <a:rPr lang="de-DE" sz="2100" dirty="0" smtClean="0"/>
              <a:t> start and an end </a:t>
            </a:r>
            <a:r>
              <a:rPr lang="de-DE" sz="2100" dirty="0" err="1" smtClean="0"/>
              <a:t>node</a:t>
            </a:r>
            <a:endParaRPr lang="de-DE" sz="2100" dirty="0" smtClean="0"/>
          </a:p>
          <a:p>
            <a:pPr lvl="1"/>
            <a:r>
              <a:rPr lang="de-DE" sz="2100" smtClean="0"/>
              <a:t>Each </a:t>
            </a:r>
            <a:r>
              <a:rPr lang="de-DE" sz="2100" dirty="0" err="1" smtClean="0"/>
              <a:t>layer</a:t>
            </a:r>
            <a:r>
              <a:rPr lang="de-DE" sz="2100" dirty="0" smtClean="0"/>
              <a:t> </a:t>
            </a:r>
            <a:r>
              <a:rPr lang="de-DE" sz="2100" dirty="0" err="1" smtClean="0"/>
              <a:t>presentes</a:t>
            </a:r>
            <a:r>
              <a:rPr lang="de-DE" sz="2100" dirty="0" smtClean="0"/>
              <a:t> a </a:t>
            </a:r>
            <a:r>
              <a:rPr lang="de-DE" sz="2100" dirty="0" err="1" smtClean="0"/>
              <a:t>property</a:t>
            </a:r>
            <a:r>
              <a:rPr lang="de-DE" sz="2100" dirty="0" smtClean="0"/>
              <a:t> of </a:t>
            </a:r>
            <a:r>
              <a:rPr lang="de-DE" sz="2100" dirty="0" err="1" smtClean="0"/>
              <a:t>the</a:t>
            </a:r>
            <a:r>
              <a:rPr lang="de-DE" sz="2100" dirty="0" smtClean="0"/>
              <a:t> </a:t>
            </a:r>
            <a:r>
              <a:rPr lang="de-DE" sz="2100" dirty="0" err="1" smtClean="0"/>
              <a:t>item</a:t>
            </a:r>
            <a:endParaRPr lang="de-DE" sz="2100" dirty="0" smtClean="0"/>
          </a:p>
        </p:txBody>
      </p:sp>
      <p:sp>
        <p:nvSpPr>
          <p:cNvPr id="5" name="Rechteck 4"/>
          <p:cNvSpPr/>
          <p:nvPr/>
        </p:nvSpPr>
        <p:spPr bwMode="auto">
          <a:xfrm>
            <a:off x="381000" y="6324600"/>
            <a:ext cx="3276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Example</a:t>
            </a:r>
            <a:endParaRPr lang="de-DE" dirty="0">
              <a:solidFill>
                <a:srgbClr val="D34817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402832" cy="47525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 3" charset="2"/>
              <a:buNone/>
            </a:pPr>
            <a:r>
              <a:rPr lang="de-DE" sz="1800" dirty="0" smtClean="0"/>
              <a:t>	</a:t>
            </a:r>
            <a:r>
              <a:rPr lang="de-DE" sz="1800" smtClean="0"/>
              <a:t>X</a:t>
            </a:r>
            <a:r>
              <a:rPr lang="de-DE" sz="1800" baseline="-25000" smtClean="0"/>
              <a:t>I</a:t>
            </a:r>
            <a:r>
              <a:rPr lang="de-DE" sz="1800" smtClean="0"/>
              <a:t>  = </a:t>
            </a:r>
            <a:r>
              <a:rPr lang="de-DE" sz="1800" dirty="0" smtClean="0"/>
              <a:t>{</a:t>
            </a:r>
            <a:r>
              <a:rPr lang="de-DE" sz="1800" dirty="0" err="1" smtClean="0">
                <a:solidFill>
                  <a:srgbClr val="7F7F7F"/>
                </a:solidFill>
              </a:rPr>
              <a:t>food_preference</a:t>
            </a:r>
            <a:r>
              <a:rPr lang="de-DE" sz="1800" dirty="0" smtClean="0">
                <a:solidFill>
                  <a:srgbClr val="7F7F7F"/>
                </a:solidFill>
              </a:rPr>
              <a:t>,...</a:t>
            </a:r>
            <a:r>
              <a:rPr lang="de-DE" sz="1800" dirty="0" smtClean="0"/>
              <a:t>}</a:t>
            </a:r>
          </a:p>
          <a:p>
            <a:pPr eaLnBrk="1" hangingPunct="1">
              <a:buNone/>
            </a:pPr>
            <a:r>
              <a:rPr lang="de-DE" sz="1800" dirty="0" smtClean="0"/>
              <a:t>	X</a:t>
            </a:r>
            <a:r>
              <a:rPr lang="de-DE" sz="1800" baseline="-25000" dirty="0" smtClean="0"/>
              <a:t>U</a:t>
            </a:r>
            <a:r>
              <a:rPr lang="de-DE" sz="1800" dirty="0" smtClean="0"/>
              <a:t> = {</a:t>
            </a:r>
            <a:r>
              <a:rPr lang="de-DE" sz="1800" dirty="0" err="1" smtClean="0">
                <a:solidFill>
                  <a:srgbClr val="7F7F7F"/>
                </a:solidFill>
              </a:rPr>
              <a:t>food_served</a:t>
            </a:r>
            <a:r>
              <a:rPr lang="de-DE" sz="1800" dirty="0" smtClean="0">
                <a:solidFill>
                  <a:srgbClr val="7F7F7F"/>
                </a:solidFill>
              </a:rPr>
              <a:t>,...</a:t>
            </a:r>
            <a:r>
              <a:rPr lang="de-DE" sz="1800" dirty="0" smtClean="0"/>
              <a:t>}</a:t>
            </a:r>
          </a:p>
          <a:p>
            <a:pPr eaLnBrk="1" hangingPunct="1">
              <a:buFont typeface="Wingdings 3" charset="2"/>
              <a:buNone/>
            </a:pPr>
            <a:r>
              <a:rPr lang="de-DE" sz="1800" smtClean="0"/>
              <a:t>	D   =</a:t>
            </a:r>
            <a:r>
              <a:rPr lang="de-DE" sz="1800" smtClean="0">
                <a:solidFill>
                  <a:srgbClr val="7F7F7F"/>
                </a:solidFill>
              </a:rPr>
              <a:t>dom(customer_type)</a:t>
            </a:r>
            <a:br>
              <a:rPr lang="de-DE" sz="1800" smtClean="0">
                <a:solidFill>
                  <a:srgbClr val="7F7F7F"/>
                </a:solidFill>
              </a:rPr>
            </a:br>
            <a:r>
              <a:rPr lang="de-DE" sz="1800" smtClean="0">
                <a:solidFill>
                  <a:srgbClr val="7F7F7F"/>
                </a:solidFill>
              </a:rPr>
              <a:t>	   ={</a:t>
            </a:r>
            <a:r>
              <a:rPr lang="de-DE" sz="1800" dirty="0" err="1" smtClean="0">
                <a:solidFill>
                  <a:srgbClr val="7F7F7F"/>
                </a:solidFill>
              </a:rPr>
              <a:t>family</a:t>
            </a:r>
            <a:r>
              <a:rPr lang="de-DE" sz="1800" dirty="0" smtClean="0">
                <a:solidFill>
                  <a:srgbClr val="7F7F7F"/>
                </a:solidFill>
              </a:rPr>
              <a:t>, </a:t>
            </a:r>
            <a:r>
              <a:rPr lang="de-DE" sz="1800" dirty="0" err="1" smtClean="0">
                <a:solidFill>
                  <a:srgbClr val="7F7F7F"/>
                </a:solidFill>
              </a:rPr>
              <a:t>couple</a:t>
            </a:r>
            <a:r>
              <a:rPr lang="de-DE" sz="1800" dirty="0" smtClean="0">
                <a:solidFill>
                  <a:srgbClr val="7F7F7F"/>
                </a:solidFill>
              </a:rPr>
              <a:t>},</a:t>
            </a:r>
          </a:p>
          <a:p>
            <a:pPr eaLnBrk="1" hangingPunct="1">
              <a:buFont typeface="Wingdings 3" charset="2"/>
              <a:buNone/>
            </a:pPr>
            <a:r>
              <a:rPr lang="de-DE" sz="1800" dirty="0" smtClean="0"/>
              <a:t>	</a:t>
            </a:r>
            <a:r>
              <a:rPr lang="de-DE" sz="1800" smtClean="0"/>
              <a:t>C  = {</a:t>
            </a:r>
            <a:r>
              <a:rPr lang="de-DE" sz="1800" dirty="0" smtClean="0">
                <a:solidFill>
                  <a:srgbClr val="7F7F7F"/>
                </a:solidFill>
              </a:rPr>
              <a:t>c1: </a:t>
            </a:r>
            <a:r>
              <a:rPr lang="de-DE" sz="1800" dirty="0" err="1" smtClean="0">
                <a:solidFill>
                  <a:srgbClr val="7F7F7F"/>
                </a:solidFill>
              </a:rPr>
              <a:t>customer_type</a:t>
            </a:r>
            <a:r>
              <a:rPr lang="de-DE" sz="1800" dirty="0" smtClean="0">
                <a:solidFill>
                  <a:srgbClr val="7F7F7F"/>
                </a:solidFill>
              </a:rPr>
              <a:t>= </a:t>
            </a:r>
            <a:r>
              <a:rPr lang="de-DE" sz="1800" dirty="0" err="1" smtClean="0">
                <a:solidFill>
                  <a:srgbClr val="7F7F7F"/>
                </a:solidFill>
              </a:rPr>
              <a:t>family</a:t>
            </a:r>
            <a:r>
              <a:rPr lang="de-DE" sz="1800" dirty="0" smtClean="0">
                <a:solidFill>
                  <a:srgbClr val="7F7F7F"/>
                </a:solidFill>
              </a:rPr>
              <a:t>, ...</a:t>
            </a:r>
            <a:r>
              <a:rPr lang="de-DE" sz="1800" dirty="0" smtClean="0"/>
              <a:t>}</a:t>
            </a:r>
          </a:p>
          <a:p>
            <a:pPr eaLnBrk="1" hangingPunct="1">
              <a:buFont typeface="Wingdings 3" charset="2"/>
              <a:buNone/>
            </a:pPr>
            <a:r>
              <a:rPr lang="de-DE" sz="1800" smtClean="0"/>
              <a:t>	Q  </a:t>
            </a:r>
            <a:r>
              <a:rPr lang="de-DE" sz="1800" dirty="0" smtClean="0"/>
              <a:t>= {</a:t>
            </a:r>
            <a:r>
              <a:rPr lang="de-DE" sz="1800" dirty="0" smtClean="0">
                <a:solidFill>
                  <a:srgbClr val="7F7F7F"/>
                </a:solidFill>
              </a:rPr>
              <a:t>start, </a:t>
            </a:r>
            <a:r>
              <a:rPr lang="de-DE" sz="1800" dirty="0" err="1" smtClean="0">
                <a:solidFill>
                  <a:srgbClr val="7F7F7F"/>
                </a:solidFill>
              </a:rPr>
              <a:t>a_fam</a:t>
            </a:r>
            <a:r>
              <a:rPr lang="de-DE" sz="1800" dirty="0" smtClean="0">
                <a:solidFill>
                  <a:srgbClr val="7F7F7F"/>
                </a:solidFill>
              </a:rPr>
              <a:t>, ..., end</a:t>
            </a:r>
            <a:r>
              <a:rPr lang="de-DE" sz="1800" dirty="0" smtClean="0"/>
              <a:t>}</a:t>
            </a:r>
          </a:p>
          <a:p>
            <a:pPr eaLnBrk="1" hangingPunct="1">
              <a:buFont typeface="Wingdings 3" charset="2"/>
              <a:buNone/>
            </a:pPr>
            <a:r>
              <a:rPr lang="de-DE" sz="1800" dirty="0" smtClean="0"/>
              <a:t>	</a:t>
            </a:r>
            <a:r>
              <a:rPr lang="de-DE" sz="1800" smtClean="0"/>
              <a:t>E   =  {</a:t>
            </a:r>
            <a:r>
              <a:rPr lang="de-DE" sz="1800" dirty="0" smtClean="0">
                <a:solidFill>
                  <a:srgbClr val="7F7F7F"/>
                </a:solidFill>
              </a:rPr>
              <a:t>start.c1.a_fam, ...</a:t>
            </a:r>
            <a:r>
              <a:rPr lang="de-DE" sz="1800" dirty="0" smtClean="0"/>
              <a:t>}</a:t>
            </a:r>
            <a:endParaRPr lang="de-DE" sz="1800" b="1" dirty="0" smtClean="0"/>
          </a:p>
          <a:p>
            <a:endParaRPr lang="de-DE" sz="2000" smtClean="0"/>
          </a:p>
          <a:p>
            <a:r>
              <a:rPr lang="de-DE" sz="2000" smtClean="0"/>
              <a:t>Bold </a:t>
            </a:r>
            <a:r>
              <a:rPr lang="de-DE" sz="2000" dirty="0" err="1" smtClean="0"/>
              <a:t>faced</a:t>
            </a:r>
            <a:r>
              <a:rPr lang="de-DE" sz="2000" dirty="0" smtClean="0"/>
              <a:t> </a:t>
            </a:r>
            <a:r>
              <a:rPr lang="de-DE" sz="2000" dirty="0" err="1" smtClean="0"/>
              <a:t>transitions</a:t>
            </a:r>
            <a:r>
              <a:rPr lang="de-DE" sz="2000" dirty="0" smtClean="0"/>
              <a:t> </a:t>
            </a:r>
            <a:r>
              <a:rPr lang="de-DE" sz="2000" dirty="0" err="1" smtClean="0"/>
              <a:t>provide</a:t>
            </a:r>
            <a:r>
              <a:rPr lang="de-DE" sz="2000" dirty="0" smtClean="0"/>
              <a:t> a </a:t>
            </a:r>
            <a:r>
              <a:rPr lang="de-DE" sz="2000" dirty="0" err="1" smtClean="0"/>
              <a:t>valid</a:t>
            </a:r>
            <a:r>
              <a:rPr lang="de-DE" sz="2000" dirty="0" smtClean="0"/>
              <a:t> </a:t>
            </a:r>
            <a:r>
              <a:rPr lang="de-DE" sz="2000" dirty="0" err="1" smtClean="0"/>
              <a:t>sequence</a:t>
            </a:r>
            <a:r>
              <a:rPr lang="de-DE" sz="2000" dirty="0" smtClean="0"/>
              <a:t> of </a:t>
            </a:r>
            <a:r>
              <a:rPr lang="de-DE" sz="2000" dirty="0" err="1" smtClean="0"/>
              <a:t>arguments</a:t>
            </a:r>
            <a:r>
              <a:rPr lang="de-DE" sz="2000" dirty="0" smtClean="0"/>
              <a:t> &lt;start, </a:t>
            </a:r>
            <a:r>
              <a:rPr lang="de-DE" sz="2000" dirty="0" err="1" smtClean="0"/>
              <a:t>a</a:t>
            </a:r>
            <a:r>
              <a:rPr lang="de-DE" sz="2000" baseline="-25000" dirty="0" err="1" smtClean="0"/>
              <a:t>fam</a:t>
            </a:r>
            <a:r>
              <a:rPr lang="de-DE" sz="2000" dirty="0" smtClean="0"/>
              <a:t>, </a:t>
            </a:r>
            <a:r>
              <a:rPr lang="de-DE" sz="2000" dirty="0" err="1" smtClean="0"/>
              <a:t>a</a:t>
            </a:r>
            <a:r>
              <a:rPr lang="de-DE" sz="2000" baseline="-25000" dirty="0" err="1" smtClean="0"/>
              <a:t>it</a:t>
            </a:r>
            <a:r>
              <a:rPr lang="de-DE" sz="2000" dirty="0" smtClean="0"/>
              <a:t>, </a:t>
            </a:r>
            <a:r>
              <a:rPr lang="de-DE" sz="2000" dirty="0" err="1" smtClean="0"/>
              <a:t>a</a:t>
            </a:r>
            <a:r>
              <a:rPr lang="de-DE" sz="2000" baseline="-25000" dirty="0" err="1" smtClean="0"/>
              <a:t>lo</a:t>
            </a:r>
            <a:r>
              <a:rPr lang="de-DE" sz="2000" dirty="0" smtClean="0"/>
              <a:t>, end&gt;</a:t>
            </a:r>
          </a:p>
        </p:txBody>
      </p:sp>
      <p:pic>
        <p:nvPicPr>
          <p:cNvPr id="10" name="Inhaltsplatzhalter 3" descr="motex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761" b="-761"/>
          <a:stretch>
            <a:fillRect/>
          </a:stretch>
        </p:blipFill>
        <p:spPr bwMode="auto">
          <a:xfrm>
            <a:off x="4716016" y="1484784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4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4351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3"/>
          <p:cNvGrpSpPr>
            <a:grpSpLocks/>
          </p:cNvGrpSpPr>
          <p:nvPr/>
        </p:nvGrpSpPr>
        <p:grpSpPr bwMode="auto">
          <a:xfrm>
            <a:off x="698500" y="1643063"/>
            <a:ext cx="3659188" cy="1296987"/>
            <a:chOff x="699167" y="1643050"/>
            <a:chExt cx="3658519" cy="1297164"/>
          </a:xfrm>
        </p:grpSpPr>
        <p:pic>
          <p:nvPicPr>
            <p:cNvPr id="14349" name="Grafik 10" descr="UM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167" y="1643050"/>
              <a:ext cx="1801131" cy="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Grafik 11" descr="UMarrow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2071678"/>
              <a:ext cx="1785950" cy="86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23"/>
          <p:cNvGrpSpPr>
            <a:grpSpLocks/>
          </p:cNvGrpSpPr>
          <p:nvPr/>
        </p:nvGrpSpPr>
        <p:grpSpPr bwMode="auto">
          <a:xfrm>
            <a:off x="714375" y="3857625"/>
            <a:ext cx="3143250" cy="739775"/>
            <a:chOff x="714348" y="3857628"/>
            <a:chExt cx="3143272" cy="739014"/>
          </a:xfrm>
        </p:grpSpPr>
        <p:pic>
          <p:nvPicPr>
            <p:cNvPr id="14347" name="Grafik 21" descr="PM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4348" y="3857628"/>
              <a:ext cx="1785950" cy="73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Grafik 22" descr="PMarrow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14612" y="3929066"/>
              <a:ext cx="11430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2" name="Rechteck 24"/>
          <p:cNvSpPr>
            <a:spLocks noChangeArrowheads="1"/>
          </p:cNvSpPr>
          <p:nvPr/>
        </p:nvSpPr>
        <p:spPr bwMode="auto">
          <a:xfrm>
            <a:off x="4429125" y="1643063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Knowledge-based: "Tell me what fits based on my needs"</a:t>
            </a:r>
          </a:p>
        </p:txBody>
      </p:sp>
      <p:grpSp>
        <p:nvGrpSpPr>
          <p:cNvPr id="5" name="Gruppieren 27"/>
          <p:cNvGrpSpPr>
            <a:grpSpLocks/>
          </p:cNvGrpSpPr>
          <p:nvPr/>
        </p:nvGrpSpPr>
        <p:grpSpPr bwMode="auto">
          <a:xfrm>
            <a:off x="750888" y="4500563"/>
            <a:ext cx="3349625" cy="1357312"/>
            <a:chOff x="751620" y="4500570"/>
            <a:chExt cx="3348404" cy="1357322"/>
          </a:xfrm>
        </p:grpSpPr>
        <p:pic>
          <p:nvPicPr>
            <p:cNvPr id="14345" name="Grafik 25" descr="KM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51620" y="5000636"/>
              <a:ext cx="167724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Grafik 26" descr="KMarrow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28860" y="4500570"/>
              <a:ext cx="1671164" cy="104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6162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Presentation</a:t>
            </a:r>
            <a:r>
              <a:rPr lang="de-DE" dirty="0">
                <a:solidFill>
                  <a:srgbClr val="D34817"/>
                </a:solidFill>
                <a:latin typeface="Segoe Print" panose="02000600000000000000" pitchFamily="2" charset="0"/>
              </a:rPr>
              <a:t> of </a:t>
            </a:r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the</a:t>
            </a:r>
            <a:r>
              <a:rPr lang="de-DE" dirty="0">
                <a:solidFill>
                  <a:srgbClr val="D34817"/>
                </a:solidFill>
                <a:latin typeface="Segoe Print" panose="02000600000000000000" pitchFamily="2" charset="0"/>
              </a:rPr>
              <a:t> </a:t>
            </a:r>
            <a:r>
              <a:rPr lang="de-DE" dirty="0" err="1">
                <a:solidFill>
                  <a:srgbClr val="D34817"/>
                </a:solidFill>
                <a:latin typeface="Segoe Print" panose="02000600000000000000" pitchFamily="2" charset="0"/>
              </a:rPr>
              <a:t>explanation</a:t>
            </a:r>
            <a:endParaRPr lang="de-DE" dirty="0">
              <a:solidFill>
                <a:srgbClr val="D34817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Inhaltsplatzhalter 3" descr="result_page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6774" b="-16774"/>
          <a:stretch>
            <a:fillRect/>
          </a:stretch>
        </p:blipFill>
        <p:spPr>
          <a:xfrm>
            <a:off x="152400" y="944681"/>
            <a:ext cx="4800600" cy="5379919"/>
          </a:xfrm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Users </a:t>
            </a:r>
            <a:r>
              <a:rPr lang="de-DE" sz="2000" dirty="0" err="1" smtClean="0"/>
              <a:t>receive</a:t>
            </a:r>
            <a:r>
              <a:rPr lang="de-DE" sz="2000" dirty="0" smtClean="0"/>
              <a:t> different explanations for 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recommended</a:t>
            </a:r>
            <a:r>
              <a:rPr lang="de-DE" sz="2000" dirty="0" smtClean="0"/>
              <a:t> </a:t>
            </a:r>
            <a:r>
              <a:rPr lang="de-DE" sz="2000" smtClean="0"/>
              <a:t>item </a:t>
            </a:r>
            <a:br>
              <a:rPr lang="de-DE" sz="2000" smtClean="0"/>
            </a:br>
            <a:r>
              <a:rPr lang="de-DE" sz="2000" smtClean="0"/>
              <a:t>(</a:t>
            </a:r>
            <a:r>
              <a:rPr lang="de-DE" sz="2000" dirty="0" err="1" smtClean="0"/>
              <a:t>here</a:t>
            </a:r>
            <a:r>
              <a:rPr lang="de-DE" sz="2000" dirty="0" smtClean="0"/>
              <a:t>: </a:t>
            </a:r>
            <a:r>
              <a:rPr lang="de-DE" sz="2000" dirty="0" err="1" smtClean="0"/>
              <a:t>spa</a:t>
            </a:r>
            <a:r>
              <a:rPr lang="de-DE" sz="2000" dirty="0" smtClean="0"/>
              <a:t> </a:t>
            </a:r>
            <a:r>
              <a:rPr lang="de-DE" sz="2000" dirty="0" err="1" smtClean="0"/>
              <a:t>resort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sp>
        <p:nvSpPr>
          <p:cNvPr id="5" name="Rechteck 4"/>
          <p:cNvSpPr/>
          <p:nvPr/>
        </p:nvSpPr>
        <p:spPr bwMode="auto">
          <a:xfrm>
            <a:off x="381000" y="6324600"/>
            <a:ext cx="3276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Thermencheck.com (hot spring resorts)</a:t>
            </a:r>
          </a:p>
        </p:txBody>
      </p:sp>
      <p:pic>
        <p:nvPicPr>
          <p:cNvPr id="5" name="Inhaltsplatzhalter 4" descr="tc_banner.bmp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28625" y="357188"/>
            <a:ext cx="8231188" cy="3000375"/>
          </a:xfrm>
        </p:spPr>
      </p:pic>
      <p:pic>
        <p:nvPicPr>
          <p:cNvPr id="6" name="Grafik 5" descr="tc_intro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285875"/>
            <a:ext cx="49625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tc_result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552" y="428625"/>
            <a:ext cx="70008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2"/>
          <p:cNvGrpSpPr/>
          <p:nvPr/>
        </p:nvGrpSpPr>
        <p:grpSpPr>
          <a:xfrm>
            <a:off x="1691680" y="2276872"/>
            <a:ext cx="5848747" cy="4176464"/>
            <a:chOff x="-540568" y="2342599"/>
            <a:chExt cx="5848747" cy="4176464"/>
          </a:xfrm>
        </p:grpSpPr>
        <p:sp>
          <p:nvSpPr>
            <p:cNvPr id="2" name="Rechteck 1"/>
            <p:cNvSpPr/>
            <p:nvPr/>
          </p:nvSpPr>
          <p:spPr>
            <a:xfrm>
              <a:off x="-540568" y="2342599"/>
              <a:ext cx="5848747" cy="4176464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feld 7"/>
            <p:cNvSpPr txBox="1">
              <a:spLocks noChangeArrowheads="1"/>
            </p:cNvSpPr>
            <p:nvPr/>
          </p:nvSpPr>
          <p:spPr bwMode="auto">
            <a:xfrm>
              <a:off x="-252536" y="4589839"/>
              <a:ext cx="5500687" cy="5842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smtClean="0"/>
                <a:t>The water has favorable properties for X, but it is unknown if it also cures Y.</a:t>
              </a:r>
              <a:endParaRPr lang="en-US" sz="1600"/>
            </a:p>
          </p:txBody>
        </p:sp>
        <p:sp>
          <p:nvSpPr>
            <p:cNvPr id="9" name="Textfeld 8"/>
            <p:cNvSpPr txBox="1">
              <a:spLocks noChangeArrowheads="1"/>
            </p:cNvSpPr>
            <p:nvPr/>
          </p:nvSpPr>
          <p:spPr bwMode="auto">
            <a:xfrm>
              <a:off x="-230311" y="5394702"/>
              <a:ext cx="3678699" cy="338554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smtClean="0"/>
                <a:t>It offers organic food, but no kosher food.</a:t>
              </a:r>
              <a:endParaRPr lang="en-US" sz="1600"/>
            </a:p>
          </p:txBody>
        </p:sp>
        <p:sp>
          <p:nvSpPr>
            <p:cNvPr id="10" name="Textfeld 9"/>
            <p:cNvSpPr txBox="1">
              <a:spLocks noChangeArrowheads="1"/>
            </p:cNvSpPr>
            <p:nvPr/>
          </p:nvSpPr>
          <p:spPr bwMode="auto">
            <a:xfrm>
              <a:off x="-252536" y="2759452"/>
              <a:ext cx="5286375" cy="584775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smtClean="0"/>
                <a:t>It offers services for families with small children, such as X, Y and Z.</a:t>
              </a:r>
              <a:endParaRPr lang="en-US" sz="1600"/>
            </a:p>
          </p:txBody>
        </p:sp>
        <p:sp>
          <p:nvSpPr>
            <p:cNvPr id="11" name="Textfeld 10"/>
            <p:cNvSpPr txBox="1">
              <a:spLocks noChangeArrowheads="1"/>
            </p:cNvSpPr>
            <p:nvPr/>
          </p:nvSpPr>
          <p:spPr bwMode="auto">
            <a:xfrm>
              <a:off x="-252536" y="3804027"/>
              <a:ext cx="5286375" cy="338554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smtClean="0"/>
                <a:t>It is a spa resort of medium size offering around 1000 beds.</a:t>
              </a:r>
              <a:endParaRPr lang="en-US" sz="1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8561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AT" dirty="0" smtClean="0"/>
              <a:t>Evaluation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 err="1" smtClean="0"/>
              <a:t>Methodology</a:t>
            </a:r>
            <a:endParaRPr lang="de-AT" dirty="0" smtClean="0"/>
          </a:p>
          <a:p>
            <a:pPr lvl="1"/>
            <a:r>
              <a:rPr lang="de-AT" dirty="0" smtClean="0"/>
              <a:t>Online test on </a:t>
            </a:r>
            <a:r>
              <a:rPr lang="de-DE" dirty="0" err="1" smtClean="0"/>
              <a:t>real-world</a:t>
            </a:r>
            <a:r>
              <a:rPr lang="de-DE" dirty="0" smtClean="0"/>
              <a:t> </a:t>
            </a:r>
            <a:r>
              <a:rPr lang="de-DE" err="1" smtClean="0"/>
              <a:t>platform</a:t>
            </a:r>
            <a:r>
              <a:rPr lang="de-DE" smtClean="0"/>
              <a:t> </a:t>
            </a:r>
          </a:p>
          <a:p>
            <a:pPr lvl="2"/>
            <a:r>
              <a:rPr lang="de-DE" smtClean="0"/>
              <a:t>(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http://www.thermencheck.com</a:t>
            </a:r>
            <a:r>
              <a:rPr lang="de-DE" dirty="0" smtClean="0"/>
              <a:t>)</a:t>
            </a:r>
            <a:endParaRPr lang="de-AT" dirty="0" smtClean="0"/>
          </a:p>
          <a:p>
            <a:pPr lvl="1"/>
            <a:r>
              <a:rPr lang="de-AT" dirty="0" smtClean="0"/>
              <a:t>More then 200 participants</a:t>
            </a:r>
          </a:p>
          <a:p>
            <a:pPr lvl="1"/>
            <a:r>
              <a:rPr lang="de-AT" dirty="0" smtClean="0"/>
              <a:t>Randomly division of the participants into two groups:</a:t>
            </a:r>
          </a:p>
          <a:p>
            <a:pPr lvl="2"/>
            <a:r>
              <a:rPr lang="de-AT" dirty="0" smtClean="0"/>
              <a:t>Group A</a:t>
            </a:r>
            <a:r>
              <a:rPr lang="de-AT" smtClean="0"/>
              <a:t>: explanations </a:t>
            </a:r>
            <a:r>
              <a:rPr lang="de-AT" dirty="0" smtClean="0"/>
              <a:t>for the recommendation were shown</a:t>
            </a:r>
          </a:p>
          <a:p>
            <a:pPr lvl="2"/>
            <a:r>
              <a:rPr lang="de-AT" dirty="0" smtClean="0"/>
              <a:t>Group B: no explanation was shown</a:t>
            </a:r>
          </a:p>
          <a:p>
            <a:pPr lvl="2"/>
            <a:r>
              <a:rPr lang="de-AT" smtClean="0"/>
              <a:t>Questionnaire after interaction</a:t>
            </a:r>
            <a:endParaRPr lang="de-AT" dirty="0" smtClean="0"/>
          </a:p>
          <a:p>
            <a:pPr lvl="1"/>
            <a:r>
              <a:rPr lang="de-AT" err="1" smtClean="0"/>
              <a:t>Questions</a:t>
            </a:r>
            <a:r>
              <a:rPr lang="de-AT" smtClean="0"/>
              <a:t> </a:t>
            </a:r>
          </a:p>
          <a:p>
            <a:pPr lvl="2"/>
            <a:r>
              <a:rPr lang="de-AT" smtClean="0"/>
              <a:t>usability </a:t>
            </a:r>
            <a:r>
              <a:rPr lang="de-AT" dirty="0" smtClean="0"/>
              <a:t>and the use of the </a:t>
            </a:r>
            <a:r>
              <a:rPr lang="de-AT" smtClean="0"/>
              <a:t>system </a:t>
            </a:r>
          </a:p>
          <a:p>
            <a:pPr lvl="2"/>
            <a:r>
              <a:rPr lang="de-AT" smtClean="0"/>
              <a:t>the </a:t>
            </a:r>
            <a:r>
              <a:rPr lang="de-AT" dirty="0" smtClean="0"/>
              <a:t>intention to </a:t>
            </a:r>
            <a:r>
              <a:rPr lang="de-AT" dirty="0" err="1" smtClean="0"/>
              <a:t>repeated</a:t>
            </a:r>
            <a:r>
              <a:rPr lang="de-AT" dirty="0" smtClean="0"/>
              <a:t> </a:t>
            </a:r>
            <a:r>
              <a:rPr lang="de-AT" dirty="0" err="1" smtClean="0"/>
              <a:t>use</a:t>
            </a:r>
            <a:r>
              <a:rPr lang="de-AT" smtClean="0"/>
              <a:t>, </a:t>
            </a:r>
          </a:p>
          <a:p>
            <a:pPr lvl="2"/>
            <a:r>
              <a:rPr lang="de-DE" smtClean="0"/>
              <a:t>positive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smtClean="0"/>
              <a:t>and </a:t>
            </a:r>
          </a:p>
          <a:p>
            <a:pPr lvl="2"/>
            <a:r>
              <a:rPr lang="de-DE" smtClean="0"/>
              <a:t>willingness to recommend to others</a:t>
            </a:r>
            <a:endParaRPr lang="de-AT" dirty="0" smtClean="0"/>
          </a:p>
        </p:txBody>
      </p:sp>
      <p:sp>
        <p:nvSpPr>
          <p:cNvPr id="4" name="Rechteck 3"/>
          <p:cNvSpPr/>
          <p:nvPr/>
        </p:nvSpPr>
        <p:spPr bwMode="auto">
          <a:xfrm>
            <a:off x="381000" y="6324600"/>
            <a:ext cx="3276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42" y="0"/>
            <a:ext cx="7486600" cy="1143000"/>
          </a:xfrm>
        </p:spPr>
        <p:txBody>
          <a:bodyPr/>
          <a:lstStyle/>
          <a:p>
            <a:r>
              <a:rPr lang="en-US" smtClean="0"/>
              <a:t>Results for the explanation feature</a:t>
            </a:r>
            <a:endParaRPr lang="en-US" sz="200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8957" y="4509120"/>
            <a:ext cx="7772400" cy="1296144"/>
          </a:xfrm>
        </p:spPr>
        <p:txBody>
          <a:bodyPr/>
          <a:lstStyle/>
          <a:p>
            <a:r>
              <a:rPr lang="en-US" sz="2000" dirty="0" smtClean="0"/>
              <a:t>Knowledgeable explanations significantly </a:t>
            </a:r>
            <a:r>
              <a:rPr lang="en-US" dirty="0" smtClean="0"/>
              <a:t>increase the </a:t>
            </a:r>
            <a:r>
              <a:rPr lang="en-US" sz="2000" dirty="0" smtClean="0"/>
              <a:t>users’ perceived utility </a:t>
            </a:r>
          </a:p>
          <a:p>
            <a:r>
              <a:rPr lang="en-US" sz="2000" dirty="0" smtClean="0"/>
              <a:t>Perceived utility strongly correlates with usage intention etc.</a:t>
            </a:r>
            <a:endParaRPr lang="en-US" sz="2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27584" y="2811929"/>
            <a:ext cx="1656184" cy="432048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Explanation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3419872" y="3676025"/>
            <a:ext cx="1368152" cy="504056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Trust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3419872" y="1875825"/>
            <a:ext cx="1368152" cy="648072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Perceived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Utility</a:t>
            </a:r>
          </a:p>
        </p:txBody>
      </p:sp>
      <p:cxnSp>
        <p:nvCxnSpPr>
          <p:cNvPr id="9" name="Gerade Verbindung mit Pfeil 8"/>
          <p:cNvCxnSpPr>
            <a:stCxn id="4" idx="3"/>
          </p:cNvCxnSpPr>
          <p:nvPr/>
        </p:nvCxnSpPr>
        <p:spPr bwMode="auto">
          <a:xfrm flipV="1">
            <a:off x="2483768" y="2376934"/>
            <a:ext cx="936104" cy="65101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4" idx="3"/>
            <a:endCxn id="5" idx="1"/>
          </p:cNvCxnSpPr>
          <p:nvPr/>
        </p:nvCxnSpPr>
        <p:spPr bwMode="auto">
          <a:xfrm>
            <a:off x="2483768" y="3027953"/>
            <a:ext cx="936104" cy="9001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 bwMode="auto">
          <a:xfrm>
            <a:off x="6084168" y="1587793"/>
            <a:ext cx="1584176" cy="720080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Positive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Usage exp.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6084168" y="2379881"/>
            <a:ext cx="1584176" cy="648072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Recommend to others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6084168" y="3099961"/>
            <a:ext cx="1584176" cy="1008112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-112" charset="-128"/>
              </a:rPr>
              <a:t>Intention to repeated usage</a:t>
            </a:r>
          </a:p>
        </p:txBody>
      </p:sp>
      <p:cxnSp>
        <p:nvCxnSpPr>
          <p:cNvPr id="25" name="Gerade Verbindung mit Pfeil 24"/>
          <p:cNvCxnSpPr>
            <a:endCxn id="17" idx="1"/>
          </p:cNvCxnSpPr>
          <p:nvPr/>
        </p:nvCxnSpPr>
        <p:spPr bwMode="auto">
          <a:xfrm>
            <a:off x="4788024" y="2374310"/>
            <a:ext cx="1296144" cy="1288265"/>
          </a:xfrm>
          <a:prstGeom prst="straightConnector1">
            <a:avLst/>
          </a:prstGeom>
          <a:ln>
            <a:headEnd type="arrow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7" idx="3"/>
            <a:endCxn id="16" idx="1"/>
          </p:cNvCxnSpPr>
          <p:nvPr/>
        </p:nvCxnSpPr>
        <p:spPr bwMode="auto">
          <a:xfrm>
            <a:off x="4788024" y="2174658"/>
            <a:ext cx="1296144" cy="554462"/>
          </a:xfrm>
          <a:prstGeom prst="straightConnector1">
            <a:avLst/>
          </a:prstGeom>
          <a:ln>
            <a:headEnd type="arrow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endCxn id="15" idx="1"/>
          </p:cNvCxnSpPr>
          <p:nvPr/>
        </p:nvCxnSpPr>
        <p:spPr bwMode="auto">
          <a:xfrm flipV="1">
            <a:off x="4788024" y="1944389"/>
            <a:ext cx="1296144" cy="75781"/>
          </a:xfrm>
          <a:prstGeom prst="straightConnector1">
            <a:avLst/>
          </a:prstGeom>
          <a:ln>
            <a:headEnd type="arrow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755576" y="3892049"/>
            <a:ext cx="237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itchFamily="34" charset="0"/>
              </a:rPr>
              <a:t>** sign. &lt; 1%, * sign. &lt; 5%</a:t>
            </a:r>
            <a:endParaRPr lang="en-US" sz="1600" b="0">
              <a:latin typeface="Calibri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2699792" y="230787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n-lt"/>
              </a:rPr>
              <a:t>+*</a:t>
            </a:r>
            <a:endParaRPr lang="en-US">
              <a:latin typeface="+mn-lt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5076056" y="165980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itchFamily="34" charset="0"/>
              </a:rPr>
              <a:t>+**</a:t>
            </a:r>
            <a:endParaRPr lang="en-US">
              <a:latin typeface="Calibri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220072" y="209184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itchFamily="34" charset="0"/>
              </a:rPr>
              <a:t>+**</a:t>
            </a:r>
            <a:endParaRPr lang="en-US">
              <a:latin typeface="Calibri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220072" y="25238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itchFamily="34" charset="0"/>
              </a:rPr>
              <a:t>+**</a:t>
            </a:r>
            <a:endParaRPr lang="en-US">
              <a:latin typeface="Calibri" pitchFamily="34" charset="0"/>
            </a:endParaRPr>
          </a:p>
        </p:txBody>
      </p:sp>
      <p:cxnSp>
        <p:nvCxnSpPr>
          <p:cNvPr id="47" name="Gerade Verbindung mit Pfeil 46"/>
          <p:cNvCxnSpPr>
            <a:stCxn id="5" idx="3"/>
          </p:cNvCxnSpPr>
          <p:nvPr/>
        </p:nvCxnSpPr>
        <p:spPr bwMode="auto">
          <a:xfrm flipV="1">
            <a:off x="4788024" y="3819553"/>
            <a:ext cx="1296144" cy="113666"/>
          </a:xfrm>
          <a:prstGeom prst="straightConnector1">
            <a:avLst/>
          </a:prstGeom>
          <a:ln>
            <a:headEnd type="arrow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5148064" y="346000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itchFamily="34" charset="0"/>
              </a:rPr>
              <a:t>+**</a:t>
            </a:r>
            <a:endParaRPr lang="en-US">
              <a:latin typeface="Calibri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2771800" y="302795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n-lt"/>
              </a:rPr>
              <a:t>+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941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 example for a laboratory study</a:t>
            </a:r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197225"/>
            <a:ext cx="3105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4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Recent study on different explanation interfaces</a:t>
            </a:r>
          </a:p>
          <a:p>
            <a:pPr lvl="1"/>
            <a:r>
              <a:rPr lang="en-US" smtClean="0"/>
              <a:t>Gedikli et al., IJHCS 2014</a:t>
            </a:r>
          </a:p>
          <a:p>
            <a:r>
              <a:rPr lang="en-US" smtClean="0"/>
              <a:t>Compared 10 different styles</a:t>
            </a:r>
          </a:p>
          <a:p>
            <a:pPr lvl="1"/>
            <a:r>
              <a:rPr lang="en-US" smtClean="0"/>
              <a:t>Including rating-based ones, (personalized) tag clouds, and simple aggregating techniques</a:t>
            </a:r>
          </a:p>
          <a:p>
            <a:pPr lvl="1"/>
            <a:r>
              <a:rPr lang="en-US" smtClean="0"/>
              <a:t>Involved over 100 participants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should I explain?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55299"/>
            <a:ext cx="3295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50024"/>
            <a:ext cx="3438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4706"/>
            <a:ext cx="3837532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3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 goals and procedure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69740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1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29600" cy="216024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Measurement dimensions</a:t>
            </a:r>
          </a:p>
          <a:p>
            <a:pPr lvl="1"/>
            <a:r>
              <a:rPr lang="en-US" smtClean="0"/>
              <a:t>Efficiency: </a:t>
            </a:r>
          </a:p>
          <a:p>
            <a:pPr lvl="2"/>
            <a:r>
              <a:rPr lang="en-US" smtClean="0"/>
              <a:t>Can users decide faster?</a:t>
            </a:r>
          </a:p>
          <a:p>
            <a:pPr lvl="1"/>
            <a:r>
              <a:rPr lang="en-US" smtClean="0"/>
              <a:t>Effectiveness: </a:t>
            </a:r>
          </a:p>
          <a:p>
            <a:pPr lvl="2"/>
            <a:r>
              <a:rPr lang="en-US" smtClean="0"/>
              <a:t>Is their rating based on explanations similar to the rating without explanations</a:t>
            </a:r>
          </a:p>
          <a:p>
            <a:pPr lvl="1"/>
            <a:r>
              <a:rPr lang="en-US" smtClean="0"/>
              <a:t>Persuasiveness: </a:t>
            </a:r>
          </a:p>
          <a:p>
            <a:pPr lvl="2"/>
            <a:r>
              <a:rPr lang="en-US" smtClean="0"/>
              <a:t>Do the explanations induce a bias?</a:t>
            </a:r>
          </a:p>
          <a:p>
            <a:pPr lvl="1"/>
            <a:r>
              <a:rPr lang="en-US" smtClean="0"/>
              <a:t>Trade offs?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– mean time for deciding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5722"/>
            <a:ext cx="7367166" cy="512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Effectiveness and persuasion</a:t>
            </a: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799"/>
            <a:ext cx="5976664" cy="41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9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– Perceived transparency</a:t>
            </a: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516415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Paradigms of recommender systems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4071938" y="3000375"/>
            <a:ext cx="4181475" cy="1547813"/>
            <a:chOff x="4786314" y="3071810"/>
            <a:chExt cx="4181496" cy="1547815"/>
          </a:xfrm>
        </p:grpSpPr>
        <p:pic>
          <p:nvPicPr>
            <p:cNvPr id="15378" name="Grafik 5" descr="Box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3214686"/>
              <a:ext cx="1643074" cy="136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Grafik 6" descr="Outputarr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3500438"/>
              <a:ext cx="1129063" cy="219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Grafik 7" descr="Outpu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3071810"/>
              <a:ext cx="160972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3"/>
          <p:cNvGrpSpPr>
            <a:grpSpLocks/>
          </p:cNvGrpSpPr>
          <p:nvPr/>
        </p:nvGrpSpPr>
        <p:grpSpPr bwMode="auto">
          <a:xfrm>
            <a:off x="698500" y="1643063"/>
            <a:ext cx="3659188" cy="1296987"/>
            <a:chOff x="699167" y="1643050"/>
            <a:chExt cx="3658519" cy="1297164"/>
          </a:xfrm>
        </p:grpSpPr>
        <p:pic>
          <p:nvPicPr>
            <p:cNvPr id="15376" name="Grafik 10" descr="UM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167" y="1643050"/>
              <a:ext cx="1801131" cy="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Grafik 11" descr="UMarrow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2071678"/>
              <a:ext cx="1785950" cy="86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18"/>
          <p:cNvGrpSpPr>
            <a:grpSpLocks/>
          </p:cNvGrpSpPr>
          <p:nvPr/>
        </p:nvGrpSpPr>
        <p:grpSpPr bwMode="auto">
          <a:xfrm>
            <a:off x="785813" y="2722563"/>
            <a:ext cx="3252787" cy="920750"/>
            <a:chOff x="857224" y="2722011"/>
            <a:chExt cx="3252812" cy="921303"/>
          </a:xfrm>
        </p:grpSpPr>
        <p:pic>
          <p:nvPicPr>
            <p:cNvPr id="15374" name="Grafik 16" descr="Commarrow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3108" y="3143248"/>
              <a:ext cx="1966928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Grafik 15" descr="Community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57224" y="2722011"/>
              <a:ext cx="1428760" cy="849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ieren 23"/>
          <p:cNvGrpSpPr>
            <a:grpSpLocks/>
          </p:cNvGrpSpPr>
          <p:nvPr/>
        </p:nvGrpSpPr>
        <p:grpSpPr bwMode="auto">
          <a:xfrm>
            <a:off x="714375" y="3857625"/>
            <a:ext cx="3143250" cy="739775"/>
            <a:chOff x="714348" y="3857628"/>
            <a:chExt cx="3143272" cy="739014"/>
          </a:xfrm>
        </p:grpSpPr>
        <p:pic>
          <p:nvPicPr>
            <p:cNvPr id="15372" name="Grafik 21" descr="PM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14348" y="3857628"/>
              <a:ext cx="1785950" cy="73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Grafik 22" descr="PMarrow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14612" y="3929066"/>
              <a:ext cx="11430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ieren 27"/>
          <p:cNvGrpSpPr>
            <a:grpSpLocks/>
          </p:cNvGrpSpPr>
          <p:nvPr/>
        </p:nvGrpSpPr>
        <p:grpSpPr bwMode="auto">
          <a:xfrm>
            <a:off x="750888" y="4500563"/>
            <a:ext cx="3349625" cy="1357312"/>
            <a:chOff x="751620" y="4500570"/>
            <a:chExt cx="3348404" cy="1357322"/>
          </a:xfrm>
        </p:grpSpPr>
        <p:pic>
          <p:nvPicPr>
            <p:cNvPr id="15370" name="Grafik 25" descr="KM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51620" y="5000636"/>
              <a:ext cx="167724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Grafik 26" descr="KMarrow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428860" y="4500570"/>
              <a:ext cx="1671164" cy="104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8" name="Rechteck 28"/>
          <p:cNvSpPr>
            <a:spLocks noChangeArrowheads="1"/>
          </p:cNvSpPr>
          <p:nvPr/>
        </p:nvSpPr>
        <p:spPr bwMode="auto">
          <a:xfrm>
            <a:off x="4429125" y="1285875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Hybrid: combinations of various inputs and/or composition of different mechanism</a:t>
            </a:r>
          </a:p>
        </p:txBody>
      </p:sp>
    </p:spTree>
    <p:extLst>
      <p:ext uri="{BB962C8B-B14F-4D97-AF65-F5344CB8AC3E}">
        <p14:creationId xmlns:p14="http://schemas.microsoft.com/office/powerpoint/2010/main" val="349831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- Satisfaction</a:t>
            </a: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3600"/>
            <a:ext cx="4781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Path analysis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Observations</a:t>
            </a:r>
          </a:p>
          <a:p>
            <a:pPr lvl="1"/>
            <a:r>
              <a:rPr lang="en-US" smtClean="0"/>
              <a:t>Transparency has a positive effect on satisfaction</a:t>
            </a:r>
          </a:p>
          <a:p>
            <a:pPr lvl="1"/>
            <a:r>
              <a:rPr lang="en-US" smtClean="0"/>
              <a:t>Efficiency and effectiveness have no strong effect on satisfaction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Results – Relationships between variables</a:t>
            </a:r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6197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4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Explanations </a:t>
            </a:r>
            <a:r>
              <a:rPr lang="en-US" smtClean="0"/>
              <a:t>in RS: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Various types </a:t>
            </a:r>
            <a:r>
              <a:rPr lang="en-US" dirty="0"/>
              <a:t>of </a:t>
            </a:r>
            <a:r>
              <a:rPr lang="en-US" smtClean="0"/>
              <a:t>explanations exist</a:t>
            </a:r>
          </a:p>
          <a:p>
            <a:r>
              <a:rPr lang="en-US" smtClean="0"/>
              <a:t>Different goals possible</a:t>
            </a:r>
          </a:p>
          <a:p>
            <a:r>
              <a:rPr lang="en-US" smtClean="0"/>
              <a:t>Possible types of explanations </a:t>
            </a:r>
          </a:p>
          <a:p>
            <a:pPr lvl="1"/>
            <a:r>
              <a:rPr lang="en-US" smtClean="0"/>
              <a:t>depend on available information and recommendation approach</a:t>
            </a:r>
          </a:p>
          <a:p>
            <a:r>
              <a:rPr lang="en-US" smtClean="0"/>
              <a:t>Explanations </a:t>
            </a:r>
            <a:r>
              <a:rPr lang="en-US" dirty="0"/>
              <a:t>may be used </a:t>
            </a:r>
            <a:r>
              <a:rPr lang="en-US" dirty="0" smtClean="0"/>
              <a:t>to shape </a:t>
            </a:r>
            <a:r>
              <a:rPr lang="en-US" dirty="0"/>
              <a:t>the wishes and desires of customers but are a double-edged </a:t>
            </a:r>
            <a:r>
              <a:rPr lang="en-US" dirty="0" smtClean="0"/>
              <a:t>sword</a:t>
            </a:r>
          </a:p>
          <a:p>
            <a:pPr lvl="1"/>
            <a:r>
              <a:rPr lang="en-US" smtClean="0"/>
              <a:t>Explanations </a:t>
            </a:r>
            <a:r>
              <a:rPr lang="en-US" dirty="0"/>
              <a:t>can help the customer to make wise </a:t>
            </a:r>
            <a:r>
              <a:rPr lang="en-US" smtClean="0"/>
              <a:t>buying decisions, </a:t>
            </a:r>
            <a:endParaRPr lang="en-US" dirty="0" smtClean="0"/>
          </a:p>
          <a:p>
            <a:pPr lvl="1"/>
            <a:r>
              <a:rPr lang="en-US" smtClean="0"/>
              <a:t>But, </a:t>
            </a:r>
            <a:r>
              <a:rPr lang="en-US" dirty="0"/>
              <a:t>explanations </a:t>
            </a:r>
            <a:r>
              <a:rPr lang="en-US"/>
              <a:t>can </a:t>
            </a:r>
            <a:r>
              <a:rPr lang="en-US" smtClean="0"/>
              <a:t>also be </a:t>
            </a:r>
            <a:r>
              <a:rPr lang="en-US" dirty="0"/>
              <a:t>abused to push a </a:t>
            </a:r>
            <a:r>
              <a:rPr lang="en-US" dirty="0" smtClean="0"/>
              <a:t>customer </a:t>
            </a:r>
            <a:r>
              <a:rPr lang="en-US" dirty="0"/>
              <a:t>in a direction which is advantageous solely for </a:t>
            </a:r>
            <a:r>
              <a:rPr lang="en-US"/>
              <a:t>the </a:t>
            </a:r>
            <a:r>
              <a:rPr lang="en-US" smtClean="0"/>
              <a:t>seller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84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Recommender Systems </a:t>
            </a:r>
            <a:br>
              <a:rPr lang="en-US" smtClean="0"/>
            </a:br>
            <a:r>
              <a:rPr lang="en-US" smtClean="0"/>
              <a:t>An introduction</a:t>
            </a:r>
            <a:br>
              <a:rPr lang="en-US" smtClean="0"/>
            </a:b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6858000" cy="533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Dietmar Jannach, TU Dortmund</a:t>
            </a:r>
            <a:r>
              <a:rPr lang="en-US" sz="1600" smtClean="0"/>
              <a:t>, Germany</a:t>
            </a:r>
            <a:br>
              <a:rPr lang="en-US" sz="1600" smtClean="0"/>
            </a:br>
            <a:r>
              <a:rPr lang="en-US" sz="1000" smtClean="0"/>
              <a:t>Slides presented at PhD School 2014, University Szeged, Hungary</a:t>
            </a:r>
            <a:endParaRPr lang="en-US" sz="1000" dirty="0"/>
          </a:p>
        </p:txBody>
      </p:sp>
      <p:sp>
        <p:nvSpPr>
          <p:cNvPr id="4" name="Rechteck 3"/>
          <p:cNvSpPr/>
          <p:nvPr/>
        </p:nvSpPr>
        <p:spPr>
          <a:xfrm>
            <a:off x="6377971" y="6581001"/>
            <a:ext cx="2754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dietmar.jannach@tu-dortmund.de</a:t>
            </a:r>
          </a:p>
        </p:txBody>
      </p:sp>
    </p:spTree>
    <p:extLst>
      <p:ext uri="{BB962C8B-B14F-4D97-AF65-F5344CB8AC3E}">
        <p14:creationId xmlns:p14="http://schemas.microsoft.com/office/powerpoint/2010/main" val="36941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What is hot (now and in the last years), emerging?</a:t>
            </a:r>
          </a:p>
          <a:p>
            <a:pPr lvl="1"/>
            <a:r>
              <a:rPr lang="en-US" smtClean="0"/>
              <a:t>A subjective and unsorted selection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Selected topics in RS</a:t>
            </a:r>
            <a:endParaRPr lang="en-US"/>
          </a:p>
        </p:txBody>
      </p:sp>
      <p:cxnSp>
        <p:nvCxnSpPr>
          <p:cNvPr id="5" name="Gerade Verbindung 4"/>
          <p:cNvCxnSpPr/>
          <p:nvPr/>
        </p:nvCxnSpPr>
        <p:spPr>
          <a:xfrm>
            <a:off x="539552" y="2708920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1228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blog.business-trader.com.au/wp-content/uploads/2013/05/bt-business-opportunity.g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3672408" cy="28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Increased interest in the last years in the community</a:t>
            </a:r>
          </a:p>
          <a:p>
            <a:r>
              <a:rPr lang="en-US" dirty="0" smtClean="0"/>
              <a:t>What I want to watch depends …</a:t>
            </a:r>
          </a:p>
          <a:p>
            <a:pPr lvl="1"/>
            <a:r>
              <a:rPr lang="en-US" dirty="0" smtClean="0"/>
              <a:t>Alone or </a:t>
            </a:r>
            <a:r>
              <a:rPr lang="en-US" smtClean="0"/>
              <a:t>with family or friends?</a:t>
            </a:r>
            <a:endParaRPr lang="en-US" dirty="0" smtClean="0"/>
          </a:p>
          <a:p>
            <a:pPr lvl="1"/>
            <a:r>
              <a:rPr lang="en-US" dirty="0" smtClean="0"/>
              <a:t>In the afternoon or late at night?</a:t>
            </a:r>
          </a:p>
          <a:p>
            <a:pPr lvl="1"/>
            <a:r>
              <a:rPr lang="en-US" dirty="0" smtClean="0"/>
              <a:t>On weekdays or the weekend?</a:t>
            </a:r>
          </a:p>
          <a:p>
            <a:pPr lvl="1"/>
            <a:r>
              <a:rPr lang="en-US" dirty="0" smtClean="0"/>
              <a:t>How is my current mood and interest?</a:t>
            </a:r>
          </a:p>
          <a:p>
            <a:pPr lvl="2"/>
            <a:r>
              <a:rPr lang="en-US" dirty="0"/>
              <a:t>Documentary, </a:t>
            </a:r>
            <a:r>
              <a:rPr lang="en-US" dirty="0" smtClean="0"/>
              <a:t>intellectual movie </a:t>
            </a:r>
            <a:r>
              <a:rPr lang="en-US" dirty="0"/>
              <a:t>or blockbuster?</a:t>
            </a:r>
          </a:p>
          <a:p>
            <a:pPr lvl="1"/>
            <a:r>
              <a:rPr lang="en-US" dirty="0" smtClean="0"/>
              <a:t>Looking for the freshest one available?</a:t>
            </a:r>
          </a:p>
          <a:p>
            <a:pPr lvl="1"/>
            <a:r>
              <a:rPr lang="en-US" dirty="0" smtClean="0"/>
              <a:t>Want to see a movie that is similar to one I saw last week?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Context-awareness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3239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1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Recently proposed approaches</a:t>
            </a:r>
          </a:p>
          <a:p>
            <a:pPr lvl="1"/>
            <a:r>
              <a:rPr lang="en-US" dirty="0" smtClean="0"/>
              <a:t>Mostly extend existing technique that, e.g., </a:t>
            </a:r>
          </a:p>
          <a:p>
            <a:pPr lvl="2"/>
            <a:r>
              <a:rPr lang="en-US" dirty="0" smtClean="0"/>
              <a:t>Factor in additional context variables like time into the models, or</a:t>
            </a:r>
          </a:p>
          <a:p>
            <a:pPr lvl="2"/>
            <a:r>
              <a:rPr lang="en-US" dirty="0" smtClean="0"/>
              <a:t>Filter or re-rank recommendations based on contextual parameters</a:t>
            </a:r>
          </a:p>
          <a:p>
            <a:pPr lvl="1"/>
            <a:r>
              <a:rPr lang="en-US" dirty="0" smtClean="0"/>
              <a:t>Often use small datasets</a:t>
            </a:r>
          </a:p>
          <a:p>
            <a:pPr lvl="2"/>
            <a:r>
              <a:rPr lang="en-US" dirty="0" smtClean="0"/>
              <a:t>Time or geographic location (taken from Social Web sources) as known factors</a:t>
            </a:r>
          </a:p>
          <a:p>
            <a:pPr lvl="1"/>
            <a:r>
              <a:rPr lang="en-US" dirty="0" smtClean="0"/>
              <a:t>Techniques and findings sometimes comparably simple like "recommend nearby events"</a:t>
            </a:r>
          </a:p>
          <a:p>
            <a:pPr lvl="1"/>
            <a:r>
              <a:rPr lang="en-US" dirty="0" smtClean="0"/>
              <a:t>Sometimes limited reproducibility</a:t>
            </a:r>
          </a:p>
          <a:p>
            <a:pPr lvl="2"/>
            <a:r>
              <a:rPr lang="en-US" dirty="0" smtClean="0"/>
              <a:t>Specific, non-public datasets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Context-awareness: Challenges in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507288" cy="4937760"/>
          </a:xfrm>
        </p:spPr>
        <p:txBody>
          <a:bodyPr/>
          <a:lstStyle/>
          <a:p>
            <a:r>
              <a:rPr lang="en-US" smtClean="0"/>
              <a:t>Social Web perspectives</a:t>
            </a:r>
          </a:p>
          <a:p>
            <a:pPr lvl="1"/>
            <a:r>
              <a:rPr lang="en-US" smtClean="0"/>
              <a:t>Make recommendations </a:t>
            </a:r>
            <a:r>
              <a:rPr lang="en-US" b="1" smtClean="0"/>
              <a:t>for </a:t>
            </a:r>
            <a:r>
              <a:rPr lang="en-US" smtClean="0"/>
              <a:t>"resources" on the Social Web</a:t>
            </a:r>
          </a:p>
          <a:p>
            <a:pPr lvl="2"/>
            <a:r>
              <a:rPr lang="en-US" smtClean="0"/>
              <a:t>Friends, photos, web sites, tweets, posts, news, groups, </a:t>
            </a:r>
            <a:r>
              <a:rPr lang="en-US" u="sng" smtClean="0"/>
              <a:t>tags</a:t>
            </a:r>
            <a:r>
              <a:rPr lang="en-US" smtClean="0"/>
              <a:t>, …</a:t>
            </a:r>
          </a:p>
          <a:p>
            <a:pPr lvl="2"/>
            <a:r>
              <a:rPr lang="en-US" smtClean="0"/>
              <a:t>News filtering and ranking</a:t>
            </a:r>
          </a:p>
          <a:p>
            <a:pPr lvl="3"/>
            <a:r>
              <a:rPr lang="en-US" smtClean="0"/>
              <a:t>Filter bubble?</a:t>
            </a:r>
          </a:p>
          <a:p>
            <a:pPr lvl="1"/>
            <a:r>
              <a:rPr lang="en-US" smtClean="0"/>
              <a:t>Make recommendations </a:t>
            </a:r>
            <a:r>
              <a:rPr lang="en-US" b="1" smtClean="0"/>
              <a:t>based on </a:t>
            </a:r>
            <a:r>
              <a:rPr lang="en-US" smtClean="0"/>
              <a:t>information from Social Web</a:t>
            </a:r>
          </a:p>
          <a:p>
            <a:pPr lvl="2"/>
            <a:r>
              <a:rPr lang="en-US" smtClean="0"/>
              <a:t>Use the social graph to find like-minded usere</a:t>
            </a:r>
          </a:p>
          <a:p>
            <a:pPr lvl="2"/>
            <a:r>
              <a:rPr lang="en-US" smtClean="0"/>
              <a:t>Use information from posts, tweets etc to estimate user preferences</a:t>
            </a:r>
          </a:p>
          <a:p>
            <a:pPr lvl="2"/>
            <a:r>
              <a:rPr lang="en-US" smtClean="0"/>
              <a:t>Develop trust-based recommendations</a:t>
            </a:r>
          </a:p>
          <a:p>
            <a:r>
              <a:rPr lang="en-US" smtClean="0"/>
              <a:t>Semantic Web</a:t>
            </a:r>
          </a:p>
          <a:p>
            <a:pPr lvl="1"/>
            <a:r>
              <a:rPr lang="en-US" smtClean="0"/>
              <a:t>Build better "content-based" systems</a:t>
            </a:r>
          </a:p>
          <a:p>
            <a:pPr lvl="2"/>
            <a:r>
              <a:rPr lang="en-US" smtClean="0"/>
              <a:t>Linked Data, Semantic Web databases, Wikipedia/DBPedia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Social and Semantic Web </a:t>
            </a:r>
            <a:br>
              <a:rPr lang="en-US" smtClean="0"/>
            </a:br>
            <a:r>
              <a:rPr lang="en-US" smtClean="0"/>
              <a:t>Recommender Systems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/>
              <a:t>Explicit trust statements between users</a:t>
            </a:r>
          </a:p>
          <a:p>
            <a:pPr lvl="1"/>
            <a:r>
              <a:rPr lang="en-US"/>
              <a:t>can be expressed on some social web platforms (epinions.com)</a:t>
            </a:r>
          </a:p>
          <a:p>
            <a:pPr lvl="1"/>
            <a:r>
              <a:rPr lang="en-US"/>
              <a:t>could be derived from relationships on social platforms</a:t>
            </a:r>
          </a:p>
          <a:p>
            <a:pPr lvl="1"/>
            <a:r>
              <a:rPr lang="en-US"/>
              <a:t>Trust is a multi-faceted, complex concept</a:t>
            </a:r>
          </a:p>
          <a:p>
            <a:pPr lvl="1"/>
            <a:r>
              <a:rPr lang="en-US"/>
              <a:t>Goes however beyond an "implicit" trust notion based on rating </a:t>
            </a:r>
            <a:r>
              <a:rPr lang="en-US" smtClean="0"/>
              <a:t>similarity</a:t>
            </a:r>
          </a:p>
          <a:p>
            <a:pPr lvl="2"/>
            <a:r>
              <a:rPr lang="en-US" smtClean="0"/>
              <a:t>Some papers simply see similarity as indicator for trust …</a:t>
            </a:r>
            <a:endParaRPr lang="en-US"/>
          </a:p>
          <a:p>
            <a:r>
              <a:rPr lang="en-US" smtClean="0"/>
              <a:t>Exploiting </a:t>
            </a:r>
            <a:r>
              <a:rPr lang="en-US"/>
              <a:t>trust information in RS</a:t>
            </a:r>
          </a:p>
          <a:p>
            <a:pPr lvl="1"/>
            <a:r>
              <a:rPr lang="en-US"/>
              <a:t>to improve accuracy (neighborhood selection)</a:t>
            </a:r>
          </a:p>
          <a:p>
            <a:pPr lvl="1"/>
            <a:r>
              <a:rPr lang="en-US"/>
              <a:t>to increase coverage </a:t>
            </a:r>
          </a:p>
          <a:p>
            <a:pPr lvl="1"/>
            <a:r>
              <a:rPr lang="en-US"/>
              <a:t>could be used to make RS robust against attacks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Trust-aware recommender systems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507288" cy="4937760"/>
          </a:xfrm>
        </p:spPr>
        <p:txBody>
          <a:bodyPr/>
          <a:lstStyle/>
          <a:p>
            <a:r>
              <a:rPr lang="en-US"/>
              <a:t>Input</a:t>
            </a:r>
          </a:p>
          <a:p>
            <a:pPr lvl="2"/>
            <a:r>
              <a:rPr lang="en-US"/>
              <a:t>rating matrix </a:t>
            </a:r>
          </a:p>
          <a:p>
            <a:pPr lvl="2"/>
            <a:r>
              <a:rPr lang="en-US"/>
              <a:t>explicit trust network (ratings between 0 – no trust, and 1 – full trust)</a:t>
            </a:r>
          </a:p>
          <a:p>
            <a:r>
              <a:rPr lang="en-US"/>
              <a:t>Prediction</a:t>
            </a:r>
          </a:p>
          <a:p>
            <a:pPr lvl="2"/>
            <a:r>
              <a:rPr lang="en-US"/>
              <a:t>based on usual weighted combination of ratings of the nearest neighbors</a:t>
            </a:r>
          </a:p>
          <a:p>
            <a:pPr lvl="2"/>
            <a:r>
              <a:rPr lang="en-US"/>
              <a:t>similarity of neighbors is however based on the trust value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Early Trust-based System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968875"/>
            <a:ext cx="2808312" cy="258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4504021" y="4581128"/>
            <a:ext cx="4357718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Note: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Assume standard Pearson CF with min.  3  </a:t>
            </a:r>
          </a:p>
          <a:p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  peers and similarity-threshold = 0.5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No recommendation for A possible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However: Assuming that trust is transitive,</a:t>
            </a:r>
            <a:b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  also the rating of E could be used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  Good for </a:t>
            </a:r>
            <a:r>
              <a:rPr lang="en-US" sz="1400" b="0" smtClean="0">
                <a:solidFill>
                  <a:schemeClr val="bg1">
                    <a:lumMod val="50000"/>
                  </a:schemeClr>
                </a:solidFill>
              </a:rPr>
              <a:t>cold-start situations</a:t>
            </a:r>
          </a:p>
        </p:txBody>
      </p:sp>
    </p:spTree>
    <p:extLst>
      <p:ext uri="{BB962C8B-B14F-4D97-AF65-F5344CB8AC3E}">
        <p14:creationId xmlns:p14="http://schemas.microsoft.com/office/powerpoint/2010/main" val="5666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Fatih\AppData\Local\Microsoft\Windows\Temporary Internet Files\Content.IE5\W5BAFZQE\MP900444217[1]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mtClean="0"/>
              <a:t>Collaborative Filtering</a:t>
            </a:r>
          </a:p>
        </p:txBody>
      </p:sp>
    </p:spTree>
    <p:extLst>
      <p:ext uri="{BB962C8B-B14F-4D97-AF65-F5344CB8AC3E}">
        <p14:creationId xmlns:p14="http://schemas.microsoft.com/office/powerpoint/2010/main" val="39179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Trust-propagation</a:t>
            </a:r>
          </a:p>
          <a:p>
            <a:pPr lvl="1"/>
            <a:r>
              <a:rPr lang="en-US"/>
              <a:t>Various algorithms and propagation schemes possible (including global "reputation" metrics</a:t>
            </a:r>
          </a:p>
          <a:p>
            <a:r>
              <a:rPr lang="en-US"/>
              <a:t>Recommendation accuracy</a:t>
            </a:r>
          </a:p>
          <a:p>
            <a:pPr lvl="1"/>
            <a:r>
              <a:rPr lang="en-US" smtClean="0"/>
              <a:t>Hybrids </a:t>
            </a:r>
            <a:r>
              <a:rPr lang="en-US"/>
              <a:t>combining similarity and trust shown to be more accurate in some experiments</a:t>
            </a:r>
          </a:p>
          <a:p>
            <a:r>
              <a:rPr lang="en-US"/>
              <a:t>Symmetry and Distrust</a:t>
            </a:r>
          </a:p>
          <a:p>
            <a:pPr lvl="1"/>
            <a:r>
              <a:rPr lang="en-US"/>
              <a:t>Trust is not symmetric</a:t>
            </a:r>
          </a:p>
          <a:p>
            <a:pPr lvl="1"/>
            <a:r>
              <a:rPr lang="en-US"/>
              <a:t>How to deal with explicit distrust statements? </a:t>
            </a:r>
          </a:p>
          <a:p>
            <a:pPr lvl="2"/>
            <a:r>
              <a:rPr lang="en-US"/>
              <a:t>If A distrusts B and B distrusts – what does this tell us about A's relation to C?</a:t>
            </a:r>
          </a:p>
          <a:p>
            <a:r>
              <a:rPr lang="en-US"/>
              <a:t>Evaluation</a:t>
            </a:r>
          </a:p>
          <a:p>
            <a:pPr lvl="1"/>
            <a:r>
              <a:rPr lang="en-US"/>
              <a:t>Accuracy improvements possible ; increase of coverage</a:t>
            </a:r>
          </a:p>
          <a:p>
            <a:pPr lvl="1"/>
            <a:r>
              <a:rPr lang="en-US"/>
              <a:t>Not many publicly available data sets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Social trust algorithms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Tags and Folksonomies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Collaborative tagging in the Web 2.0</a:t>
            </a:r>
          </a:p>
          <a:p>
            <a:pPr lvl="1"/>
            <a:r>
              <a:rPr lang="en-US" dirty="0" smtClean="0"/>
              <a:t>Users add tags to resources (such as images)</a:t>
            </a:r>
          </a:p>
          <a:p>
            <a:pPr lvl="1"/>
            <a:r>
              <a:rPr lang="en-US" dirty="0" smtClean="0"/>
              <a:t>Folksonomies are based on freely-used keywords (e.g., on flickr.com)</a:t>
            </a:r>
          </a:p>
          <a:p>
            <a:pPr lvl="1"/>
            <a:r>
              <a:rPr lang="en-US" dirty="0" smtClean="0"/>
              <a:t>Note: not as formal as ontologies, but more easy to acquire</a:t>
            </a:r>
          </a:p>
          <a:p>
            <a:r>
              <a:rPr lang="en-US" dirty="0" smtClean="0"/>
              <a:t>Folksonomies and Recommender Systems?</a:t>
            </a:r>
          </a:p>
          <a:p>
            <a:pPr lvl="1"/>
            <a:r>
              <a:rPr lang="en-US" dirty="0" smtClean="0"/>
              <a:t>Use tags to recommend items</a:t>
            </a:r>
          </a:p>
          <a:p>
            <a:pPr lvl="1"/>
            <a:r>
              <a:rPr lang="en-US" dirty="0" smtClean="0"/>
              <a:t>Use RS technology to recommend tags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Tag-based recommendation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Tags as content annotations</a:t>
            </a:r>
          </a:p>
          <a:p>
            <a:pPr lvl="2"/>
            <a:r>
              <a:rPr lang="en-US" dirty="0" smtClean="0"/>
              <a:t>use content-based algorithms to recommend interesting tags</a:t>
            </a:r>
          </a:p>
          <a:p>
            <a:r>
              <a:rPr lang="en-US" dirty="0" smtClean="0"/>
              <a:t>Possible approach:</a:t>
            </a:r>
          </a:p>
          <a:p>
            <a:pPr lvl="2"/>
            <a:r>
              <a:rPr lang="en-US" dirty="0" smtClean="0"/>
              <a:t>determine keywords/tags that user usually uses for his highly-rated movies</a:t>
            </a:r>
          </a:p>
          <a:p>
            <a:pPr lvl="2"/>
            <a:r>
              <a:rPr lang="en-US" dirty="0" smtClean="0"/>
              <a:t>find un-rated movies having similar tags</a:t>
            </a:r>
          </a:p>
          <a:p>
            <a:r>
              <a:rPr lang="en-US" dirty="0" smtClean="0"/>
              <a:t>Metrics: </a:t>
            </a:r>
          </a:p>
          <a:p>
            <a:pPr lvl="2"/>
            <a:r>
              <a:rPr lang="en-US" dirty="0" smtClean="0"/>
              <a:t>take keyword frequencies into account</a:t>
            </a:r>
          </a:p>
          <a:p>
            <a:pPr lvl="2"/>
            <a:r>
              <a:rPr lang="en-US" dirty="0" smtClean="0"/>
              <a:t>compare tag clouds (simple overlap of movie tags and user cloud; weighted comparison)</a:t>
            </a:r>
          </a:p>
          <a:p>
            <a:r>
              <a:rPr lang="en-US" dirty="0" smtClean="0"/>
              <a:t>Possible improvements:</a:t>
            </a:r>
          </a:p>
          <a:p>
            <a:pPr lvl="2"/>
            <a:r>
              <a:rPr lang="en-US" dirty="0" smtClean="0"/>
              <a:t>tags of a user can be different from community tags (plus: synonym problem)</a:t>
            </a:r>
          </a:p>
          <a:p>
            <a:pPr lvl="2"/>
            <a:r>
              <a:rPr lang="en-US" dirty="0" smtClean="0"/>
              <a:t>add semantically related words to existing ones based on </a:t>
            </a:r>
            <a:r>
              <a:rPr lang="en-US" dirty="0" err="1" smtClean="0"/>
              <a:t>WordNet</a:t>
            </a:r>
            <a:r>
              <a:rPr lang="en-US" dirty="0" smtClean="0"/>
              <a:t> information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Tag-enhanced collaborative filtering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Difference to content-boosted CF</a:t>
            </a:r>
          </a:p>
          <a:p>
            <a:pPr lvl="1"/>
            <a:r>
              <a:rPr lang="en-US" dirty="0" smtClean="0"/>
              <a:t>tags/keywords are not "global" annotations, but local for a user</a:t>
            </a:r>
          </a:p>
          <a:p>
            <a:r>
              <a:rPr lang="en-US" dirty="0" smtClean="0"/>
              <a:t>Possible approach: a combined, tag-aware CF method</a:t>
            </a:r>
          </a:p>
          <a:p>
            <a:pPr lvl="1"/>
            <a:r>
              <a:rPr lang="en-US" dirty="0" smtClean="0"/>
              <a:t>remember, in user-based CF: </a:t>
            </a:r>
          </a:p>
          <a:p>
            <a:pPr lvl="2"/>
            <a:r>
              <a:rPr lang="en-US" dirty="0" smtClean="0"/>
              <a:t>similarity of users is used to make recommendations</a:t>
            </a:r>
          </a:p>
          <a:p>
            <a:pPr lvl="2"/>
            <a:r>
              <a:rPr lang="en-US" dirty="0" smtClean="0"/>
              <a:t>here: view tags as additional items (0/1 rating, if user used a tag or not); thus similarity is also influenced by tags</a:t>
            </a:r>
          </a:p>
          <a:p>
            <a:pPr lvl="1"/>
            <a:r>
              <a:rPr lang="en-US" dirty="0" smtClean="0"/>
              <a:t>likewise: in item-based CF, view tags as additional users (1, if item was labeled with a tag)</a:t>
            </a:r>
          </a:p>
          <a:p>
            <a:r>
              <a:rPr lang="en-US" dirty="0" smtClean="0"/>
              <a:t>Predictions</a:t>
            </a:r>
          </a:p>
          <a:p>
            <a:pPr lvl="1"/>
            <a:r>
              <a:rPr lang="en-US" dirty="0" smtClean="0"/>
              <a:t>combine user-based and item-based predictions in a weighted approach</a:t>
            </a:r>
          </a:p>
          <a:p>
            <a:pPr lvl="1"/>
            <a:r>
              <a:rPr lang="en-US" dirty="0" smtClean="0"/>
              <a:t>experiments show that only combination of both helps to improve accuracy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Recommending tags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Remember: Users annotate items very differently</a:t>
            </a:r>
          </a:p>
          <a:p>
            <a:r>
              <a:rPr lang="en-US" dirty="0" smtClean="0"/>
              <a:t>RS technology can be used to help users find appropriate tags</a:t>
            </a:r>
          </a:p>
          <a:p>
            <a:pPr lvl="1"/>
            <a:r>
              <a:rPr lang="en-US" dirty="0" smtClean="0"/>
              <a:t>thus, making the annotations of items more consistent</a:t>
            </a:r>
          </a:p>
          <a:p>
            <a:pPr lvl="1"/>
            <a:r>
              <a:rPr lang="en-US" dirty="0" smtClean="0"/>
              <a:t>Possible approach:</a:t>
            </a:r>
          </a:p>
          <a:p>
            <a:pPr lvl="2"/>
            <a:r>
              <a:rPr lang="en-US" dirty="0" smtClean="0"/>
              <a:t>Derive two-dimensional projections of User X Tag X Resource data</a:t>
            </a:r>
          </a:p>
          <a:p>
            <a:pPr lvl="2"/>
            <a:r>
              <a:rPr lang="en-US" dirty="0" smtClean="0"/>
              <a:t>Use nearest-neighbor approach to predict item rating</a:t>
            </a:r>
          </a:p>
          <a:p>
            <a:pPr lvl="3"/>
            <a:r>
              <a:rPr lang="en-US" dirty="0" smtClean="0"/>
              <a:t>use one of the projections</a:t>
            </a:r>
          </a:p>
          <a:p>
            <a:pPr lvl="1"/>
            <a:r>
              <a:rPr lang="en-US" dirty="0" smtClean="0"/>
              <a:t>Evaluation</a:t>
            </a:r>
          </a:p>
          <a:p>
            <a:pPr lvl="2"/>
            <a:r>
              <a:rPr lang="en-US" dirty="0" smtClean="0"/>
              <a:t>User-Tag similarity better than User-Resource</a:t>
            </a:r>
          </a:p>
          <a:p>
            <a:pPr lvl="2"/>
            <a:r>
              <a:rPr lang="en-US" dirty="0" smtClean="0"/>
              <a:t>differences on different datasets; always better than "most-popular (by resource)"-strategy</a:t>
            </a:r>
          </a:p>
          <a:p>
            <a:r>
              <a:rPr lang="en-US" dirty="0" smtClean="0"/>
              <a:t>FolkRank: </a:t>
            </a:r>
          </a:p>
          <a:p>
            <a:pPr lvl="2"/>
            <a:r>
              <a:rPr lang="en-US" dirty="0" smtClean="0"/>
              <a:t>View folksonomy as graph and apply PageRank idea</a:t>
            </a:r>
          </a:p>
          <a:p>
            <a:pPr lvl="2"/>
            <a:r>
              <a:rPr lang="en-US" dirty="0" smtClean="0"/>
              <a:t>Method outperforms other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Evaluation aspects</a:t>
            </a:r>
          </a:p>
          <a:p>
            <a:pPr lvl="2"/>
            <a:r>
              <a:rPr lang="en-US" smtClean="0"/>
              <a:t>User-centric evaluation</a:t>
            </a:r>
          </a:p>
          <a:p>
            <a:pPr lvl="2"/>
            <a:r>
              <a:rPr lang="en-US" smtClean="0"/>
              <a:t>Multi-metric evaluation </a:t>
            </a:r>
          </a:p>
          <a:p>
            <a:pPr lvl="2"/>
            <a:r>
              <a:rPr lang="en-US" smtClean="0"/>
              <a:t>Cross-domain recommendation</a:t>
            </a:r>
          </a:p>
          <a:p>
            <a:pPr lvl="2"/>
            <a:r>
              <a:rPr lang="en-US"/>
              <a:t>New metrics in offline designs</a:t>
            </a:r>
          </a:p>
          <a:p>
            <a:pPr lvl="2"/>
            <a:r>
              <a:rPr lang="en-US"/>
              <a:t>Consideration of biases</a:t>
            </a:r>
          </a:p>
          <a:p>
            <a:r>
              <a:rPr lang="en-US" smtClean="0"/>
              <a:t>Preferences</a:t>
            </a:r>
          </a:p>
          <a:p>
            <a:pPr lvl="1"/>
            <a:r>
              <a:rPr lang="en-US" smtClean="0"/>
              <a:t>Preference elicitation,</a:t>
            </a:r>
          </a:p>
          <a:p>
            <a:pPr lvl="1"/>
            <a:r>
              <a:rPr lang="en-US" smtClean="0"/>
              <a:t>Active learning</a:t>
            </a:r>
          </a:p>
          <a:p>
            <a:r>
              <a:rPr lang="en-US" smtClean="0"/>
              <a:t>Decision making</a:t>
            </a:r>
          </a:p>
          <a:p>
            <a:pPr lvl="1"/>
            <a:r>
              <a:rPr lang="en-US" smtClean="0"/>
              <a:t>Consumer psychology, human decision processes</a:t>
            </a:r>
          </a:p>
          <a:p>
            <a:r>
              <a:rPr lang="en-US" smtClean="0"/>
              <a:t>Case studies </a:t>
            </a:r>
          </a:p>
          <a:p>
            <a:pPr lvl="1"/>
            <a:r>
              <a:rPr lang="en-US" smtClean="0"/>
              <a:t>More needed, as always, different domains ..</a:t>
            </a:r>
          </a:p>
          <a:p>
            <a:pPr lvl="1"/>
            <a:endParaRPr lang="en-US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Selected topics in 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Algorithms</a:t>
            </a:r>
            <a:endParaRPr lang="en-US"/>
          </a:p>
          <a:p>
            <a:pPr lvl="1"/>
            <a:r>
              <a:rPr lang="en-US"/>
              <a:t>Learning to </a:t>
            </a:r>
            <a:r>
              <a:rPr lang="en-US" smtClean="0"/>
              <a:t>rank</a:t>
            </a:r>
          </a:p>
          <a:p>
            <a:pPr lvl="2"/>
            <a:r>
              <a:rPr lang="en-US" smtClean="0"/>
              <a:t>Optimize (a proxy of) a rank measure</a:t>
            </a:r>
          </a:p>
          <a:p>
            <a:pPr lvl="1"/>
            <a:r>
              <a:rPr lang="en-US" smtClean="0"/>
              <a:t>Deep learning</a:t>
            </a:r>
          </a:p>
          <a:p>
            <a:pPr lvl="2"/>
            <a:r>
              <a:rPr lang="en-US" smtClean="0"/>
              <a:t>e.g., deep neural networks</a:t>
            </a:r>
          </a:p>
          <a:p>
            <a:pPr lvl="2"/>
            <a:r>
              <a:rPr lang="en-US" smtClean="0"/>
              <a:t>Learning multiple levels of representation / abstraction</a:t>
            </a:r>
          </a:p>
          <a:p>
            <a:pPr lvl="1"/>
            <a:r>
              <a:rPr lang="en-US" smtClean="0"/>
              <a:t>Scalability</a:t>
            </a:r>
          </a:p>
          <a:p>
            <a:pPr lvl="2"/>
            <a:r>
              <a:rPr lang="en-US" smtClean="0"/>
              <a:t>Process billions of ratings</a:t>
            </a:r>
          </a:p>
          <a:p>
            <a:pPr lvl="2"/>
            <a:r>
              <a:rPr lang="en-US" smtClean="0"/>
              <a:t>Distributed architectures</a:t>
            </a:r>
          </a:p>
          <a:p>
            <a:r>
              <a:rPr lang="en-US" smtClean="0"/>
              <a:t>Data	</a:t>
            </a:r>
          </a:p>
          <a:p>
            <a:pPr lvl="1"/>
            <a:r>
              <a:rPr lang="en-US" smtClean="0"/>
              <a:t>Social Web, mult-criteria ratings</a:t>
            </a:r>
          </a:p>
          <a:p>
            <a:pPr lvl="1"/>
            <a:r>
              <a:rPr lang="en-US" smtClean="0"/>
              <a:t>Reviews ..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Algoritmic and evaluation topics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Multi-criteria ratings</a:t>
            </a:r>
          </a:p>
          <a:p>
            <a:pPr lvl="1"/>
            <a:r>
              <a:rPr lang="en-US" smtClean="0"/>
              <a:t>Users can rate items in various dimensions</a:t>
            </a:r>
          </a:p>
          <a:p>
            <a:pPr lvl="1"/>
            <a:r>
              <a:rPr lang="en-US" smtClean="0"/>
              <a:t>Typical in the hotel domain</a:t>
            </a:r>
          </a:p>
          <a:p>
            <a:pPr lvl="2"/>
            <a:r>
              <a:rPr lang="en-US" smtClean="0"/>
              <a:t>e.g., TripAdvisor, Booking.com, HRS.com</a:t>
            </a:r>
          </a:p>
          <a:p>
            <a:pPr lvl="1"/>
            <a:r>
              <a:rPr lang="en-US" smtClean="0"/>
              <a:t>Also on Yahoo!Movies</a:t>
            </a:r>
          </a:p>
          <a:p>
            <a:pPr lvl="2"/>
            <a:r>
              <a:rPr lang="en-US" smtClean="0"/>
              <a:t>Directing, Acting, Story, ..</a:t>
            </a:r>
          </a:p>
          <a:p>
            <a:r>
              <a:rPr lang="en-US" smtClean="0"/>
              <a:t>Idea / Problem</a:t>
            </a:r>
          </a:p>
          <a:p>
            <a:pPr lvl="1"/>
            <a:r>
              <a:rPr lang="en-US" smtClean="0"/>
              <a:t>Can we make more accurate predictions when we know the detailed ratings?</a:t>
            </a:r>
          </a:p>
          <a:p>
            <a:pPr lvl="1"/>
            <a:r>
              <a:rPr lang="en-US" smtClean="0"/>
              <a:t>Existing approaches</a:t>
            </a:r>
          </a:p>
          <a:p>
            <a:pPr lvl="2"/>
            <a:r>
              <a:rPr lang="en-US" smtClean="0"/>
              <a:t>1) Use multi-dimensional similarity functions in kNN method</a:t>
            </a:r>
          </a:p>
          <a:p>
            <a:pPr lvl="2"/>
            <a:r>
              <a:rPr lang="en-US" smtClean="0"/>
              <a:t>II) Learn a importance weights (regression function) to predict the overall rating</a:t>
            </a:r>
          </a:p>
          <a:p>
            <a:pPr lvl="1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Multi-criteria recommender systems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2376264" cy="18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8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Learn regression functions</a:t>
            </a:r>
            <a:br>
              <a:rPr lang="en-US" smtClean="0"/>
            </a:br>
            <a:r>
              <a:rPr lang="en-US" i="1" smtClean="0"/>
              <a:t>per user</a:t>
            </a:r>
            <a:r>
              <a:rPr lang="en-US" smtClean="0"/>
              <a:t> and </a:t>
            </a:r>
            <a:r>
              <a:rPr lang="en-US" i="1" smtClean="0"/>
              <a:t>per item</a:t>
            </a:r>
          </a:p>
          <a:p>
            <a:r>
              <a:rPr lang="en-US" smtClean="0"/>
              <a:t>Use Support Vector </a:t>
            </a:r>
            <a:br>
              <a:rPr lang="en-US" smtClean="0"/>
            </a:br>
            <a:r>
              <a:rPr lang="en-US" smtClean="0"/>
              <a:t>Regression to be able to handle the sparse data situation</a:t>
            </a:r>
          </a:p>
          <a:p>
            <a:r>
              <a:rPr lang="en-US" smtClean="0"/>
              <a:t>Apply feature selection to identify the most important features and to remove noise</a:t>
            </a:r>
          </a:p>
          <a:p>
            <a:r>
              <a:rPr lang="en-US" smtClean="0"/>
              <a:t>Combine the predictions of the models in a weighted approache</a:t>
            </a:r>
          </a:p>
          <a:p>
            <a:pPr lvl="1"/>
            <a:r>
              <a:rPr lang="en-US" smtClean="0"/>
              <a:t>Learn optimal weights in the training phase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approach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124744"/>
            <a:ext cx="4714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653624"/>
            <a:ext cx="4619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1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Evaluated on three datasets</a:t>
            </a:r>
          </a:p>
          <a:p>
            <a:pPr lvl="1"/>
            <a:r>
              <a:rPr lang="en-US" smtClean="0"/>
              <a:t>Hotels</a:t>
            </a:r>
          </a:p>
          <a:p>
            <a:pPr lvl="2"/>
            <a:r>
              <a:rPr lang="en-US" smtClean="0"/>
              <a:t>HRS.com</a:t>
            </a:r>
          </a:p>
          <a:p>
            <a:pPr lvl="2"/>
            <a:r>
              <a:rPr lang="en-US"/>
              <a:t>T</a:t>
            </a:r>
            <a:r>
              <a:rPr lang="en-US" smtClean="0"/>
              <a:t>ripAdvisor.com</a:t>
            </a:r>
          </a:p>
          <a:p>
            <a:pPr lvl="1"/>
            <a:r>
              <a:rPr lang="en-US" smtClean="0"/>
              <a:t>Movies</a:t>
            </a:r>
          </a:p>
          <a:p>
            <a:pPr lvl="2"/>
            <a:r>
              <a:rPr lang="en-US" smtClean="0"/>
              <a:t>Yahoo!Movies</a:t>
            </a:r>
          </a:p>
          <a:p>
            <a:endParaRPr lang="en-US" smtClean="0"/>
          </a:p>
          <a:p>
            <a:r>
              <a:rPr lang="en-US" smtClean="0"/>
              <a:t>Measurable accuracy improvements</a:t>
            </a:r>
          </a:p>
          <a:p>
            <a:pPr lvl="1"/>
            <a:r>
              <a:rPr lang="en-US" smtClean="0"/>
              <a:t>Compared to existing multi-criteria approaches</a:t>
            </a:r>
          </a:p>
          <a:p>
            <a:pPr lvl="1"/>
            <a:r>
              <a:rPr lang="en-US" smtClean="0"/>
              <a:t>Compared to recent matrix factorization techniques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2481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3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Filtering (CF)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most prominent approach to generate recommendations</a:t>
            </a:r>
          </a:p>
          <a:p>
            <a:pPr lvl="2"/>
            <a:r>
              <a:rPr lang="en-US" dirty="0" smtClean="0"/>
              <a:t>used by large, commercial e-commerce sites</a:t>
            </a:r>
          </a:p>
          <a:p>
            <a:pPr lvl="2"/>
            <a:r>
              <a:rPr lang="en-US" dirty="0" smtClean="0"/>
              <a:t>well-understood, various algorithms and variations exist</a:t>
            </a:r>
          </a:p>
          <a:p>
            <a:pPr lvl="2"/>
            <a:r>
              <a:rPr lang="en-US" dirty="0" smtClean="0"/>
              <a:t>applicable in many domains (book, movies, DVDs, ..)</a:t>
            </a:r>
          </a:p>
          <a:p>
            <a:r>
              <a:rPr lang="en-US" dirty="0" smtClean="0"/>
              <a:t>Approach</a:t>
            </a:r>
          </a:p>
          <a:p>
            <a:pPr lvl="2"/>
            <a:r>
              <a:rPr lang="en-US" dirty="0" smtClean="0"/>
              <a:t>use the </a:t>
            </a:r>
            <a:r>
              <a:rPr lang="en-US" smtClean="0"/>
              <a:t>preferences of </a:t>
            </a:r>
            <a:r>
              <a:rPr lang="en-US" dirty="0" smtClean="0"/>
              <a:t>a community to recommend items</a:t>
            </a:r>
          </a:p>
          <a:p>
            <a:r>
              <a:rPr lang="en-US" dirty="0" smtClean="0"/>
              <a:t>Basic assumption and idea</a:t>
            </a:r>
          </a:p>
          <a:p>
            <a:pPr lvl="2"/>
            <a:r>
              <a:rPr lang="en-US" dirty="0" smtClean="0"/>
              <a:t>Users give ratings to catalog items (implicitly or explicitly)</a:t>
            </a:r>
          </a:p>
          <a:p>
            <a:pPr lvl="2"/>
            <a:r>
              <a:rPr lang="en-US" smtClean="0"/>
              <a:t>Patterns in the data help me predict the ratings of individuals, i.e., fill the missing entries in the rating matrix, e.g.,</a:t>
            </a:r>
          </a:p>
          <a:p>
            <a:pPr lvl="3"/>
            <a:r>
              <a:rPr lang="en-US" smtClean="0"/>
              <a:t>there are customers with similar preference structures,</a:t>
            </a:r>
          </a:p>
          <a:p>
            <a:pPr lvl="3"/>
            <a:r>
              <a:rPr lang="en-US" smtClean="0"/>
              <a:t>there are latent characteristics of items that influence the ratings by users</a:t>
            </a:r>
          </a:p>
          <a:p>
            <a:pPr lvl="3"/>
            <a:r>
              <a:rPr lang="en-US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58" y="0"/>
            <a:ext cx="195894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496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Human descision making</a:t>
            </a:r>
          </a:p>
          <a:p>
            <a:pPr lvl="1"/>
            <a:r>
              <a:rPr lang="en-US" smtClean="0"/>
              <a:t>Take into account insights from consumer psychology</a:t>
            </a:r>
          </a:p>
          <a:p>
            <a:pPr lvl="1"/>
            <a:r>
              <a:rPr lang="en-US" smtClean="0"/>
              <a:t>Phenomena like choice overload, (ir)rationality of human descision making processes, preference construction and stability</a:t>
            </a:r>
          </a:p>
          <a:p>
            <a:pPr lvl="1"/>
            <a:r>
              <a:rPr lang="en-US" smtClean="0"/>
              <a:t>Personality-based recommender systems</a:t>
            </a:r>
          </a:p>
          <a:p>
            <a:r>
              <a:rPr lang="en-US" smtClean="0"/>
              <a:t>Sales psychology</a:t>
            </a:r>
          </a:p>
          <a:p>
            <a:pPr lvl="1"/>
            <a:r>
              <a:rPr lang="en-US" smtClean="0"/>
              <a:t>Context effects</a:t>
            </a:r>
          </a:p>
          <a:p>
            <a:pPr lvl="2"/>
            <a:r>
              <a:rPr lang="en-US" smtClean="0"/>
              <a:t>How to present items</a:t>
            </a:r>
          </a:p>
          <a:p>
            <a:pPr lvl="2"/>
            <a:r>
              <a:rPr lang="en-US" smtClean="0"/>
              <a:t>Primacy/Recency effects (list positions matter)</a:t>
            </a:r>
            <a:endParaRPr lang="en-US"/>
          </a:p>
          <a:p>
            <a:pPr lvl="2"/>
            <a:r>
              <a:rPr lang="en-US" smtClean="0"/>
              <a:t>Decoy effects</a:t>
            </a:r>
          </a:p>
          <a:p>
            <a:pPr lvl="1"/>
            <a:r>
              <a:rPr lang="en-US" smtClean="0"/>
              <a:t>Trust</a:t>
            </a:r>
          </a:p>
          <a:p>
            <a:r>
              <a:rPr lang="en-US" smtClean="0"/>
              <a:t>Behavioural patterns</a:t>
            </a:r>
          </a:p>
          <a:p>
            <a:pPr lvl="2"/>
            <a:r>
              <a:rPr lang="en-US" smtClean="0"/>
              <a:t>Maximizer / Satisfizer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recent topics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Popularity and concentration biases of algorithms</a:t>
            </a:r>
          </a:p>
          <a:p>
            <a:r>
              <a:rPr lang="en-US" smtClean="0"/>
              <a:t>Short-term user interests (Zalando)</a:t>
            </a:r>
          </a:p>
          <a:p>
            <a:r>
              <a:rPr lang="en-US" smtClean="0"/>
              <a:t>Explanation interfaces for recommenders</a:t>
            </a:r>
          </a:p>
          <a:p>
            <a:r>
              <a:rPr lang="en-US"/>
              <a:t>Multi-criteria recommender systems</a:t>
            </a:r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Music playlist generation (music recommendation)</a:t>
            </a:r>
          </a:p>
          <a:p>
            <a:pPr lvl="1"/>
            <a:r>
              <a:rPr lang="en-US" smtClean="0"/>
              <a:t>Discussion of limitations of current evaluation measures</a:t>
            </a:r>
          </a:p>
          <a:p>
            <a:pPr lvl="1"/>
            <a:r>
              <a:rPr lang="en-US" smtClean="0"/>
              <a:t>Analysis of what makes a good playlist</a:t>
            </a:r>
          </a:p>
          <a:p>
            <a:r>
              <a:rPr lang="en-US" smtClean="0"/>
              <a:t>Novel applications of recommender systems</a:t>
            </a:r>
          </a:p>
          <a:p>
            <a:pPr lvl="1"/>
            <a:r>
              <a:rPr lang="en-US" smtClean="0"/>
              <a:t>Process modeling, software development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recent research works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6872"/>
            <a:ext cx="126651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mtClean="0"/>
              <a:t>			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07288" cy="990600"/>
          </a:xfrm>
        </p:spPr>
        <p:txBody>
          <a:bodyPr>
            <a:normAutofit fontScale="90000"/>
          </a:bodyPr>
          <a:lstStyle/>
          <a:p>
            <a:pPr lvl="0"/>
            <a:r>
              <a:rPr lang="en-US" smtClean="0"/>
              <a:t>1992: </a:t>
            </a:r>
            <a:r>
              <a:rPr lang="en-US" sz="1800"/>
              <a:t>Using collaborative filtering to weave an </a:t>
            </a:r>
            <a:r>
              <a:rPr lang="en-US" sz="1800" smtClean="0"/>
              <a:t>information tapestry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</a:t>
            </a:r>
            <a:r>
              <a:rPr lang="en-US" sz="1300" smtClean="0"/>
              <a:t>D. Goldberg et al., Comm. of the ACM</a:t>
            </a:r>
            <a:r>
              <a:rPr lang="en-US" sz="1300"/>
              <a:t>)</a:t>
            </a:r>
            <a:r>
              <a:rPr lang="en-US" sz="1300" b="0" smtClean="0"/>
              <a:t/>
            </a:r>
            <a:br>
              <a:rPr lang="en-US" sz="1300" b="0" smtClean="0"/>
            </a:br>
            <a:endParaRPr lang="en-US" sz="1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Basic idea: </a:t>
            </a:r>
          </a:p>
          <a:p>
            <a:pPr lvl="2"/>
            <a:r>
              <a:rPr lang="en-US" smtClean="0"/>
              <a:t>Eager readers read all docs immediately, casual readers wait for the eager readers to annotate</a:t>
            </a:r>
          </a:p>
          <a:p>
            <a:r>
              <a:rPr lang="en-US" smtClean="0"/>
              <a:t>Experimental mail system at Xerox Parc </a:t>
            </a:r>
          </a:p>
          <a:p>
            <a:pPr lvl="2"/>
            <a:r>
              <a:rPr lang="en-US" smtClean="0"/>
              <a:t>Records reactions of users when reading a mail</a:t>
            </a:r>
          </a:p>
          <a:p>
            <a:r>
              <a:rPr lang="en-US" smtClean="0"/>
              <a:t>Users are provided with personalized mailing list filters instead of being forced to subscribe</a:t>
            </a:r>
          </a:p>
          <a:p>
            <a:pPr lvl="2"/>
            <a:r>
              <a:rPr lang="en-US" smtClean="0"/>
              <a:t>Content-based </a:t>
            </a:r>
            <a:r>
              <a:rPr lang="en-US"/>
              <a:t>filters (topics, from/to/subject…) </a:t>
            </a:r>
            <a:endParaRPr lang="en-US" smtClean="0"/>
          </a:p>
          <a:p>
            <a:pPr lvl="2"/>
            <a:r>
              <a:rPr lang="en-US" smtClean="0"/>
              <a:t>Collaborative </a:t>
            </a:r>
            <a:r>
              <a:rPr lang="en-US"/>
              <a:t>filters</a:t>
            </a:r>
          </a:p>
          <a:p>
            <a:pPr lvl="3"/>
            <a:r>
              <a:rPr lang="en-US" smtClean="0"/>
              <a:t>"Mails to [all] which were replied by [John Doe] and which received positive ratings from [X] and [Y]."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820472" cy="990600"/>
          </a:xfrm>
        </p:spPr>
        <p:txBody>
          <a:bodyPr>
            <a:normAutofit fontScale="90000"/>
          </a:bodyPr>
          <a:lstStyle/>
          <a:p>
            <a:pPr lvl="0"/>
            <a:r>
              <a:rPr lang="en-US" smtClean="0"/>
              <a:t>1994: </a:t>
            </a:r>
            <a:r>
              <a:rPr lang="en-US" sz="1800"/>
              <a:t>GroupLens: an open architecture for collaborative filtering of </a:t>
            </a:r>
            <a:r>
              <a:rPr lang="en-US" sz="1800" smtClean="0"/>
              <a:t>netnews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</a:t>
            </a:r>
            <a:r>
              <a:rPr lang="da-DK" sz="1300" smtClean="0"/>
              <a:t>P</a:t>
            </a:r>
            <a:r>
              <a:rPr lang="da-DK" sz="1300"/>
              <a:t>. Resnick et al., ACM CSCW</a:t>
            </a:r>
            <a:r>
              <a:rPr lang="en-US" sz="1300" b="0" smtClean="0"/>
              <a:t> )</a:t>
            </a:r>
            <a:br>
              <a:rPr lang="en-US" sz="1300" b="0" smtClean="0"/>
            </a:br>
            <a:endParaRPr lang="en-US" sz="1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Tapestry </a:t>
            </a:r>
            <a:r>
              <a:rPr lang="en-US"/>
              <a:t>system does not aggregate ratings </a:t>
            </a:r>
            <a:r>
              <a:rPr lang="en-US" smtClean="0"/>
              <a:t>and requires </a:t>
            </a:r>
            <a:r>
              <a:rPr lang="en-US"/>
              <a:t>knowing each other</a:t>
            </a:r>
          </a:p>
          <a:p>
            <a:r>
              <a:rPr lang="en-US"/>
              <a:t>Basic </a:t>
            </a:r>
            <a:r>
              <a:rPr lang="en-US" smtClean="0"/>
              <a:t>idea of GroupLens: </a:t>
            </a:r>
          </a:p>
          <a:p>
            <a:pPr lvl="1"/>
            <a:r>
              <a:rPr lang="en-US" smtClean="0"/>
              <a:t>People </a:t>
            </a:r>
            <a:r>
              <a:rPr lang="en-US"/>
              <a:t>who agreed in their subjective evaluations in the past are likely to agree again in the </a:t>
            </a:r>
            <a:r>
              <a:rPr lang="en-US" smtClean="0"/>
              <a:t>future</a:t>
            </a:r>
            <a:endParaRPr lang="en-US"/>
          </a:p>
          <a:p>
            <a:r>
              <a:rPr lang="en-US"/>
              <a:t>Builds on newsgroup browsers with rating functionality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4" name="Grafik 3" descr="grouplens_browser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528" y="4221088"/>
            <a:ext cx="3960440" cy="2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Nearest-neighbors (kNN) 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07182" y="1700808"/>
            <a:ext cx="8496944" cy="4525963"/>
          </a:xfrm>
        </p:spPr>
        <p:txBody>
          <a:bodyPr>
            <a:normAutofit/>
          </a:bodyPr>
          <a:lstStyle/>
          <a:p>
            <a:r>
              <a:rPr lang="en-US"/>
              <a:t>A "pure" CF approach and traditional baseline</a:t>
            </a:r>
          </a:p>
          <a:p>
            <a:pPr lvl="2"/>
            <a:r>
              <a:rPr lang="en-US" smtClean="0"/>
              <a:t>Uses a matrix of (explicit) ratings provided by the community as inputs</a:t>
            </a:r>
          </a:p>
          <a:p>
            <a:pPr lvl="2"/>
            <a:r>
              <a:rPr lang="en-US" smtClean="0"/>
              <a:t>Returns a ranked list of items based on rating predictions</a:t>
            </a:r>
          </a:p>
          <a:p>
            <a:r>
              <a:rPr lang="en-US" smtClean="0"/>
              <a:t>Solution approach</a:t>
            </a:r>
          </a:p>
          <a:p>
            <a:pPr lvl="2"/>
            <a:r>
              <a:rPr lang="en-US" smtClean="0"/>
              <a:t>Given </a:t>
            </a:r>
            <a:r>
              <a:rPr lang="en-US" dirty="0" smtClean="0"/>
              <a:t>an "active user</a:t>
            </a:r>
            <a:r>
              <a:rPr lang="en-US" smtClean="0"/>
              <a:t>" (Alice) and </a:t>
            </a:r>
            <a:r>
              <a:rPr lang="en-US" dirty="0" smtClean="0"/>
              <a:t>an item I not yet seen by Alice</a:t>
            </a:r>
          </a:p>
          <a:p>
            <a:pPr lvl="2"/>
            <a:r>
              <a:rPr lang="en-US" smtClean="0"/>
              <a:t>Estimate Alice's rating for this item based on</a:t>
            </a:r>
            <a:r>
              <a:rPr lang="en-US" smtClean="0">
                <a:solidFill>
                  <a:srgbClr val="D34817"/>
                </a:solidFill>
              </a:rPr>
              <a:t> like-minded users</a:t>
            </a:r>
            <a:r>
              <a:rPr lang="en-US" smtClean="0"/>
              <a:t> (peers)</a:t>
            </a:r>
          </a:p>
          <a:p>
            <a:r>
              <a:rPr lang="en-US" smtClean="0"/>
              <a:t>Assumptions</a:t>
            </a:r>
          </a:p>
          <a:p>
            <a:pPr lvl="2"/>
            <a:r>
              <a:rPr lang="en-US"/>
              <a:t>If users had similar tastes in the past they will have similar tastes in the future</a:t>
            </a:r>
          </a:p>
          <a:p>
            <a:pPr lvl="2"/>
            <a:r>
              <a:rPr lang="en-US"/>
              <a:t>User preferences remain stable and consistent over time</a:t>
            </a:r>
          </a:p>
          <a:p>
            <a:pPr lvl="2"/>
            <a:endParaRPr lang="en-US" smtClean="0"/>
          </a:p>
        </p:txBody>
      </p:sp>
      <p:sp>
        <p:nvSpPr>
          <p:cNvPr id="2" name="AutoShape 2" descr="http://upload.wikimedia.org/wikipedia/commons/thumb/e/e7/KnnClassification.svg/220px-KnnClassification.svg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26" y="-1405"/>
            <a:ext cx="1263774" cy="11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e-commerce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72" y="1757564"/>
            <a:ext cx="2972619" cy="17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2291684" y="4059157"/>
            <a:ext cx="2952328" cy="1296144"/>
            <a:chOff x="2627784" y="4581128"/>
            <a:chExt cx="3324225" cy="140017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581128"/>
              <a:ext cx="1876425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828778"/>
              <a:ext cx="3324225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59" y="1858152"/>
            <a:ext cx="2438027" cy="15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72" y="4059157"/>
            <a:ext cx="290611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2" y="1731837"/>
            <a:ext cx="3009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1247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2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smtClean="0"/>
              <a:t>How to determine the similarity of two users?</a:t>
            </a:r>
          </a:p>
          <a:p>
            <a:pPr marL="514350" indent="-514350">
              <a:buAutoNum type="arabicParenR"/>
            </a:pPr>
            <a:r>
              <a:rPr lang="en-US" smtClean="0"/>
              <a:t>How do we combine the ratings of the neighbors to  predict Alice's rating?</a:t>
            </a:r>
          </a:p>
          <a:p>
            <a:pPr marL="514350" indent="-514350">
              <a:buAutoNum type="arabicParenR"/>
            </a:pPr>
            <a:r>
              <a:rPr lang="en-US" smtClean="0"/>
              <a:t>Which/how many neighbors' opinions to consider?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 to answer…</a:t>
            </a:r>
            <a:endParaRPr lang="en-US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327860"/>
              </p:ext>
            </p:extLst>
          </p:nvPr>
        </p:nvGraphicFramePr>
        <p:xfrm>
          <a:off x="755576" y="3940264"/>
          <a:ext cx="6096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0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 popular measure: Pearson's correlation coefficient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 Determining similarity</a:t>
            </a:r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339362"/>
            <a:ext cx="4608512" cy="909961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5292080" y="2293511"/>
            <a:ext cx="338437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2000" lvl="1">
              <a:buNone/>
            </a:pPr>
            <a:r>
              <a:rPr lang="en-US" sz="1400"/>
              <a:t>a, b  </a:t>
            </a:r>
            <a:r>
              <a:rPr lang="en-US" sz="1400" smtClean="0"/>
              <a:t>   : users</a:t>
            </a:r>
            <a:endParaRPr lang="en-US" sz="1400"/>
          </a:p>
          <a:p>
            <a:pPr marL="72000" lvl="1">
              <a:buNone/>
            </a:pPr>
            <a:r>
              <a:rPr lang="en-US" sz="1400"/>
              <a:t>r</a:t>
            </a:r>
            <a:r>
              <a:rPr lang="en-US" sz="1400" baseline="-25000"/>
              <a:t>a,p     </a:t>
            </a:r>
            <a:r>
              <a:rPr lang="en-US" sz="1400" baseline="-25000" smtClean="0"/>
              <a:t>   </a:t>
            </a:r>
            <a:r>
              <a:rPr lang="en-US" sz="1400" smtClean="0"/>
              <a:t>: </a:t>
            </a:r>
            <a:r>
              <a:rPr lang="en-US" sz="1400"/>
              <a:t>rating of user a for item </a:t>
            </a:r>
            <a:r>
              <a:rPr lang="en-US" sz="1400" smtClean="0"/>
              <a:t>p</a:t>
            </a:r>
          </a:p>
          <a:p>
            <a:pPr marL="72000" lvl="1">
              <a:buNone/>
            </a:pPr>
            <a:r>
              <a:rPr lang="en-US" sz="1400" smtClean="0"/>
              <a:t>P        : </a:t>
            </a:r>
            <a:r>
              <a:rPr lang="en-US" sz="1400"/>
              <a:t>set of items, rated both by a and </a:t>
            </a:r>
            <a:r>
              <a:rPr lang="en-US" sz="1400" smtClean="0"/>
              <a:t>b</a:t>
            </a:r>
          </a:p>
          <a:p>
            <a:pPr marL="72000" lvl="1"/>
            <a:r>
              <a:rPr lang="en-US" sz="1400"/>
              <a:t> </a:t>
            </a:r>
            <a:r>
              <a:rPr lang="en-US" sz="1400" smtClean="0"/>
              <a:t>         : </a:t>
            </a:r>
            <a:r>
              <a:rPr lang="en-US" sz="1400"/>
              <a:t>user's average ratings</a:t>
            </a:r>
          </a:p>
          <a:p>
            <a:pPr marL="72000" lvl="1">
              <a:buNone/>
            </a:pPr>
            <a:endParaRPr lang="en-US" sz="1400"/>
          </a:p>
          <a:p>
            <a:pPr marL="72000" lvl="1">
              <a:buNone/>
            </a:pPr>
            <a:r>
              <a:rPr lang="en-US" sz="1400"/>
              <a:t>Possible similarity values between -1 and 1; </a:t>
            </a:r>
            <a:r>
              <a:rPr lang="en-US" sz="1400" smtClean="0"/>
              <a:t>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326609" y="2916477"/>
                <a:ext cx="6256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400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𝒃</m:t>
                            </m:r>
                          </m:sub>
                        </m:sSub>
                      </m:e>
                    </m:acc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609" y="2916477"/>
                <a:ext cx="625620" cy="307777"/>
              </a:xfrm>
              <a:prstGeom prst="rect">
                <a:avLst/>
              </a:prstGeom>
              <a:blipFill rotWithShape="1">
                <a:blip r:embed="rId3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42372"/>
              </p:ext>
            </p:extLst>
          </p:nvPr>
        </p:nvGraphicFramePr>
        <p:xfrm>
          <a:off x="755576" y="3940264"/>
          <a:ext cx="6096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uppieren 7"/>
          <p:cNvGrpSpPr/>
          <p:nvPr/>
        </p:nvGrpSpPr>
        <p:grpSpPr>
          <a:xfrm>
            <a:off x="6786578" y="4214480"/>
            <a:ext cx="1766062" cy="645560"/>
            <a:chOff x="6786578" y="3926448"/>
            <a:chExt cx="1766062" cy="645560"/>
          </a:xfrm>
          <a:solidFill>
            <a:schemeClr val="accent1">
              <a:lumMod val="75000"/>
            </a:schemeClr>
          </a:solidFill>
        </p:grpSpPr>
        <p:sp>
          <p:nvSpPr>
            <p:cNvPr id="9" name="Nach links gekrümmter Pfeil 8"/>
            <p:cNvSpPr/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/>
            </a:prstGeom>
            <a:grpFill/>
            <a:ln w="952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358082" y="3926448"/>
              <a:ext cx="1194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Calibri" pitchFamily="34" charset="0"/>
                </a:rPr>
                <a:t>sim</a:t>
              </a:r>
              <a:r>
                <a:rPr lang="en-US" b="0" dirty="0" smtClean="0">
                  <a:latin typeface="Calibri" pitchFamily="34" charset="0"/>
                </a:rPr>
                <a:t>  = 0,85</a:t>
              </a:r>
              <a:endParaRPr lang="en-US" b="0" dirty="0">
                <a:latin typeface="Calibri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715140" y="4431412"/>
            <a:ext cx="1766062" cy="847732"/>
            <a:chOff x="6786578" y="4071942"/>
            <a:chExt cx="1766062" cy="500066"/>
          </a:xfrm>
          <a:solidFill>
            <a:schemeClr val="accent1">
              <a:lumMod val="75000"/>
            </a:schemeClr>
          </a:solidFill>
        </p:grpSpPr>
        <p:sp>
          <p:nvSpPr>
            <p:cNvPr id="12" name="Nach links gekrümmter Pfeil 11"/>
            <p:cNvSpPr/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/>
            </a:prstGeom>
            <a:grpFill/>
            <a:ln w="952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358082" y="4160258"/>
              <a:ext cx="1194558" cy="2178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Calibri" pitchFamily="34" charset="0"/>
                </a:rPr>
                <a:t>sim</a:t>
              </a:r>
              <a:r>
                <a:rPr lang="en-US" b="0" dirty="0" smtClean="0">
                  <a:latin typeface="Calibri" pitchFamily="34" charset="0"/>
                </a:rPr>
                <a:t>  = 0,70</a:t>
              </a:r>
              <a:endParaRPr lang="en-US" b="0" dirty="0">
                <a:latin typeface="Calibri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867540" y="4583812"/>
            <a:ext cx="1836594" cy="1347798"/>
            <a:chOff x="6786578" y="4071942"/>
            <a:chExt cx="1836594" cy="500066"/>
          </a:xfrm>
          <a:solidFill>
            <a:schemeClr val="accent1">
              <a:lumMod val="75000"/>
            </a:schemeClr>
          </a:solidFill>
        </p:grpSpPr>
        <p:sp>
          <p:nvSpPr>
            <p:cNvPr id="15" name="Nach links gekrümmter Pfeil 14"/>
            <p:cNvSpPr/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/>
            </a:prstGeom>
            <a:grpFill/>
            <a:ln w="952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358082" y="4207978"/>
              <a:ext cx="1265090" cy="1370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Calibri" pitchFamily="34" charset="0"/>
                </a:rPr>
                <a:t>sim</a:t>
              </a:r>
              <a:r>
                <a:rPr lang="en-US" b="0" dirty="0" smtClean="0">
                  <a:latin typeface="Calibri" pitchFamily="34" charset="0"/>
                </a:rPr>
                <a:t>  = -0,79</a:t>
              </a:r>
              <a:endParaRPr lang="en-US" b="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Pearson correlation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Takes differences in rating behavior into account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Works well in usual domains, compared with alternative measures</a:t>
            </a:r>
          </a:p>
          <a:p>
            <a:pPr lvl="1"/>
            <a:r>
              <a:rPr lang="en-US" dirty="0" smtClean="0"/>
              <a:t>such as cosine similarity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Chart 2"/>
          <p:cNvGraphicFramePr>
            <a:graphicFrameLocks/>
          </p:cNvGraphicFramePr>
          <p:nvPr/>
        </p:nvGraphicFramePr>
        <p:xfrm>
          <a:off x="928662" y="2214554"/>
          <a:ext cx="5295900" cy="299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2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 Making predictions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common prediction function: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pPr lvl="2"/>
            <a:r>
              <a:rPr lang="en-US" b="0" dirty="0" smtClean="0"/>
              <a:t>Calculate, whether the neighbors' ratings for the unseen item </a:t>
            </a:r>
            <a:r>
              <a:rPr lang="en-US" i="1" dirty="0" err="1" smtClean="0"/>
              <a:t>i</a:t>
            </a:r>
            <a:r>
              <a:rPr lang="en-US" b="0" dirty="0" smtClean="0"/>
              <a:t> are higher or lower than their average</a:t>
            </a:r>
          </a:p>
          <a:p>
            <a:pPr lvl="2"/>
            <a:r>
              <a:rPr lang="en-US" b="0" dirty="0" smtClean="0"/>
              <a:t>Combine the rating differences – use the similarity with as a weight</a:t>
            </a:r>
          </a:p>
          <a:p>
            <a:pPr lvl="2"/>
            <a:r>
              <a:rPr lang="en-US" b="0" dirty="0" smtClean="0"/>
              <a:t>Add/subtract the  neighbors' bias from the active user's average and use this as a prediction</a:t>
            </a:r>
          </a:p>
          <a:p>
            <a:r>
              <a:rPr lang="en-US" smtClean="0"/>
              <a:t>How </a:t>
            </a:r>
            <a:r>
              <a:rPr lang="en-US" dirty="0" smtClean="0"/>
              <a:t>many neighbors?</a:t>
            </a:r>
          </a:p>
          <a:p>
            <a:pPr lvl="2"/>
            <a:r>
              <a:rPr lang="en-US" smtClean="0"/>
              <a:t>Only consider positively correlated neighbors (or higher threshold)</a:t>
            </a:r>
          </a:p>
          <a:p>
            <a:pPr lvl="2"/>
            <a:r>
              <a:rPr lang="en-US" smtClean="0"/>
              <a:t>Can </a:t>
            </a:r>
            <a:r>
              <a:rPr lang="en-US" dirty="0" smtClean="0"/>
              <a:t>be optimized based on data set</a:t>
            </a:r>
          </a:p>
          <a:p>
            <a:pPr lvl="2"/>
            <a:r>
              <a:rPr lang="en-US" b="0" dirty="0" smtClean="0"/>
              <a:t>Often, between 50 and 200</a:t>
            </a:r>
            <a:endParaRPr lang="en-US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3123"/>
            <a:ext cx="6000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47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Improved kNN recommendations</a:t>
            </a:r>
            <a:br>
              <a:rPr lang="en-US" smtClean="0"/>
            </a:br>
            <a:r>
              <a:rPr lang="en-US" sz="1300" smtClean="0"/>
              <a:t>(Breese et al., UAI, 1998)</a:t>
            </a:r>
            <a:endParaRPr lang="en-US" sz="1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all neighbor ratings might be equally "valuable"</a:t>
            </a:r>
          </a:p>
          <a:p>
            <a:pPr lvl="2"/>
            <a:r>
              <a:rPr lang="en-US" dirty="0" smtClean="0"/>
              <a:t>Agreement on commonly liked items is not so informative as agreement on controversial items</a:t>
            </a:r>
          </a:p>
          <a:p>
            <a:pPr lvl="2"/>
            <a:r>
              <a:rPr lang="en-US" b="1" dirty="0" smtClean="0"/>
              <a:t>Possible solution</a:t>
            </a:r>
            <a:r>
              <a:rPr lang="en-US" dirty="0" smtClean="0"/>
              <a:t>:  Give more weight to items that have a higher variance</a:t>
            </a:r>
          </a:p>
          <a:p>
            <a:r>
              <a:rPr lang="en-US" dirty="0" smtClean="0"/>
              <a:t>Value of number of co-rated items</a:t>
            </a:r>
          </a:p>
          <a:p>
            <a:pPr lvl="2"/>
            <a:r>
              <a:rPr lang="en-US" dirty="0" smtClean="0"/>
              <a:t>Use "significance weighting", by e.g., linearly reducing the weight when the number of co-rated items is low </a:t>
            </a:r>
          </a:p>
          <a:p>
            <a:r>
              <a:rPr lang="en-US" dirty="0" smtClean="0"/>
              <a:t>Case amplification</a:t>
            </a:r>
          </a:p>
          <a:p>
            <a:pPr lvl="2"/>
            <a:r>
              <a:rPr lang="en-US" dirty="0" smtClean="0"/>
              <a:t>Intuition: Give more weight to "very similar" neighbors, i.e., where the similarity value is close to 1.</a:t>
            </a:r>
          </a:p>
          <a:p>
            <a:r>
              <a:rPr lang="en-US" dirty="0" smtClean="0"/>
              <a:t>Neighborhood selection</a:t>
            </a:r>
          </a:p>
          <a:p>
            <a:pPr lvl="2"/>
            <a:r>
              <a:rPr lang="en-US" dirty="0" smtClean="0"/>
              <a:t>Use similarity threshold or fixed number of neighbors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Very simple scheme leading to quite accurate recommendations</a:t>
            </a:r>
          </a:p>
          <a:p>
            <a:pPr lvl="1"/>
            <a:r>
              <a:rPr lang="en-US" smtClean="0"/>
              <a:t>Still today often used as a baseline scheme</a:t>
            </a:r>
          </a:p>
          <a:p>
            <a:r>
              <a:rPr lang="en-US" smtClean="0"/>
              <a:t>Possible issues</a:t>
            </a:r>
          </a:p>
          <a:p>
            <a:pPr lvl="1"/>
            <a:r>
              <a:rPr lang="en-US" smtClean="0"/>
              <a:t>Scalability </a:t>
            </a:r>
          </a:p>
          <a:p>
            <a:pPr lvl="2"/>
            <a:r>
              <a:rPr lang="en-US" smtClean="0"/>
              <a:t>Thinking of millions of users and thousands of items</a:t>
            </a:r>
          </a:p>
          <a:p>
            <a:pPr lvl="2"/>
            <a:r>
              <a:rPr lang="en-US" smtClean="0"/>
              <a:t>Pre-computation of similarities possible but potentially unstable</a:t>
            </a:r>
          </a:p>
          <a:p>
            <a:pPr lvl="2"/>
            <a:r>
              <a:rPr lang="en-US" smtClean="0"/>
              <a:t>Clustering techniques are often less accurate</a:t>
            </a:r>
          </a:p>
          <a:p>
            <a:pPr lvl="1"/>
            <a:r>
              <a:rPr lang="en-US" smtClean="0"/>
              <a:t>Coverage</a:t>
            </a:r>
          </a:p>
          <a:p>
            <a:pPr lvl="2"/>
            <a:r>
              <a:rPr lang="en-US" smtClean="0"/>
              <a:t>Problem of finding enough neighbors </a:t>
            </a:r>
          </a:p>
          <a:p>
            <a:pPr lvl="2"/>
            <a:r>
              <a:rPr lang="en-US" smtClean="0"/>
              <a:t>Users with preferences for niche products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kNN considerations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3499"/>
            <a:ext cx="8748464" cy="1143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2001:</a:t>
            </a:r>
            <a:r>
              <a:rPr lang="en-US" sz="1800" i="1" smtClean="0"/>
              <a:t>Item-based collaborative filtering recommendation algorithms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 </a:t>
            </a:r>
            <a:r>
              <a:rPr lang="en-US" sz="1200" smtClean="0"/>
              <a:t>B. Sarwar et al., WWW 2001</a:t>
            </a:r>
            <a:endParaRPr lang="en-US" sz="12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609600" y="1412776"/>
            <a:ext cx="8229600" cy="48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3366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rgbClr val="003366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9pPr>
          </a:lstStyle>
          <a:p>
            <a:pPr marL="411480" indent="-274320"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Basic idea</a:t>
            </a:r>
            <a:r>
              <a:rPr lang="en-US" sz="2600" b="0">
                <a:solidFill>
                  <a:schemeClr val="tx1"/>
                </a:solidFill>
                <a:latin typeface="+mn-lt"/>
              </a:rPr>
              <a:t>: </a:t>
            </a:r>
            <a:endParaRPr lang="en-US" sz="2600" b="0" smtClean="0">
              <a:solidFill>
                <a:schemeClr val="tx1"/>
              </a:solidFill>
              <a:latin typeface="+mn-lt"/>
            </a:endParaRPr>
          </a:p>
          <a:p>
            <a:pPr marL="811530" lvl="1" indent="-274320" eaLnBrk="1" hangingPunct="1">
              <a:buSzPct val="76000"/>
              <a:buFont typeface="Wingdings 3"/>
              <a:buChar char=""/>
            </a:pPr>
            <a:r>
              <a:rPr lang="en-US" sz="2000" b="0" smtClean="0">
                <a:solidFill>
                  <a:schemeClr val="tx1"/>
                </a:solidFill>
                <a:latin typeface="+mn-lt"/>
              </a:rPr>
              <a:t>Use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the similarity between items (and not users) to make predictions</a:t>
            </a:r>
          </a:p>
          <a:p>
            <a:pPr marL="411480" indent="-274320"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Example</a:t>
            </a:r>
            <a:r>
              <a:rPr lang="en-US" sz="2600" b="0">
                <a:solidFill>
                  <a:schemeClr val="tx1"/>
                </a:solidFill>
                <a:latin typeface="+mn-lt"/>
              </a:rPr>
              <a:t>: </a:t>
            </a:r>
            <a:endParaRPr lang="en-US" sz="2600" b="0" smtClean="0">
              <a:solidFill>
                <a:schemeClr val="tx1"/>
              </a:solidFill>
              <a:latin typeface="+mn-lt"/>
            </a:endParaRPr>
          </a:p>
          <a:p>
            <a:pPr marL="811530" lvl="1" indent="-274320" eaLnBrk="1" hangingPunct="1">
              <a:buSzPct val="76000"/>
              <a:buFont typeface="Wingdings 3"/>
              <a:buChar char=""/>
            </a:pPr>
            <a:r>
              <a:rPr lang="en-US" sz="2000" b="0" smtClean="0">
                <a:solidFill>
                  <a:schemeClr val="tx1"/>
                </a:solidFill>
                <a:latin typeface="+mn-lt"/>
              </a:rPr>
              <a:t>Look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for items that are similar </a:t>
            </a:r>
            <a:r>
              <a:rPr lang="en-US" sz="2000" b="0">
                <a:solidFill>
                  <a:schemeClr val="tx1"/>
                </a:solidFill>
                <a:latin typeface="+mn-lt"/>
              </a:rPr>
              <a:t>to </a:t>
            </a:r>
            <a:r>
              <a:rPr lang="en-US" sz="2000" b="0" smtClean="0">
                <a:solidFill>
                  <a:schemeClr val="tx1"/>
                </a:solidFill>
                <a:latin typeface="+mn-lt"/>
              </a:rPr>
              <a:t>Item5</a:t>
            </a:r>
          </a:p>
          <a:p>
            <a:pPr marL="811530" lvl="1" indent="-274320" eaLnBrk="1" hangingPunct="1">
              <a:buSzPct val="76000"/>
              <a:buFont typeface="Wingdings 3"/>
              <a:buChar char=""/>
            </a:pPr>
            <a:r>
              <a:rPr lang="en-US" sz="2000" b="0" smtClean="0">
                <a:solidFill>
                  <a:schemeClr val="tx1"/>
                </a:solidFill>
                <a:latin typeface="+mn-lt"/>
              </a:rPr>
              <a:t>Take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Alice's ratings for these items to predict the rating </a:t>
            </a:r>
            <a:r>
              <a:rPr lang="en-US" sz="2000" b="0">
                <a:solidFill>
                  <a:schemeClr val="tx1"/>
                </a:solidFill>
                <a:latin typeface="+mn-lt"/>
              </a:rPr>
              <a:t>for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 b="0" smtClean="0">
                <a:solidFill>
                  <a:schemeClr val="tx1"/>
                </a:solidFill>
                <a:latin typeface="+mn-lt"/>
              </a:rPr>
              <a:t>tem5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958309"/>
              </p:ext>
            </p:extLst>
          </p:nvPr>
        </p:nvGraphicFramePr>
        <p:xfrm>
          <a:off x="1187624" y="3845669"/>
          <a:ext cx="6096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Abgerundetes Rechteck 6"/>
          <p:cNvSpPr/>
          <p:nvPr/>
        </p:nvSpPr>
        <p:spPr bwMode="auto">
          <a:xfrm>
            <a:off x="6236734" y="4500570"/>
            <a:ext cx="1071570" cy="1571636"/>
          </a:xfrm>
          <a:prstGeom prst="roundRect">
            <a:avLst/>
          </a:prstGeom>
          <a:solidFill>
            <a:srgbClr val="FFC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156788" y="4500570"/>
            <a:ext cx="4143404" cy="1571636"/>
            <a:chOff x="1571604" y="4000504"/>
            <a:chExt cx="4143404" cy="1643074"/>
          </a:xfrm>
        </p:grpSpPr>
        <p:sp>
          <p:nvSpPr>
            <p:cNvPr id="9" name="Abgerundetes Rechteck 8"/>
            <p:cNvSpPr/>
            <p:nvPr/>
          </p:nvSpPr>
          <p:spPr bwMode="auto">
            <a:xfrm>
              <a:off x="1571604" y="4000504"/>
              <a:ext cx="1071570" cy="1643074"/>
            </a:xfrm>
            <a:prstGeom prst="roundRect">
              <a:avLst/>
            </a:prstGeom>
            <a:solidFill>
              <a:schemeClr val="accent6">
                <a:lumMod val="75000"/>
                <a:alpha val="2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Abgerundetes Rechteck 9"/>
            <p:cNvSpPr/>
            <p:nvPr/>
          </p:nvSpPr>
          <p:spPr bwMode="auto">
            <a:xfrm>
              <a:off x="4643438" y="4000504"/>
              <a:ext cx="1071570" cy="1643074"/>
            </a:xfrm>
            <a:prstGeom prst="roundRect">
              <a:avLst/>
            </a:prstGeom>
            <a:solidFill>
              <a:schemeClr val="accent6">
                <a:lumMod val="75000"/>
                <a:alpha val="2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451549" y="4069773"/>
            <a:ext cx="3560611" cy="511355"/>
            <a:chOff x="1906216" y="4060653"/>
            <a:chExt cx="3560611" cy="511355"/>
          </a:xfrm>
        </p:grpSpPr>
        <p:sp>
          <p:nvSpPr>
            <p:cNvPr id="12" name="Ellipse 11"/>
            <p:cNvSpPr/>
            <p:nvPr/>
          </p:nvSpPr>
          <p:spPr bwMode="auto">
            <a:xfrm>
              <a:off x="1906216" y="4071942"/>
              <a:ext cx="500066" cy="500066"/>
            </a:xfrm>
            <a:prstGeom prst="ellipse">
              <a:avLst/>
            </a:prstGeom>
            <a:noFill/>
            <a:ln w="349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4966761" y="4060653"/>
              <a:ext cx="500066" cy="500066"/>
            </a:xfrm>
            <a:prstGeom prst="ellipse">
              <a:avLst/>
            </a:prstGeom>
            <a:noFill/>
            <a:ln w="349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3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990600"/>
          </a:xfrm>
        </p:spPr>
        <p:txBody>
          <a:bodyPr/>
          <a:lstStyle/>
          <a:p>
            <a:r>
              <a:rPr lang="en-US" dirty="0" smtClean="0"/>
              <a:t>Pre-processing for item-based filtering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Item-based filtering does not solve the scalability problem itself</a:t>
            </a:r>
          </a:p>
          <a:p>
            <a:r>
              <a:rPr lang="en-US" dirty="0" smtClean="0"/>
              <a:t>Pre-processing approach by Amazon.com (in 2003)</a:t>
            </a:r>
          </a:p>
          <a:p>
            <a:pPr lvl="1"/>
            <a:r>
              <a:rPr lang="en-US" dirty="0" smtClean="0"/>
              <a:t>Calculate all pair-wise item similarities in advance</a:t>
            </a:r>
          </a:p>
          <a:p>
            <a:pPr lvl="1"/>
            <a:r>
              <a:rPr lang="en-US" dirty="0" smtClean="0"/>
              <a:t>The neighborhood to be used at run-time is typically rather small, because only items are taken into account which the user has rated</a:t>
            </a:r>
          </a:p>
          <a:p>
            <a:pPr lvl="1"/>
            <a:r>
              <a:rPr lang="en-US" dirty="0" smtClean="0"/>
              <a:t>Item similarities are supposed to be more stable than user similarities</a:t>
            </a:r>
          </a:p>
          <a:p>
            <a:r>
              <a:rPr lang="en-US" dirty="0" smtClean="0"/>
              <a:t>Memory requirements</a:t>
            </a:r>
          </a:p>
          <a:p>
            <a:pPr lvl="1"/>
            <a:r>
              <a:rPr lang="en-US" dirty="0" smtClean="0"/>
              <a:t>Up to N</a:t>
            </a:r>
            <a:r>
              <a:rPr lang="en-US" baseline="30000" dirty="0" smtClean="0"/>
              <a:t>2</a:t>
            </a:r>
            <a:r>
              <a:rPr lang="en-US" dirty="0" smtClean="0"/>
              <a:t> pair-wise similarities to be memorized (N = number of items) in theory</a:t>
            </a:r>
          </a:p>
          <a:p>
            <a:pPr lvl="1"/>
            <a:r>
              <a:rPr lang="en-US" dirty="0" smtClean="0"/>
              <a:t>In practice, this is significantly lower (items with no co-ratings)</a:t>
            </a:r>
          </a:p>
          <a:p>
            <a:pPr lvl="1"/>
            <a:r>
              <a:rPr lang="en-US" dirty="0" smtClean="0"/>
              <a:t>Further reductions possible</a:t>
            </a:r>
          </a:p>
          <a:p>
            <a:pPr lvl="2"/>
            <a:r>
              <a:rPr lang="en-US" dirty="0" smtClean="0"/>
              <a:t>Minimum threshold for co-ratings</a:t>
            </a:r>
          </a:p>
          <a:p>
            <a:pPr lvl="2"/>
            <a:r>
              <a:rPr lang="en-US" dirty="0" smtClean="0"/>
              <a:t>Limit the neighborhood size (might affect recommendation accuracy)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(adjusted) cosine similarity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Produces better results in item-to-item filtering</a:t>
                </a:r>
              </a:p>
              <a:p>
                <a:r>
                  <a:rPr lang="en-US" dirty="0"/>
                  <a:t>Ratings are seen as vector in n-dimensional space</a:t>
                </a:r>
              </a:p>
              <a:p>
                <a:pPr lvl="1"/>
                <a:r>
                  <a:rPr lang="en-US" dirty="0"/>
                  <a:t>Similarity is calculated based on the angle between the vectors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Adjusted cosine similarity</a:t>
                </a:r>
              </a:p>
              <a:p>
                <a:pPr lvl="2"/>
                <a:r>
                  <a:rPr lang="en-US" dirty="0"/>
                  <a:t>take average user ratings into account, transform the original ratings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𝑈</m:t>
                    </m:r>
                  </m:oMath>
                </a14:m>
                <a:r>
                  <a:rPr lang="en-US" dirty="0"/>
                  <a:t>: set of users who have rated both items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𝑏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43608" y="2852936"/>
                <a:ext cx="2346283" cy="786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𝒔𝒊𝒎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𝒂</m:t>
                              </m:r>
                            </m:e>
                          </m:acc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𝒃</m:t>
                              </m:r>
                            </m:e>
                          </m:acc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𝒂</m:t>
                              </m:r>
                            </m:e>
                          </m:acc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</m:acc>
                            </m:e>
                          </m:d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∗|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e>
                          </m:acc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852936"/>
                <a:ext cx="2346283" cy="78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5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Slope One predictors </a:t>
            </a:r>
            <a:br>
              <a:rPr lang="en-US" smtClean="0"/>
            </a:br>
            <a:r>
              <a:rPr lang="en-US" sz="1300" b="0" smtClean="0"/>
              <a:t>(Lemire and Maclachlan, 2005)</a:t>
            </a:r>
            <a:endParaRPr lang="en-US" sz="130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467544" y="1340768"/>
            <a:ext cx="8219256" cy="48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3366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rgbClr val="003366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9pPr>
          </a:lstStyle>
          <a:p>
            <a:pPr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Idea of Slope </a:t>
            </a:r>
            <a:r>
              <a:rPr lang="en-US" sz="2600" b="0">
                <a:solidFill>
                  <a:schemeClr val="tx1"/>
                </a:solidFill>
                <a:latin typeface="+mn-lt"/>
              </a:rPr>
              <a:t>One </a:t>
            </a:r>
            <a:r>
              <a:rPr lang="en-US" sz="2600" b="0" smtClean="0">
                <a:solidFill>
                  <a:schemeClr val="tx1"/>
                </a:solidFill>
                <a:latin typeface="+mn-lt"/>
              </a:rPr>
              <a:t>predictors:</a:t>
            </a:r>
          </a:p>
          <a:p>
            <a:pPr marL="548640" lvl="1" indent="-274320" eaLnBrk="1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sz="2300" smtClean="0">
                <a:solidFill>
                  <a:schemeClr val="tx2"/>
                </a:solidFill>
                <a:latin typeface="+mn-lt"/>
              </a:rPr>
              <a:t>Based </a:t>
            </a:r>
            <a:r>
              <a:rPr lang="en-US" sz="2300" dirty="0">
                <a:solidFill>
                  <a:schemeClr val="tx2"/>
                </a:solidFill>
                <a:latin typeface="+mn-lt"/>
              </a:rPr>
              <a:t>on a popularity differential between items for users</a:t>
            </a:r>
          </a:p>
          <a:p>
            <a:pPr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Example:</a:t>
            </a:r>
          </a:p>
          <a:p>
            <a:pPr lvl="2" eaLnBrk="1" hangingPunct="1">
              <a:buSzPct val="76000"/>
              <a:buFont typeface="Wingdings 3"/>
              <a:buChar char=""/>
            </a:pPr>
            <a:r>
              <a:rPr lang="en-US" sz="2300" b="0" smtClean="0">
                <a:solidFill>
                  <a:schemeClr val="tx1"/>
                </a:solidFill>
                <a:latin typeface="+mn-lt"/>
              </a:rPr>
              <a:t>p(Alice</a:t>
            </a:r>
            <a:r>
              <a:rPr lang="en-US" sz="2300" b="0" dirty="0">
                <a:solidFill>
                  <a:schemeClr val="tx1"/>
                </a:solidFill>
                <a:latin typeface="+mn-lt"/>
              </a:rPr>
              <a:t>, Item5</a:t>
            </a:r>
            <a:r>
              <a:rPr lang="en-US" sz="2300" b="0">
                <a:solidFill>
                  <a:schemeClr val="tx1"/>
                </a:solidFill>
                <a:latin typeface="+mn-lt"/>
              </a:rPr>
              <a:t>) </a:t>
            </a:r>
            <a:r>
              <a:rPr lang="en-US" sz="2300" b="0" smtClean="0">
                <a:solidFill>
                  <a:schemeClr val="tx1"/>
                </a:solidFill>
                <a:latin typeface="+mn-lt"/>
              </a:rPr>
              <a:t>= 2 + (2-1) = 3</a:t>
            </a:r>
            <a:endParaRPr lang="en-US" sz="2300" b="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Basic scheme</a:t>
            </a:r>
            <a:r>
              <a:rPr lang="en-US" sz="2600" b="0">
                <a:solidFill>
                  <a:schemeClr val="tx1"/>
                </a:solidFill>
                <a:latin typeface="+mn-lt"/>
              </a:rPr>
              <a:t>: </a:t>
            </a:r>
            <a:endParaRPr lang="en-US" sz="2600" b="0" smtClean="0">
              <a:solidFill>
                <a:schemeClr val="tx1"/>
              </a:solidFill>
              <a:latin typeface="+mn-lt"/>
            </a:endParaRPr>
          </a:p>
          <a:p>
            <a:pPr marL="548640" lvl="1" indent="-274320" eaLnBrk="1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sz="2300">
                <a:solidFill>
                  <a:schemeClr val="tx2"/>
                </a:solidFill>
                <a:latin typeface="+mn-lt"/>
              </a:rPr>
              <a:t>Take </a:t>
            </a:r>
            <a:r>
              <a:rPr lang="en-US" sz="2300" dirty="0">
                <a:solidFill>
                  <a:schemeClr val="tx2"/>
                </a:solidFill>
                <a:latin typeface="+mn-lt"/>
              </a:rPr>
              <a:t>the average of these </a:t>
            </a:r>
            <a:r>
              <a:rPr lang="en-US" sz="2300">
                <a:solidFill>
                  <a:schemeClr val="tx2"/>
                </a:solidFill>
                <a:latin typeface="+mn-lt"/>
              </a:rPr>
              <a:t>differences </a:t>
            </a:r>
            <a:r>
              <a:rPr lang="en-US" sz="230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2300" smtClean="0">
                <a:solidFill>
                  <a:schemeClr val="tx2"/>
                </a:solidFill>
                <a:latin typeface="+mn-lt"/>
              </a:rPr>
            </a:br>
            <a:r>
              <a:rPr lang="en-US" sz="2300" smtClean="0">
                <a:solidFill>
                  <a:schemeClr val="tx2"/>
                </a:solidFill>
                <a:latin typeface="+mn-lt"/>
              </a:rPr>
              <a:t>of </a:t>
            </a:r>
            <a:r>
              <a:rPr lang="en-US" sz="2300" dirty="0">
                <a:solidFill>
                  <a:schemeClr val="tx2"/>
                </a:solidFill>
                <a:latin typeface="+mn-lt"/>
              </a:rPr>
              <a:t>the co-ratings to make </a:t>
            </a:r>
            <a:r>
              <a:rPr lang="en-US" sz="230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2300" smtClean="0">
                <a:solidFill>
                  <a:schemeClr val="tx2"/>
                </a:solidFill>
                <a:latin typeface="+mn-lt"/>
              </a:rPr>
              <a:t>prediction</a:t>
            </a:r>
          </a:p>
          <a:p>
            <a:pPr marL="548640" lvl="1" indent="-274320" eaLnBrk="1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sz="2300" smtClean="0">
                <a:solidFill>
                  <a:schemeClr val="tx2"/>
                </a:solidFill>
                <a:latin typeface="+mn-lt"/>
              </a:rPr>
              <a:t>Different variants proposed</a:t>
            </a:r>
            <a:endParaRPr lang="en-US" sz="23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buSzPct val="76000"/>
              <a:buFont typeface="Wingdings 3"/>
              <a:buChar char=""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In general</a:t>
            </a:r>
            <a:r>
              <a:rPr lang="en-US" sz="2600" b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600" b="0" smtClean="0">
                <a:solidFill>
                  <a:schemeClr val="tx1"/>
                </a:solidFill>
                <a:latin typeface="+mn-lt"/>
              </a:rPr>
              <a:t>find </a:t>
            </a:r>
            <a:r>
              <a:rPr lang="en-US" sz="2600" b="0" dirty="0">
                <a:solidFill>
                  <a:schemeClr val="tx1"/>
                </a:solidFill>
                <a:latin typeface="+mn-lt"/>
              </a:rPr>
              <a:t>a function of the form f(x) = x + b</a:t>
            </a:r>
          </a:p>
          <a:p>
            <a:pPr marL="548640" lvl="1" indent="-274320" eaLnBrk="1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sz="2300" dirty="0">
                <a:solidFill>
                  <a:schemeClr val="tx2"/>
                </a:solidFill>
                <a:latin typeface="+mn-lt"/>
              </a:rPr>
              <a:t>That is why the name is "Slope </a:t>
            </a:r>
            <a:r>
              <a:rPr lang="en-US" sz="2300">
                <a:solidFill>
                  <a:schemeClr val="tx2"/>
                </a:solidFill>
                <a:latin typeface="+mn-lt"/>
              </a:rPr>
              <a:t>One</a:t>
            </a:r>
            <a:r>
              <a:rPr lang="en-US" sz="2300" smtClean="0">
                <a:solidFill>
                  <a:schemeClr val="tx2"/>
                </a:solidFill>
                <a:latin typeface="+mn-lt"/>
              </a:rPr>
              <a:t>"</a:t>
            </a:r>
          </a:p>
          <a:p>
            <a:pPr marL="148590" indent="-274320" eaLnBrk="1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sz="2600" b="0" smtClean="0">
                <a:solidFill>
                  <a:schemeClr val="tx1"/>
                </a:solidFill>
                <a:latin typeface="+mn-lt"/>
              </a:rPr>
              <a:t>Can be computationally complex </a:t>
            </a:r>
            <a:endParaRPr lang="en-US" sz="260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327507"/>
            <a:ext cx="29146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8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Social Media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0583"/>
            <a:ext cx="25622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951"/>
            <a:ext cx="4176464" cy="11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25" y="2718793"/>
            <a:ext cx="2672184" cy="178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" b="40877"/>
          <a:stretch/>
        </p:blipFill>
        <p:spPr bwMode="auto">
          <a:xfrm>
            <a:off x="3851920" y="4655955"/>
            <a:ext cx="3453443" cy="124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4" y="3746317"/>
            <a:ext cx="26098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9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RF-Rec predictors </a:t>
            </a:r>
            <a:r>
              <a:rPr lang="en-US" sz="1200" b="0" smtClean="0"/>
              <a:t>(Gedikli et al. 2011)</a:t>
            </a:r>
            <a:r>
              <a:rPr lang="en-US" b="0" smtClean="0"/>
              <a:t> </a:t>
            </a:r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518457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Idea: Take rating frequencies into account for computing a prediction</a:t>
                </a:r>
              </a:p>
              <a:p>
                <a:r>
                  <a:rPr lang="en-US" dirty="0" smtClean="0"/>
                  <a:t>Basic scheme: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arg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limLow>
                          <m:limLow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𝑢𝑠𝑒𝑟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𝑖𝑡𝑒𝑚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𝑅</m:t>
                    </m:r>
                  </m:oMath>
                </a14:m>
                <a:r>
                  <a:rPr lang="en-US" dirty="0"/>
                  <a:t>: Set of all </a:t>
                </a:r>
                <a:r>
                  <a:rPr lang="en-US" dirty="0" smtClean="0"/>
                  <a:t>rating </a:t>
                </a:r>
                <a:r>
                  <a:rPr lang="en-US" dirty="0"/>
                  <a:t>values, e.g.,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𝑅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={1,2,3,4,5}</m:t>
                    </m:r>
                  </m:oMath>
                </a14:m>
                <a:r>
                  <a:rPr lang="en-US" dirty="0"/>
                  <a:t> on a 5-point rating </a:t>
                </a:r>
                <a:r>
                  <a:rPr lang="en-US" dirty="0" smtClean="0"/>
                  <a:t>scale</a:t>
                </a:r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𝑢𝑠𝑒𝑟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𝑖𝑡𝑒𝑚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 smtClean="0"/>
                  <a:t> basically describe </a:t>
                </a:r>
                <a:r>
                  <a:rPr lang="en-US" i="1" dirty="0" smtClean="0"/>
                  <a:t>how often </a:t>
                </a:r>
                <a:r>
                  <a:rPr lang="en-US" dirty="0" smtClean="0"/>
                  <a:t>a rating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was assigned by user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/>
                  <a:t> and to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/>
                  <a:t> resp.</a:t>
                </a:r>
              </a:p>
              <a:p>
                <a:r>
                  <a:rPr lang="en-US" dirty="0" smtClean="0"/>
                  <a:t>Example: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smtClean="0"/>
              </a:p>
              <a:p>
                <a:endParaRPr lang="en-US" smtClean="0"/>
              </a:p>
              <a:p>
                <a:endParaRPr lang="en-US" smtClean="0"/>
              </a:p>
              <a:p>
                <a:r>
                  <a:rPr lang="en-US" smtClean="0"/>
                  <a:t>p(Alice</a:t>
                </a:r>
                <a:r>
                  <a:rPr lang="en-US" dirty="0"/>
                  <a:t>, </a:t>
                </a:r>
                <a:r>
                  <a:rPr lang="en-US" dirty="0" smtClean="0"/>
                  <a:t>Item3</a:t>
                </a:r>
                <a:r>
                  <a:rPr lang="en-US" smtClean="0"/>
                  <a:t>) =</a:t>
                </a:r>
              </a:p>
              <a:p>
                <a:r>
                  <a:rPr lang="en-US" smtClean="0"/>
                  <a:t>Extended with optimized weighting scheme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5184576"/>
              </a:xfrm>
              <a:blipFill rotWithShape="1">
                <a:blip r:embed="rId3"/>
                <a:stretch>
                  <a:fillRect l="-296" t="-2000" r="-444" b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6288"/>
              </p:ext>
            </p:extLst>
          </p:nvPr>
        </p:nvGraphicFramePr>
        <p:xfrm>
          <a:off x="899592" y="3705562"/>
          <a:ext cx="4572030" cy="19402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2005"/>
                <a:gridCol w="762005"/>
                <a:gridCol w="762005"/>
                <a:gridCol w="762005"/>
                <a:gridCol w="762005"/>
                <a:gridCol w="762005"/>
              </a:tblGrid>
              <a:tr h="269758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82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User5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smtClean="0">
                          <a:latin typeface="Calibri" pitchFamily="34" charset="0"/>
                        </a:rPr>
                        <a:t>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llipse 4"/>
          <p:cNvSpPr/>
          <p:nvPr/>
        </p:nvSpPr>
        <p:spPr bwMode="auto">
          <a:xfrm>
            <a:off x="3203848" y="4569658"/>
            <a:ext cx="720080" cy="216024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203848" y="5145722"/>
            <a:ext cx="720080" cy="216024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1691680" y="4005064"/>
            <a:ext cx="1440160" cy="216024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50751" y="5733256"/>
            <a:ext cx="32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Calibri" pitchFamily="34" charset="0"/>
              </a:rPr>
              <a:t>1</a:t>
            </a:r>
            <a:endParaRPr lang="en-US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Memory- </a:t>
            </a:r>
            <a:r>
              <a:rPr lang="en-US" dirty="0" smtClean="0"/>
              <a:t>and model-based approaches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kNN methods are often said </a:t>
            </a:r>
            <a:r>
              <a:rPr lang="en-US" dirty="0" smtClean="0"/>
              <a:t>to be "memory-based"</a:t>
            </a:r>
          </a:p>
          <a:p>
            <a:pPr lvl="2"/>
            <a:r>
              <a:rPr lang="en-US" dirty="0" smtClean="0"/>
              <a:t>the rating matrix is directly used to find neighbors / make predictions</a:t>
            </a:r>
          </a:p>
          <a:p>
            <a:pPr lvl="2"/>
            <a:r>
              <a:rPr lang="en-US" dirty="0" smtClean="0"/>
              <a:t>does not scale for most real-world scenarios</a:t>
            </a:r>
          </a:p>
          <a:p>
            <a:pPr lvl="2"/>
            <a:r>
              <a:rPr lang="en-US" dirty="0" smtClean="0"/>
              <a:t>large e-commerce sites have tens of millions of customers and millions of items</a:t>
            </a:r>
          </a:p>
          <a:p>
            <a:r>
              <a:rPr lang="en-US" dirty="0" smtClean="0"/>
              <a:t>Model-based approaches</a:t>
            </a:r>
          </a:p>
          <a:p>
            <a:pPr lvl="2"/>
            <a:r>
              <a:rPr lang="en-US" dirty="0" smtClean="0"/>
              <a:t>based on an offline pre-processing or "model-learning" phase</a:t>
            </a:r>
          </a:p>
          <a:p>
            <a:pPr lvl="2"/>
            <a:r>
              <a:rPr lang="en-US" dirty="0" smtClean="0"/>
              <a:t>at run-time, only the learned model is used to make predictions</a:t>
            </a:r>
          </a:p>
          <a:p>
            <a:pPr lvl="2"/>
            <a:r>
              <a:rPr lang="en-US" dirty="0" smtClean="0"/>
              <a:t>models are updated / re-trained periodically</a:t>
            </a:r>
          </a:p>
          <a:p>
            <a:pPr lvl="2"/>
            <a:r>
              <a:rPr lang="en-US" dirty="0" smtClean="0"/>
              <a:t>large variety of techniques used </a:t>
            </a:r>
          </a:p>
          <a:p>
            <a:pPr lvl="2"/>
            <a:r>
              <a:rPr lang="en-US" dirty="0" smtClean="0"/>
              <a:t>model-building and updating can be computationally expensive</a:t>
            </a:r>
          </a:p>
        </p:txBody>
      </p:sp>
    </p:spTree>
    <p:extLst>
      <p:ext uri="{BB962C8B-B14F-4D97-AF65-F5344CB8AC3E}">
        <p14:creationId xmlns:p14="http://schemas.microsoft.com/office/powerpoint/2010/main" val="35960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approaches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Variety of techniques </a:t>
            </a:r>
            <a:r>
              <a:rPr lang="en-US" dirty="0" smtClean="0"/>
              <a:t>proposed </a:t>
            </a:r>
            <a:r>
              <a:rPr lang="en-US" smtClean="0"/>
              <a:t>in recent years</a:t>
            </a:r>
            <a:r>
              <a:rPr lang="en-US" dirty="0" smtClean="0"/>
              <a:t>, e.g.,</a:t>
            </a:r>
          </a:p>
          <a:p>
            <a:pPr lvl="1"/>
            <a:r>
              <a:rPr lang="en-US" dirty="0" smtClean="0"/>
              <a:t>Matrix </a:t>
            </a:r>
            <a:r>
              <a:rPr lang="en-US" smtClean="0"/>
              <a:t>factorization techniques</a:t>
            </a:r>
            <a:endParaRPr lang="en-US" dirty="0" smtClean="0"/>
          </a:p>
          <a:p>
            <a:pPr lvl="2"/>
            <a:r>
              <a:rPr lang="en-US" dirty="0" smtClean="0"/>
              <a:t>singular value decomposition, principal component analysis</a:t>
            </a:r>
          </a:p>
          <a:p>
            <a:pPr lvl="1"/>
            <a:r>
              <a:rPr lang="en-US" dirty="0" smtClean="0"/>
              <a:t>Association rule mining</a:t>
            </a:r>
          </a:p>
          <a:p>
            <a:pPr lvl="2"/>
            <a:r>
              <a:rPr lang="en-US" dirty="0" smtClean="0"/>
              <a:t>compare: shopping basket analysis</a:t>
            </a:r>
          </a:p>
          <a:p>
            <a:pPr lvl="1"/>
            <a:r>
              <a:rPr lang="en-US" dirty="0" smtClean="0"/>
              <a:t>Probabilistic models</a:t>
            </a:r>
          </a:p>
          <a:p>
            <a:pPr lvl="2"/>
            <a:r>
              <a:rPr lang="en-US" dirty="0" smtClean="0"/>
              <a:t>clustering models, Bayesian networks, probabilistic Latent Semantic Analysis</a:t>
            </a:r>
          </a:p>
          <a:p>
            <a:pPr lvl="1"/>
            <a:r>
              <a:rPr lang="en-US" dirty="0" smtClean="0"/>
              <a:t>Various other machine </a:t>
            </a:r>
            <a:r>
              <a:rPr lang="en-US" smtClean="0"/>
              <a:t>learning approaches</a:t>
            </a:r>
          </a:p>
          <a:p>
            <a:pPr lvl="2"/>
            <a:r>
              <a:rPr lang="en-US" smtClean="0"/>
              <a:t>Regression-based techniques, deep neural networks, …</a:t>
            </a:r>
            <a:endParaRPr lang="en-US" dirty="0" smtClean="0"/>
          </a:p>
          <a:p>
            <a:r>
              <a:rPr lang="en-US" dirty="0" smtClean="0"/>
              <a:t>Costs of pre-processing </a:t>
            </a:r>
          </a:p>
          <a:p>
            <a:pPr lvl="2"/>
            <a:r>
              <a:rPr lang="en-US" dirty="0" smtClean="0"/>
              <a:t>Usually not discussed</a:t>
            </a:r>
          </a:p>
          <a:p>
            <a:pPr lvl="2"/>
            <a:r>
              <a:rPr lang="en-US" dirty="0" smtClean="0"/>
              <a:t>Incremental </a:t>
            </a:r>
            <a:r>
              <a:rPr lang="en-US" smtClean="0"/>
              <a:t>updates possible – algorithms 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data mining approach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Association </a:t>
            </a:r>
            <a:r>
              <a:rPr lang="en-US" dirty="0" smtClean="0"/>
              <a:t>rule mining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01080" cy="452596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Commonly used for shopping behavior analysis</a:t>
                </a:r>
              </a:p>
              <a:p>
                <a:pPr lvl="1"/>
                <a:r>
                  <a:rPr lang="en-US" dirty="0" smtClean="0"/>
                  <a:t>aims at detection of rules such as</a:t>
                </a:r>
              </a:p>
              <a:p>
                <a:pPr lvl="1">
                  <a:buNone/>
                </a:pPr>
                <a:r>
                  <a:rPr lang="en-US" i="1" dirty="0" smtClean="0"/>
                  <a:t>	"If a customer purchases beer then he also buys diapers </a:t>
                </a:r>
                <a:br>
                  <a:rPr lang="en-US" i="1" dirty="0" smtClean="0"/>
                </a:br>
                <a:r>
                  <a:rPr lang="en-US" i="1" dirty="0" smtClean="0"/>
                  <a:t>in 70% of the cases"</a:t>
                </a:r>
              </a:p>
              <a:p>
                <a:r>
                  <a:rPr lang="en-US" smtClean="0"/>
                  <a:t>Simple co-occurrences (conditional probabilities)</a:t>
                </a:r>
              </a:p>
              <a:p>
                <a:pPr lvl="1"/>
                <a:r>
                  <a:rPr lang="en-US" smtClean="0"/>
                  <a:t>"Customers who bought/views, also bought .."</a:t>
                </a:r>
              </a:p>
              <a:p>
                <a:endParaRPr lang="en-US" smtClean="0"/>
              </a:p>
              <a:p>
                <a:r>
                  <a:rPr lang="en-US" smtClean="0"/>
                  <a:t>Association </a:t>
                </a:r>
                <a:r>
                  <a:rPr lang="en-US" dirty="0" smtClean="0"/>
                  <a:t>rule mining algorithms</a:t>
                </a:r>
              </a:p>
              <a:p>
                <a:pPr lvl="1"/>
                <a:r>
                  <a:rPr lang="en-US" dirty="0" smtClean="0"/>
                  <a:t>can detect rules of the form X → Y (e.g., beer </a:t>
                </a:r>
                <a:r>
                  <a:rPr lang="en-US" dirty="0"/>
                  <a:t>→ </a:t>
                </a:r>
                <a:r>
                  <a:rPr lang="en-US" dirty="0" smtClean="0"/>
                  <a:t>diapers) from a set of sales transactions D = {t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t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, … t</a:t>
                </a:r>
                <a:r>
                  <a:rPr lang="en-US" baseline="-25000" dirty="0" smtClean="0"/>
                  <a:t>n</a:t>
                </a:r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measure of quality: support, confidence</a:t>
                </a:r>
              </a:p>
              <a:p>
                <a:pPr lvl="2"/>
                <a:r>
                  <a:rPr lang="en-US" dirty="0"/>
                  <a:t>used </a:t>
                </a:r>
                <a:r>
                  <a:rPr lang="en-US" dirty="0" smtClean="0"/>
                  <a:t>e.g. as </a:t>
                </a:r>
                <a:r>
                  <a:rPr lang="en-US" dirty="0"/>
                  <a:t>a threshold to cut off unimportant rules</a:t>
                </a:r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smtClean="0">
                        <a:latin typeface="Cambria Math"/>
                        <a:ea typeface="Cambria Math"/>
                      </a:rPr>
                      <m:t>σ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(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X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)=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>
                            <a:latin typeface="Cambria Math"/>
                            <a:ea typeface="Cambria Math"/>
                          </a:rPr>
                          <m:t>|{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/>
                            <a:ea typeface="Cambria Math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/>
                            <a:ea typeface="Cambria Math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 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ti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ti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  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000" dirty="0">
                            <a:sym typeface="Symbol"/>
                          </a:rPr>
                          <m:t>}|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|</m:t>
                        </m:r>
                      </m:den>
                    </m:f>
                  </m:oMath>
                </a14:m>
                <a:endParaRPr lang="en-US" sz="2000" b="0" dirty="0" smtClean="0">
                  <a:ea typeface="Cambria Math"/>
                </a:endParaRPr>
              </a:p>
              <a:p>
                <a:pPr lvl="1"/>
                <a:r>
                  <a:rPr lang="en-US" dirty="0" smtClean="0"/>
                  <a:t>support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∪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 )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𝐷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dirty="0" smtClean="0"/>
                  <a:t>,  confidence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∪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 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Cambria Math"/>
                            <a:ea typeface="Cambria Math"/>
                          </a:rPr>
                          <m:t>σ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01080" cy="4525963"/>
              </a:xfrm>
              <a:blipFill rotWithShape="1">
                <a:blip r:embed="rId3"/>
                <a:stretch>
                  <a:fillRect l="-218"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4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 based </a:t>
            </a:r>
            <a:r>
              <a:rPr lang="en-US" smtClean="0"/>
              <a:t>on </a:t>
            </a:r>
            <a:br>
              <a:rPr lang="en-US" smtClean="0"/>
            </a:br>
            <a:r>
              <a:rPr lang="en-US" smtClean="0"/>
              <a:t>Association </a:t>
            </a:r>
            <a:r>
              <a:rPr lang="en-US" dirty="0" smtClean="0"/>
              <a:t>Rule Mining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251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Simplest approach</a:t>
            </a:r>
          </a:p>
          <a:p>
            <a:pPr lvl="2"/>
            <a:r>
              <a:rPr lang="en-US" dirty="0" smtClean="0"/>
              <a:t>transform 5-point ratings </a:t>
            </a:r>
            <a:r>
              <a:rPr lang="en-US" smtClean="0"/>
              <a:t>into </a:t>
            </a:r>
            <a:br>
              <a:rPr lang="en-US" smtClean="0"/>
            </a:br>
            <a:r>
              <a:rPr lang="en-US" smtClean="0"/>
              <a:t>binary ratings </a:t>
            </a:r>
            <a:br>
              <a:rPr lang="en-US" smtClean="0"/>
            </a:br>
            <a:r>
              <a:rPr lang="en-US" smtClean="0"/>
              <a:t>(</a:t>
            </a:r>
            <a:r>
              <a:rPr lang="en-US" dirty="0" smtClean="0"/>
              <a:t>1 = above user average)</a:t>
            </a:r>
          </a:p>
          <a:p>
            <a:r>
              <a:rPr lang="en-US" dirty="0" smtClean="0"/>
              <a:t>Mine rules such as</a:t>
            </a:r>
          </a:p>
          <a:p>
            <a:pPr lvl="1"/>
            <a:r>
              <a:rPr lang="en-US" smtClean="0"/>
              <a:t>Item1 → </a:t>
            </a:r>
            <a:r>
              <a:rPr lang="en-US" dirty="0" smtClean="0"/>
              <a:t>Item5</a:t>
            </a:r>
          </a:p>
          <a:p>
            <a:pPr lvl="2"/>
            <a:r>
              <a:rPr lang="en-US" dirty="0" smtClean="0"/>
              <a:t>support (2/4), confidence (2/2</a:t>
            </a:r>
            <a:r>
              <a:rPr lang="en-US" smtClean="0"/>
              <a:t>) </a:t>
            </a:r>
            <a:br>
              <a:rPr lang="en-US" smtClean="0"/>
            </a:br>
            <a:r>
              <a:rPr lang="en-US" smtClean="0"/>
              <a:t>(</a:t>
            </a:r>
            <a:r>
              <a:rPr lang="en-US" dirty="0" smtClean="0"/>
              <a:t>without Alice)</a:t>
            </a:r>
          </a:p>
          <a:p>
            <a:r>
              <a:rPr lang="en-US" dirty="0" smtClean="0"/>
              <a:t>Make recommendations for Alice (basic method)</a:t>
            </a:r>
          </a:p>
          <a:p>
            <a:pPr lvl="2"/>
            <a:r>
              <a:rPr lang="en-US" dirty="0" smtClean="0"/>
              <a:t>Determine "relevant" rules based on Alice's transactions </a:t>
            </a:r>
            <a:br>
              <a:rPr lang="en-US" dirty="0" smtClean="0"/>
            </a:br>
            <a:r>
              <a:rPr lang="en-US" dirty="0" smtClean="0"/>
              <a:t>(the above rule will be relevant as Alice bought Item1)</a:t>
            </a:r>
          </a:p>
          <a:p>
            <a:pPr lvl="2"/>
            <a:r>
              <a:rPr lang="en-US" dirty="0" smtClean="0"/>
              <a:t>Determine items not already bought by Alice</a:t>
            </a:r>
          </a:p>
          <a:p>
            <a:pPr lvl="2"/>
            <a:r>
              <a:rPr lang="en-US" dirty="0" smtClean="0"/>
              <a:t>Sort the items based on the rules' confidence values</a:t>
            </a:r>
          </a:p>
          <a:p>
            <a:r>
              <a:rPr lang="en-US" dirty="0" smtClean="0"/>
              <a:t>Different variations possible</a:t>
            </a:r>
          </a:p>
          <a:p>
            <a:pPr lvl="2"/>
            <a:r>
              <a:rPr lang="en-US" dirty="0" smtClean="0"/>
              <a:t>dislike statements, user </a:t>
            </a:r>
            <a:r>
              <a:rPr lang="en-US" smtClean="0"/>
              <a:t>associations ..</a:t>
            </a:r>
          </a:p>
          <a:p>
            <a:r>
              <a:rPr lang="en-US" smtClean="0"/>
              <a:t>Can be used for binary/unary ratings and implicit feedback</a:t>
            </a:r>
          </a:p>
          <a:p>
            <a:r>
              <a:rPr lang="en-US" smtClean="0"/>
              <a:t>Different (distributed) algorithms available</a:t>
            </a:r>
          </a:p>
          <a:p>
            <a:pPr lvl="2"/>
            <a:r>
              <a:rPr lang="en-US" smtClean="0"/>
              <a:t>FP-Growth, CFP-Growth, PFP-Growth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4929190" y="1214422"/>
          <a:ext cx="4143372" cy="2042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0562"/>
                <a:gridCol w="690562"/>
                <a:gridCol w="690562"/>
                <a:gridCol w="690562"/>
                <a:gridCol w="690562"/>
                <a:gridCol w="690562"/>
              </a:tblGrid>
              <a:tr h="316673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45461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1667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1667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1667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1667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0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3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methods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Basic idea (simplistic version for illustration):</a:t>
                </a:r>
              </a:p>
              <a:p>
                <a:pPr lvl="2"/>
                <a:r>
                  <a:rPr lang="en-US" dirty="0" smtClean="0"/>
                  <a:t>given the user/item rating matrix</a:t>
                </a:r>
              </a:p>
              <a:p>
                <a:pPr lvl="2"/>
                <a:r>
                  <a:rPr lang="en-US" smtClean="0"/>
                  <a:t>determine </a:t>
                </a:r>
                <a:r>
                  <a:rPr lang="en-US" dirty="0" smtClean="0"/>
                  <a:t>the probability that user Alice will like an item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base the recommendation on such these probabilities</a:t>
                </a:r>
              </a:p>
              <a:p>
                <a:r>
                  <a:rPr lang="en-US" dirty="0" smtClean="0"/>
                  <a:t>Calculation of rating probabilities based on Bayes Theorem</a:t>
                </a:r>
              </a:p>
              <a:p>
                <a:pPr lvl="2"/>
                <a:r>
                  <a:rPr lang="en-US" dirty="0" smtClean="0"/>
                  <a:t>How probable is rating value "1" for Item5 given Alice's previous ratings?</a:t>
                </a:r>
              </a:p>
              <a:p>
                <a:pPr lvl="2"/>
                <a:r>
                  <a:rPr lang="en-US" dirty="0" smtClean="0"/>
                  <a:t>Corresponds to conditional probability P(Item5=1 | X), where</a:t>
                </a:r>
              </a:p>
              <a:p>
                <a:pPr lvl="3"/>
                <a:r>
                  <a:rPr lang="en-US" dirty="0" smtClean="0"/>
                  <a:t>X = Alice's previous ratings = (Item1 =1, Item2=3, Item3= … )</a:t>
                </a:r>
              </a:p>
              <a:p>
                <a:pPr lvl="1"/>
                <a:r>
                  <a:rPr lang="en-US" dirty="0" smtClean="0"/>
                  <a:t>Can be estimated based on Bayes' Theorem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smtClean="0"/>
                  <a:t>Assumption</a:t>
                </a:r>
                <a:r>
                  <a:rPr lang="en-US" dirty="0" smtClean="0"/>
                  <a:t>: Ratings are independent (?)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444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63721" y="4894670"/>
                <a:ext cx="2788199" cy="679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𝑷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𝒀</m:t>
                          </m:r>
                        </m:e>
                        <m:e>
                          <m:r>
                            <a:rPr lang="en-US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𝑷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𝑿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𝒀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𝑷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𝒀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</a:rPr>
                            <m:t>𝑷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𝑿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1" y="4894670"/>
                <a:ext cx="2788199" cy="6790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139952" y="4856198"/>
                <a:ext cx="3371500" cy="71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𝑷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𝒀</m:t>
                          </m:r>
                        </m:e>
                        <m:e>
                          <m:r>
                            <a:rPr lang="en-US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𝒅</m:t>
                              </m:r>
                            </m:sup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𝒀</m:t>
                                  </m:r>
                                </m:e>
                              </m:d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b="1" i="1" smtClean="0">
                              <a:latin typeface="Cambria Math"/>
                            </a:rPr>
                            <m:t>𝑷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𝑿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856198"/>
                <a:ext cx="3371500" cy="7175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4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Calculation of </a:t>
            </a:r>
            <a:r>
              <a:rPr lang="en-US" smtClean="0"/>
              <a:t>probabilities (simplistic)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99535"/>
              </p:ext>
            </p:extLst>
          </p:nvPr>
        </p:nvGraphicFramePr>
        <p:xfrm>
          <a:off x="571472" y="1268760"/>
          <a:ext cx="4572030" cy="16658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2005"/>
                <a:gridCol w="762005"/>
                <a:gridCol w="762005"/>
                <a:gridCol w="762005"/>
                <a:gridCol w="762005"/>
                <a:gridCol w="762005"/>
              </a:tblGrid>
              <a:tr h="269758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94282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3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6975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5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2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</a:rPr>
                        <a:t>1</a:t>
                      </a:r>
                      <a:endParaRPr lang="en-US" sz="12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609600" y="3357562"/>
            <a:ext cx="8229600" cy="29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83816" y="3068960"/>
                <a:ext cx="6192688" cy="259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X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</a:rPr>
                            <m:t>5=1</m:t>
                          </m:r>
                        </m:e>
                      </m:d>
                      <m:r>
                        <a:rPr lang="en-US" sz="1400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</a:rPr>
                            <m:t>1=1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</a:rPr>
                            <m:t>5=1</m:t>
                          </m:r>
                        </m:e>
                      </m:d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2=3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5=1</m:t>
                          </m:r>
                        </m:e>
                      </m:d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3=3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5=1</m:t>
                          </m:r>
                        </m:e>
                      </m:d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4=2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5=1</m:t>
                          </m:r>
                        </m:e>
                      </m:d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≈0.125</m:t>
                      </m:r>
                    </m:oMath>
                  </m:oMathPara>
                </a14:m>
                <a:endParaRPr lang="en-US" sz="1400" dirty="0" smtClean="0">
                  <a:ea typeface="Cambria Math"/>
                  <a:cs typeface="Courier New" panose="02070309020205020404" pitchFamily="49" charset="0"/>
                </a:endParaRPr>
              </a:p>
              <a:p>
                <a:endParaRPr lang="en-US" sz="1400" b="0" i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>
                          <a:latin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</a:rPr>
                            <m:t>X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</a:rPr>
                            <m:t>5=2</m:t>
                          </m:r>
                        </m:e>
                      </m:d>
                      <m:r>
                        <a:rPr lang="en-US" sz="1400" b="0" i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>
                          <a:latin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</a:rPr>
                            <m:t>1=1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</a:rPr>
                            <m:t>5=2</m:t>
                          </m:r>
                        </m:e>
                      </m:d>
                      <m:r>
                        <a:rPr lang="en-US" sz="1400" b="0" i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2=3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5=2</m:t>
                          </m:r>
                        </m:e>
                      </m:d>
                      <m:r>
                        <a:rPr lang="en-US" sz="1400" b="0" i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3=3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5=2</m:t>
                          </m:r>
                        </m:e>
                      </m:d>
                      <m:r>
                        <a:rPr lang="en-US" sz="1400" b="0" i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400" b="0" i="0">
                          <a:latin typeface="Cambria Math"/>
                          <a:ea typeface="Cambria Math"/>
                        </a:rPr>
                        <m:t>P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4=2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  <a:ea typeface="Cambria Math"/>
                            </a:rPr>
                            <m:t>Item</m:t>
                          </m:r>
                          <m:r>
                            <a:rPr lang="en-US" sz="1400" b="0" i="0">
                              <a:latin typeface="Cambria Math"/>
                              <a:ea typeface="Cambria Math"/>
                            </a:rPr>
                            <m:t>5=2</m:t>
                          </m:r>
                        </m:e>
                      </m:d>
                      <m:r>
                        <a:rPr lang="en-US" sz="1400" b="0" i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num>
                        <m:den>
                          <m:r>
                            <a:rPr lang="en-US" sz="1400" b="0" i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den>
                      </m:f>
                      <m:r>
                        <a:rPr lang="en-US" sz="1400" b="0" i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⋯</m:t>
                      </m:r>
                      <m:r>
                        <a:rPr lang="en-US" sz="1400" b="0" i="0">
                          <a:latin typeface="Cambria Math"/>
                          <a:ea typeface="Cambria Math"/>
                        </a:rPr>
                        <m:t>×⋯×⋯</m:t>
                      </m:r>
                      <m:r>
                        <a:rPr lang="en-US" sz="1400" b="0" i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400" b="0" i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US" sz="1400" dirty="0">
                  <a:ea typeface="Cambria Math"/>
                  <a:cs typeface="Courier New" panose="02070309020205020404" pitchFamily="49" charset="0"/>
                </a:endParaRPr>
              </a:p>
              <a:p>
                <a:endParaRPr lang="en-US" sz="1400" b="1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6" y="3068960"/>
                <a:ext cx="6192688" cy="25943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>
          <a:xfrm>
            <a:off x="4338006" y="2082334"/>
            <a:ext cx="4501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600" b="0" dirty="0">
                <a:cs typeface="Calibri" pitchFamily="34" charset="0"/>
              </a:rPr>
              <a:t>X = </a:t>
            </a:r>
            <a:r>
              <a:rPr lang="en-US" sz="1600" b="0" dirty="0" smtClean="0">
                <a:cs typeface="Calibri" pitchFamily="34" charset="0"/>
              </a:rPr>
              <a:t>(</a:t>
            </a:r>
            <a:r>
              <a:rPr lang="en-US" sz="1600" b="0" dirty="0">
                <a:cs typeface="Calibri" pitchFamily="34" charset="0"/>
              </a:rPr>
              <a:t>Item1 =1, Item2=3, Item3= … )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82381" y="5373216"/>
            <a:ext cx="6519098" cy="1439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More </a:t>
            </a:r>
            <a:r>
              <a:rPr lang="en-US"/>
              <a:t>to consider</a:t>
            </a:r>
          </a:p>
          <a:p>
            <a:pPr lvl="1"/>
            <a:r>
              <a:rPr lang="en-US"/>
              <a:t>Zeros (smoothing required)</a:t>
            </a:r>
          </a:p>
          <a:p>
            <a:pPr lvl="1"/>
            <a:r>
              <a:rPr lang="en-US"/>
              <a:t>like/dislike simplification possible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05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probabilistic approaches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19256" cy="481399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Use a cluster-based </a:t>
                </a:r>
                <a:r>
                  <a:rPr lang="en-US" dirty="0"/>
                  <a:t>approach </a:t>
                </a:r>
                <a:r>
                  <a:rPr lang="en-US" b="0" dirty="0" smtClean="0"/>
                  <a:t>(Breese </a:t>
                </a:r>
                <a:r>
                  <a:rPr lang="en-US" b="0" dirty="0"/>
                  <a:t>et al. </a:t>
                </a:r>
                <a:r>
                  <a:rPr lang="en-US" b="0" dirty="0" smtClean="0"/>
                  <a:t>1998)</a:t>
                </a:r>
              </a:p>
              <a:p>
                <a:pPr lvl="1"/>
                <a:r>
                  <a:rPr lang="en-US" dirty="0" smtClean="0"/>
                  <a:t>assume users </a:t>
                </a:r>
                <a:r>
                  <a:rPr lang="en-US" smtClean="0"/>
                  <a:t>fall into </a:t>
                </a:r>
                <a:r>
                  <a:rPr lang="en-US" dirty="0" smtClean="0"/>
                  <a:t>a small number of subgroups (clusters)</a:t>
                </a:r>
              </a:p>
              <a:p>
                <a:pPr lvl="1"/>
                <a:r>
                  <a:rPr lang="en-US" dirty="0" smtClean="0"/>
                  <a:t>Make predictions based on estimates</a:t>
                </a:r>
              </a:p>
              <a:p>
                <a:pPr lvl="3"/>
                <a:r>
                  <a:rPr lang="en-US" dirty="0" smtClean="0"/>
                  <a:t>probability of Alice falling into cluster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:pPr lvl="3"/>
                <a:r>
                  <a:rPr lang="en-US" dirty="0" smtClean="0"/>
                  <a:t>probability of Alice liking item i given a certain cluster and her previous ratings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  <m:nary>
                      <m:naryPr>
                        <m:chr m:val="∏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Based on model-based clustering (mixture model)</a:t>
                </a:r>
              </a:p>
              <a:p>
                <a:pPr lvl="2"/>
                <a:r>
                  <a:rPr lang="en-US" dirty="0" smtClean="0"/>
                  <a:t>Number of classes and model parameters have to be learned from data in advance (EM algorithm)</a:t>
                </a:r>
              </a:p>
              <a:p>
                <a:r>
                  <a:rPr lang="en-US" dirty="0" smtClean="0"/>
                  <a:t>Others:</a:t>
                </a:r>
              </a:p>
              <a:p>
                <a:pPr lvl="2"/>
                <a:r>
                  <a:rPr lang="en-US" dirty="0" smtClean="0"/>
                  <a:t>Bayesian Networks, Probabilistic Latent Semantic Analysis, ….</a:t>
                </a:r>
              </a:p>
              <a:p>
                <a:r>
                  <a:rPr lang="en-US" dirty="0" smtClean="0"/>
                  <a:t>Empirical analysis shows:</a:t>
                </a:r>
              </a:p>
              <a:p>
                <a:pPr lvl="2"/>
                <a:r>
                  <a:rPr lang="en-US" dirty="0" smtClean="0"/>
                  <a:t>Probabilistic methods lead to relatively good results (movie domain)</a:t>
                </a:r>
              </a:p>
              <a:p>
                <a:pPr lvl="2"/>
                <a:r>
                  <a:rPr lang="en-US" dirty="0" smtClean="0"/>
                  <a:t>No consistent winner; small memory-footprint of network model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19256" cy="4813995"/>
              </a:xfrm>
              <a:blipFill rotWithShape="1">
                <a:blip r:embed="rId3"/>
                <a:stretch>
                  <a:fillRect l="-445" t="-1772" r="-1335" b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4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990600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en-US" smtClean="0"/>
              <a:t>2000: </a:t>
            </a:r>
            <a:r>
              <a:rPr lang="en-US" sz="1800" i="1" smtClean="0"/>
              <a:t>Application of Dimensionality Reduction in Recommender Systems</a:t>
            </a:r>
            <a:r>
              <a:rPr lang="en-US" sz="1400" smtClean="0">
                <a:solidFill>
                  <a:schemeClr val="tx2"/>
                </a:solidFill>
              </a:rPr>
              <a:t/>
            </a:r>
            <a:br>
              <a:rPr lang="en-US" sz="1400" smtClean="0">
                <a:solidFill>
                  <a:schemeClr val="tx2"/>
                </a:solidFill>
              </a:rPr>
            </a:br>
            <a:r>
              <a:rPr lang="en-US" sz="1200" smtClean="0"/>
              <a:t>(B. Sarwar et al., WebKDD Workshop)</a:t>
            </a:r>
            <a:endParaRPr lang="en-US" sz="1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idea</a:t>
            </a:r>
            <a:r>
              <a:rPr lang="en-US" smtClean="0"/>
              <a:t>: </a:t>
            </a:r>
          </a:p>
          <a:p>
            <a:pPr lvl="1"/>
            <a:r>
              <a:rPr lang="en-US" smtClean="0"/>
              <a:t>Trade </a:t>
            </a:r>
            <a:r>
              <a:rPr lang="en-US" dirty="0" smtClean="0"/>
              <a:t>more complex offline model building for faster online prediction generation</a:t>
            </a:r>
          </a:p>
          <a:p>
            <a:r>
              <a:rPr lang="en-US" dirty="0" smtClean="0"/>
              <a:t>Singular Value Decomposition for dimensionality reduction of rating matrices</a:t>
            </a:r>
          </a:p>
          <a:p>
            <a:pPr lvl="1"/>
            <a:r>
              <a:rPr lang="en-US" sz="1600" dirty="0" smtClean="0"/>
              <a:t>Captures important factors/aspects and their weights in the data   </a:t>
            </a:r>
          </a:p>
          <a:p>
            <a:pPr lvl="1"/>
            <a:r>
              <a:rPr lang="en-US" sz="1600" smtClean="0"/>
              <a:t>Factors </a:t>
            </a:r>
            <a:r>
              <a:rPr lang="en-US" sz="1600" dirty="0" smtClean="0"/>
              <a:t>can be genre, actors but also non-understandable ones</a:t>
            </a:r>
          </a:p>
          <a:p>
            <a:pPr lvl="1"/>
            <a:r>
              <a:rPr lang="en-US" sz="1600" dirty="0" smtClean="0"/>
              <a:t>Assumption that k dimensions capture the signals and filter out noise (K = 20 to 100)</a:t>
            </a:r>
          </a:p>
          <a:p>
            <a:r>
              <a:rPr lang="en-US" dirty="0" smtClean="0"/>
              <a:t>Constant time to make recommendations</a:t>
            </a:r>
          </a:p>
          <a:p>
            <a:r>
              <a:rPr lang="en-US" dirty="0" smtClean="0"/>
              <a:t>Approach also popular in IR (Latent Semantic Indexing), data compression,…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"latent factor space"</a:t>
            </a:r>
            <a:endParaRPr lang="en-US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787427737"/>
              </p:ext>
            </p:extLst>
          </p:nvPr>
        </p:nvGraphicFramePr>
        <p:xfrm>
          <a:off x="611560" y="1484784"/>
          <a:ext cx="7668344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8032" y="4516025"/>
            <a:ext cx="469980" cy="6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204864"/>
            <a:ext cx="483248" cy="69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6807" y="2777764"/>
            <a:ext cx="500599" cy="69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2866" y="3033036"/>
            <a:ext cx="727372" cy="50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1" y="4149080"/>
            <a:ext cx="479396" cy="67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2339752" y="3140968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Bob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29138" y="3269102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Mary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08104" y="4221088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Alice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04048" y="16288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Sue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Apps ..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5777830" cy="53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Calibri" pitchFamily="34" charset="0"/>
              </a:rPr>
              <a:t>Matrix factorization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229600" cy="515378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0" smtClean="0"/>
                  <a:t>Informally, the SVD theorem (Golub and Kahan 1965) states that </a:t>
                </a:r>
                <a:r>
                  <a:rPr lang="en-US" b="0"/>
                  <a:t>a </a:t>
                </a:r>
                <a:r>
                  <a:rPr lang="en-US" b="0" smtClean="0"/>
                  <a:t>given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b="0" i="1" smtClean="0"/>
                  <a:t> </a:t>
                </a:r>
                <a:r>
                  <a:rPr lang="en-US" b="0"/>
                  <a:t>can be decomposed into a product of </a:t>
                </a:r>
                <a:r>
                  <a:rPr lang="en-US" b="0" smtClean="0"/>
                  <a:t>three matrices </a:t>
                </a:r>
                <a:r>
                  <a:rPr lang="en-US" b="0"/>
                  <a:t>as </a:t>
                </a:r>
                <a:r>
                  <a:rPr lang="en-US" b="0" smtClean="0"/>
                  <a:t>follows</a:t>
                </a:r>
              </a:p>
              <a:p>
                <a:endParaRPr lang="en-US" b="0"/>
              </a:p>
              <a:p>
                <a:pPr lvl="1"/>
                <a:endParaRPr lang="en-US" b="0" smtClean="0"/>
              </a:p>
              <a:p>
                <a:pPr lvl="1"/>
                <a:r>
                  <a:rPr lang="en-US" b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b="0" i="1" smtClean="0"/>
                  <a:t> </a:t>
                </a:r>
                <a:r>
                  <a:rPr lang="en-US" b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/>
                  <a:t>are called </a:t>
                </a:r>
                <a:r>
                  <a:rPr lang="en-US" b="0" i="1"/>
                  <a:t>left </a:t>
                </a:r>
                <a:r>
                  <a:rPr lang="en-US" b="0"/>
                  <a:t>and </a:t>
                </a:r>
                <a:r>
                  <a:rPr lang="en-US" b="0" i="1"/>
                  <a:t>right singular vectors </a:t>
                </a:r>
                <a:r>
                  <a:rPr lang="en-US" b="0"/>
                  <a:t>and the values of the </a:t>
                </a:r>
                <a:r>
                  <a:rPr lang="en-US" b="0" smtClean="0"/>
                  <a:t>diagonal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b="0" i="1" smtClean="0"/>
                  <a:t> </a:t>
                </a:r>
                <a:r>
                  <a:rPr lang="en-US" b="0"/>
                  <a:t>are called the </a:t>
                </a:r>
                <a:r>
                  <a:rPr lang="en-US" b="0" i="1"/>
                  <a:t>singular </a:t>
                </a:r>
                <a:r>
                  <a:rPr lang="en-US" b="0" i="1" smtClean="0"/>
                  <a:t>values</a:t>
                </a:r>
              </a:p>
              <a:p>
                <a:r>
                  <a:rPr lang="en-US" b="0" smtClean="0"/>
                  <a:t>We can approximate </a:t>
                </a:r>
                <a:r>
                  <a:rPr lang="en-US" b="0"/>
                  <a:t>the full matrix </a:t>
                </a:r>
                <a:endParaRPr lang="en-US" b="0" smtClean="0"/>
              </a:p>
              <a:p>
                <a:pPr lvl="1"/>
                <a:r>
                  <a:rPr lang="en-US" b="0" smtClean="0"/>
                  <a:t>by </a:t>
                </a:r>
                <a:r>
                  <a:rPr lang="en-US" b="0"/>
                  <a:t>observing only the most important features </a:t>
                </a:r>
                <a:r>
                  <a:rPr lang="en-US" b="0" smtClean="0"/>
                  <a:t>– those </a:t>
                </a:r>
                <a:r>
                  <a:rPr lang="en-US" b="0"/>
                  <a:t>with the largest singular </a:t>
                </a:r>
                <a:r>
                  <a:rPr lang="en-US" b="0" smtClean="0"/>
                  <a:t>values</a:t>
                </a:r>
              </a:p>
              <a:p>
                <a:r>
                  <a:rPr lang="en-US" b="0" smtClean="0"/>
                  <a:t>In the example, </a:t>
                </a:r>
              </a:p>
              <a:p>
                <a:pPr lvl="1"/>
                <a:r>
                  <a:rPr lang="en-US" b="0" smtClean="0"/>
                  <a:t>we </a:t>
                </a:r>
                <a:r>
                  <a:rPr lang="en-US" b="0"/>
                  <a:t>calculate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b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b="0"/>
                  <a:t>, </a:t>
                </a:r>
                <a:r>
                  <a:rPr lang="en-US" b="0" smtClean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/>
                  <a:t>(with the help of some linear algebra software) but retain only the two </a:t>
                </a:r>
                <a:r>
                  <a:rPr lang="en-US" b="0" smtClean="0"/>
                  <a:t>most important </a:t>
                </a:r>
                <a:r>
                  <a:rPr lang="en-US" b="0"/>
                  <a:t>features by taking only the first two columns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b="0" i="1"/>
                  <a:t> </a:t>
                </a:r>
                <a:r>
                  <a:rPr lang="en-US" b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29600" cy="5153784"/>
              </a:xfrm>
              <a:blipFill rotWithShape="1">
                <a:blip r:embed="rId4"/>
                <a:stretch>
                  <a:fillRect l="-444" t="-1657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125528"/>
              </p:ext>
            </p:extLst>
          </p:nvPr>
        </p:nvGraphicFramePr>
        <p:xfrm>
          <a:off x="3635896" y="2420888"/>
          <a:ext cx="16764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" name="Formel" r:id="rId5" imgW="965160" imgH="203040" progId="Equation.3">
                  <p:embed/>
                </p:oleObj>
              </mc:Choice>
              <mc:Fallback>
                <p:oleObj name="Formel" r:id="rId5" imgW="965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420888"/>
                        <a:ext cx="1676400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5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 for SVD-based recommendation</a:t>
            </a:r>
            <a:endParaRPr lang="en-US" dirty="0">
              <a:cs typeface="Calibri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022712"/>
              </p:ext>
            </p:extLst>
          </p:nvPr>
        </p:nvGraphicFramePr>
        <p:xfrm>
          <a:off x="4139952" y="2685092"/>
          <a:ext cx="4824540" cy="1391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90"/>
                <a:gridCol w="804090"/>
                <a:gridCol w="804090"/>
                <a:gridCol w="804090"/>
                <a:gridCol w="804090"/>
                <a:gridCol w="804090"/>
              </a:tblGrid>
              <a:tr h="3461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V</a:t>
                      </a:r>
                      <a:r>
                        <a:rPr lang="de-AT" sz="20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de-AT" sz="200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endParaRPr lang="de-DE" sz="2000" baseline="3000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7870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Dim1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-0.44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-0.57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0.38</a:t>
                      </a:r>
                      <a:endParaRPr lang="de-DE" sz="2000" b="1" i="0" baseline="0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0.57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497870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Dim2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0.58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-0.66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0.26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-0.36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025717"/>
              </p:ext>
            </p:extLst>
          </p:nvPr>
        </p:nvGraphicFramePr>
        <p:xfrm>
          <a:off x="395536" y="2610460"/>
          <a:ext cx="2448272" cy="240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90"/>
                <a:gridCol w="852094"/>
                <a:gridCol w="792088"/>
              </a:tblGrid>
              <a:tr h="369789">
                <a:tc>
                  <a:txBody>
                    <a:bodyPr/>
                    <a:lstStyle/>
                    <a:p>
                      <a:pPr algn="ctr"/>
                      <a:r>
                        <a:rPr lang="de-AT" sz="2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  <a:r>
                        <a:rPr lang="de-AT" sz="20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endParaRPr lang="de-DE" sz="2000" baseline="-25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Dim1</a:t>
                      </a:r>
                      <a:endParaRPr lang="de-DE" sz="2000" baseline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Dim2</a:t>
                      </a:r>
                      <a:endParaRPr lang="de-DE" sz="2000" baseline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01619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Alice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0.47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-0.30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501619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Bob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 -0.44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0.23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501619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Mary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dirty="0" smtClean="0">
                          <a:latin typeface="Calibri" pitchFamily="34" charset="0"/>
                          <a:cs typeface="Calibri" pitchFamily="34" charset="0"/>
                        </a:rPr>
                        <a:t>0.70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dirty="0" smtClean="0"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501619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Sue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0.31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0.93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794930"/>
              </p:ext>
            </p:extLst>
          </p:nvPr>
        </p:nvGraphicFramePr>
        <p:xfrm>
          <a:off x="6588224" y="4509120"/>
          <a:ext cx="2412270" cy="144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90"/>
                <a:gridCol w="804090"/>
                <a:gridCol w="804090"/>
              </a:tblGrid>
              <a:tr h="366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Dim1</a:t>
                      </a:r>
                      <a:endParaRPr lang="de-DE" sz="2000" baseline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Dim2</a:t>
                      </a:r>
                      <a:endParaRPr lang="de-DE" sz="2000" baseline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23688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Dim1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dirty="0" smtClean="0">
                          <a:latin typeface="Calibri" pitchFamily="34" charset="0"/>
                          <a:cs typeface="Calibri" pitchFamily="34" charset="0"/>
                        </a:rPr>
                        <a:t>5.63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523688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latin typeface="Calibri" pitchFamily="34" charset="0"/>
                          <a:cs typeface="Calibri" pitchFamily="34" charset="0"/>
                        </a:rPr>
                        <a:t>Dim2</a:t>
                      </a:r>
                      <a:endParaRPr lang="de-DE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libri" pitchFamily="34" charset="0"/>
                          <a:cs typeface="Calibri" pitchFamily="34" charset="0"/>
                        </a:rPr>
                        <a:t>3.23</a:t>
                      </a:r>
                      <a:endParaRPr lang="de-DE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770063"/>
              </p:ext>
            </p:extLst>
          </p:nvPr>
        </p:nvGraphicFramePr>
        <p:xfrm>
          <a:off x="1475656" y="1844824"/>
          <a:ext cx="2736304" cy="64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4" name="Formel" r:id="rId4" imgW="1574117" imgH="317362" progId="Equation.3">
                  <p:embed/>
                </p:oleObj>
              </mc:Choice>
              <mc:Fallback>
                <p:oleObj name="Formel" r:id="rId4" imgW="157411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844824"/>
                        <a:ext cx="2736304" cy="649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051782"/>
              </p:ext>
            </p:extLst>
          </p:nvPr>
        </p:nvGraphicFramePr>
        <p:xfrm>
          <a:off x="6788333" y="4412665"/>
          <a:ext cx="591979" cy="53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5" name="Formel" r:id="rId6" imgW="241195" imgH="279279" progId="Equation.3">
                  <p:embed/>
                </p:oleObj>
              </mc:Choice>
              <mc:Fallback>
                <p:oleObj name="Formel" r:id="rId6" imgW="241195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333" y="4412665"/>
                        <a:ext cx="591979" cy="537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323528" y="1988840"/>
            <a:ext cx="4966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smtClean="0">
                <a:cs typeface="Calibri" pitchFamily="34" charset="0"/>
              </a:rPr>
              <a:t>SVD: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itchFamily="34" charset="0"/>
            </a:endParaRPr>
          </a:p>
        </p:txBody>
      </p:sp>
      <p:grpSp>
        <p:nvGrpSpPr>
          <p:cNvPr id="15" name="Gruppieren 23"/>
          <p:cNvGrpSpPr/>
          <p:nvPr/>
        </p:nvGrpSpPr>
        <p:grpSpPr>
          <a:xfrm>
            <a:off x="395536" y="2974796"/>
            <a:ext cx="8496944" cy="3384376"/>
            <a:chOff x="395536" y="3068960"/>
            <a:chExt cx="8496944" cy="3384376"/>
          </a:xfrm>
        </p:grpSpPr>
        <p:grpSp>
          <p:nvGrpSpPr>
            <p:cNvPr id="16" name="Gruppieren 21"/>
            <p:cNvGrpSpPr/>
            <p:nvPr/>
          </p:nvGrpSpPr>
          <p:grpSpPr>
            <a:xfrm>
              <a:off x="395536" y="3068960"/>
              <a:ext cx="8496944" cy="3384376"/>
              <a:chOff x="395536" y="3068960"/>
              <a:chExt cx="8496944" cy="3384376"/>
            </a:xfrm>
          </p:grpSpPr>
          <p:sp>
            <p:nvSpPr>
              <p:cNvPr id="18" name="Inhaltsplatzhalter 2"/>
              <p:cNvSpPr txBox="1">
                <a:spLocks/>
              </p:cNvSpPr>
              <p:nvPr/>
            </p:nvSpPr>
            <p:spPr bwMode="auto">
              <a:xfrm>
                <a:off x="395536" y="5301208"/>
                <a:ext cx="4966320" cy="115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 eaLnBrk="1" hangingPunct="1">
                  <a:spcBef>
                    <a:spcPct val="20000"/>
                  </a:spcBef>
                  <a:buFontTx/>
                  <a:buChar char="•"/>
                </a:pPr>
                <a:r>
                  <a:rPr lang="de-AT" sz="2000" kern="0" dirty="0" smtClean="0">
                    <a:cs typeface="Calibri" pitchFamily="34" charset="0"/>
                  </a:rPr>
                  <a:t>Prediction: </a:t>
                </a:r>
              </a:p>
              <a:p>
                <a:pPr marL="1714500" lvl="3" indent="-342900" eaLnBrk="1" hangingPunct="1">
                  <a:spcBef>
                    <a:spcPct val="20000"/>
                  </a:spcBef>
                </a:pPr>
                <a:r>
                  <a:rPr lang="de-AT" sz="2000" kern="0" dirty="0" smtClean="0">
                    <a:cs typeface="Calibri" pitchFamily="34" charset="0"/>
                  </a:rPr>
                  <a:t>	</a:t>
                </a:r>
                <a:r>
                  <a:rPr lang="de-AT" kern="0" dirty="0" smtClean="0">
                    <a:cs typeface="Calibri" pitchFamily="34" charset="0"/>
                  </a:rPr>
                  <a:t>	= </a:t>
                </a:r>
                <a:r>
                  <a:rPr lang="de-AT" dirty="0" smtClean="0">
                    <a:cs typeface="Calibri" pitchFamily="34" charset="0"/>
                  </a:rPr>
                  <a:t>3 + 0.84 = </a:t>
                </a:r>
                <a:r>
                  <a:rPr lang="de-AT" dirty="0" smtClean="0">
                    <a:solidFill>
                      <a:srgbClr val="C00000"/>
                    </a:solidFill>
                    <a:cs typeface="Calibri" pitchFamily="34" charset="0"/>
                  </a:rPr>
                  <a:t>3.84</a:t>
                </a:r>
                <a:endParaRPr kumimoji="0" lang="de-AT" b="0" i="0" u="none" strike="noStrike" kern="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Calibri" pitchFamily="34" charset="0"/>
                </a:endParaRPr>
              </a:p>
            </p:txBody>
          </p:sp>
          <p:sp>
            <p:nvSpPr>
              <p:cNvPr id="19" name="Rechteck 18"/>
              <p:cNvSpPr/>
              <p:nvPr/>
            </p:nvSpPr>
            <p:spPr bwMode="auto">
              <a:xfrm>
                <a:off x="7452320" y="3140968"/>
                <a:ext cx="720080" cy="958260"/>
              </a:xfrm>
              <a:prstGeom prst="rect">
                <a:avLst/>
              </a:prstGeom>
              <a:noFill/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-112" charset="-128"/>
                  <a:cs typeface="Calibri" pitchFamily="34" charset="0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 bwMode="auto">
              <a:xfrm>
                <a:off x="395536" y="3068960"/>
                <a:ext cx="2448272" cy="432048"/>
              </a:xfrm>
              <a:prstGeom prst="rect">
                <a:avLst/>
              </a:prstGeom>
              <a:noFill/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-112" charset="-128"/>
                  <a:cs typeface="Calibri" pitchFamily="34" charset="0"/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 bwMode="auto">
              <a:xfrm>
                <a:off x="6588224" y="5013176"/>
                <a:ext cx="2304256" cy="958260"/>
              </a:xfrm>
              <a:prstGeom prst="rect">
                <a:avLst/>
              </a:prstGeom>
              <a:noFill/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-112" charset="-128"/>
                  <a:cs typeface="Calibri" pitchFamily="34" charset="0"/>
                </a:endParaRPr>
              </a:p>
            </p:txBody>
          </p:sp>
        </p:grpSp>
        <p:graphicFrame>
          <p:nvGraphicFramePr>
            <p:cNvPr id="1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0539245"/>
                </p:ext>
              </p:extLst>
            </p:nvPr>
          </p:nvGraphicFramePr>
          <p:xfrm>
            <a:off x="2070671" y="5208201"/>
            <a:ext cx="4517553" cy="4740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6" name="Formel" r:id="rId8" imgW="2895600" imgH="304800" progId="Equation.3">
                    <p:embed/>
                  </p:oleObj>
                </mc:Choice>
                <mc:Fallback>
                  <p:oleObj name="Formel" r:id="rId8" imgW="28956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671" y="5208201"/>
                          <a:ext cx="4517553" cy="4740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hteck 26"/>
          <p:cNvSpPr/>
          <p:nvPr/>
        </p:nvSpPr>
        <p:spPr bwMode="auto">
          <a:xfrm rot="3579673">
            <a:off x="4452968" y="2237890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Terminator</a:t>
            </a:r>
          </a:p>
        </p:txBody>
      </p:sp>
      <p:sp>
        <p:nvSpPr>
          <p:cNvPr id="28" name="Rechteck 27"/>
          <p:cNvSpPr/>
          <p:nvPr/>
        </p:nvSpPr>
        <p:spPr bwMode="auto">
          <a:xfrm rot="3579673">
            <a:off x="5317064" y="2234926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Die Hard</a:t>
            </a:r>
          </a:p>
        </p:txBody>
      </p:sp>
      <p:sp>
        <p:nvSpPr>
          <p:cNvPr id="29" name="Rechteck 28"/>
          <p:cNvSpPr/>
          <p:nvPr/>
        </p:nvSpPr>
        <p:spPr bwMode="auto">
          <a:xfrm rot="3579673">
            <a:off x="6109152" y="2234926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Twins</a:t>
            </a:r>
          </a:p>
        </p:txBody>
      </p:sp>
      <p:sp>
        <p:nvSpPr>
          <p:cNvPr id="30" name="Rechteck 29"/>
          <p:cNvSpPr/>
          <p:nvPr/>
        </p:nvSpPr>
        <p:spPr bwMode="auto">
          <a:xfrm rot="3579673">
            <a:off x="6901240" y="2234926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Eat Pray Love</a:t>
            </a:r>
          </a:p>
        </p:txBody>
      </p:sp>
      <p:sp>
        <p:nvSpPr>
          <p:cNvPr id="31" name="Rechteck 30"/>
          <p:cNvSpPr/>
          <p:nvPr/>
        </p:nvSpPr>
        <p:spPr bwMode="auto">
          <a:xfrm rot="3579673">
            <a:off x="7722251" y="2234926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Pretty Woman</a:t>
            </a:r>
          </a:p>
        </p:txBody>
      </p: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351219" y="1287831"/>
            <a:ext cx="63386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smtClean="0">
                <a:cs typeface="Calibri" pitchFamily="34" charset="0"/>
              </a:rPr>
              <a:t>U and V correspond to the latent user and item factors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mtClean="0"/>
                  <a:t>The projection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mtClean="0"/>
                  <a:t> in the 2 dimensional space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223695918"/>
              </p:ext>
            </p:extLst>
          </p:nvPr>
        </p:nvGraphicFramePr>
        <p:xfrm>
          <a:off x="611560" y="1484784"/>
          <a:ext cx="7668344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2339752" y="3140968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Bob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660232" y="3269102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Mary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53740" y="4221088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Alice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04048" y="16288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Calibri" pitchFamily="34" charset="0"/>
                <a:cs typeface="Calibri" pitchFamily="34" charset="0"/>
              </a:rPr>
              <a:t>Sue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5493699" y="3134109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Eat Pray Love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6149841" y="4397853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Pretty Woman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4236487" y="2957693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Twins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1765305" y="4797557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Die Hard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2267744" y="2343997"/>
            <a:ext cx="1217253" cy="255283"/>
          </a:xfrm>
          <a:prstGeom prst="rect">
            <a:avLst/>
          </a:prstGeom>
          <a:gradFill flip="none" rotWithShape="1">
            <a:gsLst>
              <a:gs pos="25000">
                <a:srgbClr val="FFEFD1"/>
              </a:gs>
              <a:gs pos="55000">
                <a:srgbClr val="F0EBD5"/>
              </a:gs>
              <a:gs pos="26235">
                <a:srgbClr val="F8EDD3"/>
              </a:gs>
              <a:gs pos="79000">
                <a:srgbClr val="D1C39F"/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Terminator</a:t>
            </a:r>
          </a:p>
        </p:txBody>
      </p:sp>
    </p:spTree>
    <p:extLst>
      <p:ext uri="{BB962C8B-B14F-4D97-AF65-F5344CB8AC3E}">
        <p14:creationId xmlns:p14="http://schemas.microsoft.com/office/powerpoint/2010/main" val="12960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Discussion about dimensionality reduction </a:t>
            </a:r>
            <a:r>
              <a:rPr lang="en-US" b="0" smtClean="0"/>
              <a:t>(Sarwar et al. 2000a)</a:t>
            </a:r>
            <a:endParaRPr lang="en-US" b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41987"/>
          </a:xfrm>
        </p:spPr>
        <p:txBody>
          <a:bodyPr/>
          <a:lstStyle/>
          <a:p>
            <a:r>
              <a:rPr lang="en-US" sz="2400" smtClean="0">
                <a:cs typeface="Calibri" pitchFamily="34" charset="0"/>
              </a:rPr>
              <a:t>Matrix factorization</a:t>
            </a:r>
          </a:p>
          <a:p>
            <a:pPr lvl="1"/>
            <a:r>
              <a:rPr lang="en-US" sz="1600" smtClean="0"/>
              <a:t>Projecting items and users in the same n-dimensional space</a:t>
            </a:r>
          </a:p>
          <a:p>
            <a:r>
              <a:rPr lang="en-US" sz="2400">
                <a:cs typeface="Calibri" pitchFamily="34" charset="0"/>
              </a:rPr>
              <a:t>Prediction quality can decrease because…</a:t>
            </a:r>
          </a:p>
          <a:p>
            <a:pPr lvl="1"/>
            <a:r>
              <a:rPr lang="en-US" sz="1600" smtClean="0"/>
              <a:t>the original ratings are not taken into account</a:t>
            </a:r>
          </a:p>
          <a:p>
            <a:r>
              <a:rPr lang="en-US" sz="2400">
                <a:cs typeface="Calibri" pitchFamily="34" charset="0"/>
              </a:rPr>
              <a:t>Prediction quality can increase as a consequence of</a:t>
            </a:r>
            <a:r>
              <a:rPr lang="en-US" sz="1800" smtClean="0"/>
              <a:t>…</a:t>
            </a:r>
          </a:p>
          <a:p>
            <a:pPr lvl="1"/>
            <a:r>
              <a:rPr lang="en-US" sz="1600" smtClean="0"/>
              <a:t>filtering out some "noise" in the data and</a:t>
            </a:r>
          </a:p>
          <a:p>
            <a:pPr lvl="1"/>
            <a:r>
              <a:rPr lang="en-US" sz="1600" smtClean="0"/>
              <a:t>detecting nontrivial correlations in the data</a:t>
            </a:r>
          </a:p>
          <a:p>
            <a:r>
              <a:rPr lang="en-US" sz="2400">
                <a:cs typeface="Calibri" pitchFamily="34" charset="0"/>
              </a:rPr>
              <a:t>Depends on the right choice of the amount of data reduction</a:t>
            </a:r>
          </a:p>
          <a:p>
            <a:pPr lvl="1"/>
            <a:r>
              <a:rPr lang="en-US" sz="1600" smtClean="0"/>
              <a:t>number of singular values in the SVD approach</a:t>
            </a:r>
          </a:p>
          <a:p>
            <a:pPr lvl="1"/>
            <a:r>
              <a:rPr lang="en-US" sz="1600" smtClean="0"/>
              <a:t>Parameters can be determined and fine-tuned only based on experiments in a certain domain</a:t>
            </a:r>
          </a:p>
        </p:txBody>
      </p:sp>
    </p:spTree>
    <p:extLst>
      <p:ext uri="{BB962C8B-B14F-4D97-AF65-F5344CB8AC3E}">
        <p14:creationId xmlns:p14="http://schemas.microsoft.com/office/powerpoint/2010/main" val="41483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Netflix announced a million dollar prize</a:t>
            </a:r>
          </a:p>
          <a:p>
            <a:pPr lvl="1"/>
            <a:r>
              <a:rPr lang="en-US" smtClean="0"/>
              <a:t>Goal:</a:t>
            </a:r>
          </a:p>
          <a:p>
            <a:pPr lvl="2"/>
            <a:r>
              <a:rPr lang="en-US" smtClean="0"/>
              <a:t>Beat their own "Cinematch" system by 10 percent</a:t>
            </a:r>
          </a:p>
          <a:p>
            <a:pPr lvl="2"/>
            <a:r>
              <a:rPr lang="en-US" smtClean="0"/>
              <a:t>Measured in terms of the Root Mean Squared Error</a:t>
            </a:r>
          </a:p>
          <a:p>
            <a:pPr lvl="3"/>
            <a:r>
              <a:rPr lang="en-US" smtClean="0"/>
              <a:t>(evaluation aspects will discussed later on)</a:t>
            </a:r>
          </a:p>
          <a:p>
            <a:pPr lvl="1"/>
            <a:r>
              <a:rPr lang="en-US" smtClean="0"/>
              <a:t>Effect:</a:t>
            </a:r>
          </a:p>
          <a:p>
            <a:pPr lvl="2"/>
            <a:r>
              <a:rPr lang="en-US" smtClean="0"/>
              <a:t>Stimulated lots of research</a:t>
            </a:r>
          </a:p>
          <a:p>
            <a:r>
              <a:rPr lang="en-US" smtClean="0"/>
              <a:t>Idea of SVD and matrix factorization picked up again</a:t>
            </a:r>
          </a:p>
          <a:p>
            <a:pPr lvl="1"/>
            <a:r>
              <a:rPr lang="en-US" smtClean="0"/>
              <a:t>S. Funk (pen name)</a:t>
            </a:r>
          </a:p>
          <a:p>
            <a:pPr lvl="2"/>
            <a:r>
              <a:rPr lang="en-US" smtClean="0"/>
              <a:t>Use fast gradient descent optimization procedure</a:t>
            </a:r>
          </a:p>
          <a:p>
            <a:pPr lvl="2"/>
            <a:r>
              <a:rPr lang="en-US"/>
              <a:t>http://sifter.org/~simon/journal/20061211.html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2006 "Funk-SVD" and the Netflix prize</a:t>
            </a:r>
            <a:br>
              <a:rPr lang="en-US" smtClean="0"/>
            </a:br>
            <a:r>
              <a:rPr lang="en-US" sz="1300" smtClean="0"/>
              <a:t>(S. Funk, Try this at home)</a:t>
            </a:r>
            <a:endParaRPr lang="en-US" sz="13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16" y="5085184"/>
            <a:ext cx="2392878" cy="17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Learn the weights in iterative approach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Start with small initial weights</a:t>
            </a:r>
          </a:p>
          <a:p>
            <a:r>
              <a:rPr lang="en-US" smtClean="0"/>
              <a:t>Repeat</a:t>
            </a:r>
          </a:p>
          <a:p>
            <a:pPr lvl="1"/>
            <a:r>
              <a:rPr lang="en-US" smtClean="0"/>
              <a:t>Make prediction with current model</a:t>
            </a:r>
          </a:p>
          <a:p>
            <a:pPr lvl="1"/>
            <a:r>
              <a:rPr lang="en-US" smtClean="0"/>
              <a:t>Adapt the weights incrementally </a:t>
            </a:r>
          </a:p>
          <a:p>
            <a:pPr lvl="2"/>
            <a:r>
              <a:rPr lang="en-US" smtClean="0"/>
              <a:t>learning rate as a hyperparameter</a:t>
            </a:r>
          </a:p>
          <a:p>
            <a:pPr lvl="1"/>
            <a:r>
              <a:rPr lang="en-US" smtClean="0"/>
              <a:t>Stop after n iterations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02700"/>
            <a:ext cx="4794265" cy="252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3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251520" y="4666539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2008</a:t>
            </a:r>
            <a:r>
              <a:rPr lang="en-US" smtClean="0"/>
              <a:t>: </a:t>
            </a:r>
            <a:r>
              <a:rPr lang="en-US" sz="1500" i="1" smtClean="0">
                <a:solidFill>
                  <a:srgbClr val="E95D2B"/>
                </a:solidFill>
              </a:rPr>
              <a:t>Factorization </a:t>
            </a:r>
            <a:r>
              <a:rPr lang="en-US" sz="1500" i="1" dirty="0" smtClean="0">
                <a:solidFill>
                  <a:srgbClr val="E95D2B"/>
                </a:solidFill>
              </a:rPr>
              <a:t>meets the neighborhood: </a:t>
            </a:r>
            <a:r>
              <a:rPr lang="en-US" sz="1500" i="1" smtClean="0">
                <a:solidFill>
                  <a:srgbClr val="E95D2B"/>
                </a:solidFill>
              </a:rPr>
              <a:t>a multifaceted </a:t>
            </a:r>
            <a:br>
              <a:rPr lang="en-US" sz="1500" i="1" smtClean="0">
                <a:solidFill>
                  <a:srgbClr val="E95D2B"/>
                </a:solidFill>
              </a:rPr>
            </a:br>
            <a:r>
              <a:rPr lang="en-US" sz="1500" i="1" smtClean="0">
                <a:solidFill>
                  <a:srgbClr val="E95D2B"/>
                </a:solidFill>
              </a:rPr>
              <a:t>	      collaborative filtering model</a:t>
            </a:r>
            <a:r>
              <a:rPr lang="en-US" sz="2000">
                <a:solidFill>
                  <a:srgbClr val="E95D2B"/>
                </a:solidFill>
              </a:rPr>
              <a:t/>
            </a:r>
            <a:br>
              <a:rPr lang="en-US" sz="2000">
                <a:solidFill>
                  <a:srgbClr val="E95D2B"/>
                </a:solidFill>
              </a:rPr>
            </a:br>
            <a:r>
              <a:rPr lang="en-US" sz="1200" smtClean="0">
                <a:solidFill>
                  <a:srgbClr val="E95D2B"/>
                </a:solidFill>
              </a:rPr>
              <a:t>(Y</a:t>
            </a:r>
            <a:r>
              <a:rPr lang="en-US" sz="1200" dirty="0" smtClean="0">
                <a:solidFill>
                  <a:srgbClr val="E95D2B"/>
                </a:solidFill>
              </a:rPr>
              <a:t>. Koren, </a:t>
            </a:r>
            <a:r>
              <a:rPr lang="en-US" sz="1200" smtClean="0">
                <a:solidFill>
                  <a:srgbClr val="E95D2B"/>
                </a:solidFill>
              </a:rPr>
              <a:t>ACM SIGKDD)</a:t>
            </a:r>
            <a:endParaRPr lang="en-US" sz="1200" dirty="0">
              <a:solidFill>
                <a:srgbClr val="E95D2B"/>
              </a:solidFill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359521"/>
              </p:ext>
            </p:extLst>
          </p:nvPr>
        </p:nvGraphicFramePr>
        <p:xfrm>
          <a:off x="898314" y="5386619"/>
          <a:ext cx="56911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" name="Formel" r:id="rId4" imgW="3695400" imgH="380880" progId="Equation.3">
                  <p:embed/>
                </p:oleObj>
              </mc:Choice>
              <mc:Fallback>
                <p:oleObj name="Formel" r:id="rId4" imgW="36954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314" y="5386619"/>
                        <a:ext cx="5691187" cy="585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875275"/>
              </p:ext>
            </p:extLst>
          </p:nvPr>
        </p:nvGraphicFramePr>
        <p:xfrm>
          <a:off x="907046" y="4826839"/>
          <a:ext cx="2836862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Formel" r:id="rId6" imgW="1828800" imgH="304800" progId="Equation.3">
                  <p:embed/>
                </p:oleObj>
              </mc:Choice>
              <mc:Fallback>
                <p:oleObj name="Formel" r:id="rId6" imgW="1828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046" y="4826839"/>
                        <a:ext cx="2836862" cy="471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1"/>
          <p:cNvSpPr>
            <a:spLocks noGrp="1"/>
          </p:cNvSpPr>
          <p:nvPr>
            <p:ph sz="quarter" idx="1"/>
          </p:nvPr>
        </p:nvSpPr>
        <p:spPr>
          <a:xfrm>
            <a:off x="539552" y="1213107"/>
            <a:ext cx="8229600" cy="3456384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Combines neighborhood </a:t>
            </a:r>
            <a:r>
              <a:rPr lang="en-US"/>
              <a:t>models with latent factor models</a:t>
            </a:r>
          </a:p>
          <a:p>
            <a:pPr lvl="1"/>
            <a:r>
              <a:rPr lang="en-US"/>
              <a:t>Latent factor models</a:t>
            </a:r>
          </a:p>
          <a:p>
            <a:pPr lvl="2"/>
            <a:r>
              <a:rPr lang="en-US"/>
              <a:t>good to capture weak signals in the overall data</a:t>
            </a:r>
          </a:p>
          <a:p>
            <a:pPr lvl="1"/>
            <a:r>
              <a:rPr lang="en-US"/>
              <a:t>Neighborhood models</a:t>
            </a:r>
          </a:p>
          <a:p>
            <a:pPr lvl="2"/>
            <a:r>
              <a:rPr lang="en-US"/>
              <a:t>good at detecting strong relationships between </a:t>
            </a:r>
            <a:r>
              <a:rPr lang="en-US" smtClean="0"/>
              <a:t>similar tems</a:t>
            </a:r>
          </a:p>
          <a:p>
            <a:pPr lvl="1"/>
            <a:r>
              <a:rPr lang="en-US" smtClean="0"/>
              <a:t>Combination </a:t>
            </a:r>
            <a:r>
              <a:rPr lang="en-US"/>
              <a:t>in one prediction single function </a:t>
            </a:r>
          </a:p>
          <a:p>
            <a:pPr lvl="2"/>
            <a:r>
              <a:rPr lang="en-US" smtClean="0"/>
              <a:t>Includes user- and item bias, considers who rated what</a:t>
            </a:r>
          </a:p>
          <a:p>
            <a:pPr lvl="2"/>
            <a:r>
              <a:rPr lang="en-US" smtClean="0"/>
              <a:t>Add penalty (regularization) </a:t>
            </a:r>
            <a:r>
              <a:rPr lang="en-US"/>
              <a:t>for high values to avoid over-fitting</a:t>
            </a:r>
          </a:p>
        </p:txBody>
      </p:sp>
    </p:spTree>
    <p:extLst>
      <p:ext uri="{BB962C8B-B14F-4D97-AF65-F5344CB8AC3E}">
        <p14:creationId xmlns:p14="http://schemas.microsoft.com/office/powerpoint/2010/main" val="192454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Generalization: An optimization problem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Recommendation is concerned with learning from noisy observations (x,y), where              </a:t>
            </a:r>
            <a:br>
              <a:rPr lang="en-US"/>
            </a:br>
            <a:r>
              <a:rPr lang="en-US"/>
              <a:t>has to be determined such  that </a:t>
            </a:r>
            <a:br>
              <a:rPr lang="en-US"/>
            </a:br>
            <a:r>
              <a:rPr lang="en-US"/>
              <a:t>is minimal.</a:t>
            </a:r>
          </a:p>
          <a:p>
            <a:r>
              <a:rPr lang="en-US" smtClean="0"/>
              <a:t>A variety </a:t>
            </a:r>
            <a:r>
              <a:rPr lang="en-US"/>
              <a:t>of different learning strategies have been applied trying to estimate f(x)</a:t>
            </a:r>
          </a:p>
          <a:p>
            <a:pPr lvl="1"/>
            <a:r>
              <a:rPr lang="en-US"/>
              <a:t>Non parametric neighborhood models</a:t>
            </a:r>
          </a:p>
          <a:p>
            <a:pPr lvl="1"/>
            <a:r>
              <a:rPr lang="en-US"/>
              <a:t>MF models, </a:t>
            </a:r>
            <a:r>
              <a:rPr lang="en-US" smtClean="0"/>
              <a:t>SVMs and Factorization Machines, Deep Neural </a:t>
            </a:r>
            <a:r>
              <a:rPr lang="en-US"/>
              <a:t>Networks, </a:t>
            </a:r>
            <a:r>
              <a:rPr lang="en-US" smtClean="0"/>
              <a:t>…</a:t>
            </a:r>
          </a:p>
          <a:p>
            <a:pPr lvl="1"/>
            <a:r>
              <a:rPr lang="en-US" smtClean="0"/>
              <a:t>Netflix Prize winner:</a:t>
            </a:r>
          </a:p>
          <a:p>
            <a:pPr lvl="2"/>
            <a:r>
              <a:rPr lang="en-US" smtClean="0"/>
              <a:t>Combine a large number of predictors in ensemble method</a:t>
            </a:r>
            <a:endParaRPr lang="en-US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038814"/>
              </p:ext>
            </p:extLst>
          </p:nvPr>
        </p:nvGraphicFramePr>
        <p:xfrm>
          <a:off x="4427984" y="2060848"/>
          <a:ext cx="8429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4" name="Formel" r:id="rId3" imgW="583947" imgH="203112" progId="Equation.3">
                  <p:embed/>
                </p:oleObj>
              </mc:Choice>
              <mc:Fallback>
                <p:oleObj name="Formel" r:id="rId3" imgW="583947" imgH="203112" progId="Equation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2060848"/>
                        <a:ext cx="84296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627425"/>
              </p:ext>
            </p:extLst>
          </p:nvPr>
        </p:nvGraphicFramePr>
        <p:xfrm>
          <a:off x="5364088" y="2348880"/>
          <a:ext cx="1409785" cy="6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5" name="Formel" r:id="rId5" imgW="774364" imgH="355446" progId="Equation.3">
                  <p:embed/>
                </p:oleObj>
              </mc:Choice>
              <mc:Fallback>
                <p:oleObj name="Formel" r:id="rId5" imgW="774364" imgH="355446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348880"/>
                        <a:ext cx="1409785" cy="648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22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Past profile</a:t>
            </a:r>
          </a:p>
          <a:p>
            <a:pPr lvl="1"/>
            <a:r>
              <a:rPr lang="en-US" smtClean="0"/>
              <a:t>You liked Star Wars and</a:t>
            </a:r>
          </a:p>
          <a:p>
            <a:pPr lvl="1"/>
            <a:r>
              <a:rPr lang="en-US" smtClean="0"/>
              <a:t>you gave five stars to Star Wars I to Star Wars III</a:t>
            </a:r>
          </a:p>
          <a:p>
            <a:r>
              <a:rPr lang="en-US" smtClean="0"/>
              <a:t>My prediction is that you </a:t>
            </a:r>
          </a:p>
          <a:p>
            <a:pPr lvl="1"/>
            <a:r>
              <a:rPr lang="en-US" smtClean="0"/>
              <a:t>will give five stars to Star Wars III to </a:t>
            </a:r>
            <a:br>
              <a:rPr lang="en-US" smtClean="0"/>
            </a:br>
            <a:r>
              <a:rPr lang="en-US" smtClean="0"/>
              <a:t>Star Wars Infinity</a:t>
            </a:r>
          </a:p>
          <a:p>
            <a:pPr lvl="1"/>
            <a:r>
              <a:rPr lang="en-US" smtClean="0"/>
              <a:t>I recommend more Star Wars movies </a:t>
            </a:r>
          </a:p>
          <a:p>
            <a:pPr lvl="1"/>
            <a:endParaRPr lang="en-US"/>
          </a:p>
          <a:p>
            <a:r>
              <a:rPr lang="en-US" smtClean="0"/>
              <a:t>Exact rating predictions might not enough</a:t>
            </a:r>
          </a:p>
          <a:p>
            <a:pPr lvl="1"/>
            <a:r>
              <a:rPr lang="en-US" smtClean="0"/>
              <a:t>No surprise </a:t>
            </a:r>
          </a:p>
          <a:p>
            <a:pPr lvl="2"/>
            <a:r>
              <a:rPr lang="en-US" smtClean="0"/>
              <a:t>no extra sales and limited value</a:t>
            </a:r>
          </a:p>
          <a:p>
            <a:pPr lvl="1"/>
            <a:r>
              <a:rPr lang="en-US" smtClean="0"/>
              <a:t>No variety in recommendations …</a:t>
            </a:r>
          </a:p>
          <a:p>
            <a:pPr lvl="1"/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prediction with 0% error!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13239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97" y="4077072"/>
            <a:ext cx="13239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2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Rating prediction &amp; Item recommendation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Making predictions is typically not the ultimate goal</a:t>
            </a:r>
          </a:p>
          <a:p>
            <a:r>
              <a:rPr lang="en-US" dirty="0" smtClean="0"/>
              <a:t>Usual approach (</a:t>
            </a:r>
            <a:r>
              <a:rPr lang="en-US" smtClean="0"/>
              <a:t>in academia)</a:t>
            </a:r>
          </a:p>
          <a:p>
            <a:pPr lvl="1"/>
            <a:r>
              <a:rPr lang="en-US" smtClean="0"/>
              <a:t>Rank </a:t>
            </a:r>
            <a:r>
              <a:rPr lang="en-US" dirty="0" smtClean="0"/>
              <a:t>items based on their predicted ratings</a:t>
            </a:r>
          </a:p>
          <a:p>
            <a:r>
              <a:rPr lang="en-US" dirty="0" smtClean="0"/>
              <a:t>However</a:t>
            </a:r>
          </a:p>
          <a:p>
            <a:pPr lvl="1"/>
            <a:r>
              <a:rPr lang="en-US" dirty="0" smtClean="0"/>
              <a:t>This might lead to the inclusion of (only) niche items</a:t>
            </a:r>
          </a:p>
          <a:p>
            <a:pPr lvl="1"/>
            <a:r>
              <a:rPr lang="en-US" dirty="0" smtClean="0"/>
              <a:t>In practice also: Take item popularity into account</a:t>
            </a:r>
          </a:p>
          <a:p>
            <a:r>
              <a:rPr lang="en-US" smtClean="0"/>
              <a:t>Ranking approaches</a:t>
            </a:r>
            <a:endParaRPr lang="en-US" dirty="0" smtClean="0"/>
          </a:p>
          <a:p>
            <a:pPr lvl="1"/>
            <a:r>
              <a:rPr lang="en-US" smtClean="0"/>
              <a:t>"Learning </a:t>
            </a:r>
            <a:r>
              <a:rPr lang="en-US" dirty="0" smtClean="0"/>
              <a:t>to rank" </a:t>
            </a:r>
          </a:p>
          <a:p>
            <a:pPr lvl="2"/>
            <a:r>
              <a:rPr lang="en-US" smtClean="0"/>
              <a:t>Recent interest in ranking techniques</a:t>
            </a:r>
          </a:p>
          <a:p>
            <a:pPr lvl="2"/>
            <a:r>
              <a:rPr lang="en-US" smtClean="0"/>
              <a:t>Optimize </a:t>
            </a:r>
            <a:r>
              <a:rPr lang="en-US" dirty="0" smtClean="0"/>
              <a:t>according to </a:t>
            </a:r>
            <a:r>
              <a:rPr lang="en-US" smtClean="0"/>
              <a:t>a (proxy of a) given </a:t>
            </a:r>
            <a:r>
              <a:rPr lang="en-US" dirty="0" smtClean="0"/>
              <a:t>rank </a:t>
            </a:r>
            <a:r>
              <a:rPr lang="en-US" smtClean="0"/>
              <a:t>evaluation metric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Entertainment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31097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3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Explicit ratings</a:t>
            </a:r>
          </a:p>
          <a:p>
            <a:pPr lvl="2"/>
            <a:r>
              <a:rPr lang="en-US"/>
              <a:t>Most commonly used (1 to 5, 1 to 7 Likert response scales</a:t>
            </a:r>
            <a:r>
              <a:rPr lang="en-US" smtClean="0"/>
              <a:t>)</a:t>
            </a:r>
          </a:p>
          <a:p>
            <a:pPr lvl="2"/>
            <a:r>
              <a:rPr lang="en-US" smtClean="0"/>
              <a:t>Typically only one rating per user and item, including time-stamp</a:t>
            </a:r>
          </a:p>
          <a:p>
            <a:r>
              <a:rPr lang="en-US" smtClean="0"/>
              <a:t>Some research </a:t>
            </a:r>
            <a:r>
              <a:rPr lang="en-US"/>
              <a:t>topics</a:t>
            </a:r>
          </a:p>
          <a:p>
            <a:pPr lvl="1"/>
            <a:r>
              <a:rPr lang="en-US"/>
              <a:t>Data sparsity</a:t>
            </a:r>
          </a:p>
          <a:p>
            <a:pPr lvl="2"/>
            <a:r>
              <a:rPr lang="en-US"/>
              <a:t>Users not always willing to rate many items</a:t>
            </a:r>
          </a:p>
          <a:p>
            <a:pPr lvl="2"/>
            <a:r>
              <a:rPr lang="en-US"/>
              <a:t>How to stimulate users to rate more items</a:t>
            </a:r>
            <a:r>
              <a:rPr lang="en-US" smtClean="0"/>
              <a:t>?</a:t>
            </a:r>
          </a:p>
          <a:p>
            <a:pPr lvl="1"/>
            <a:r>
              <a:rPr lang="en-US" smtClean="0"/>
              <a:t>Which items have (not) been rated?</a:t>
            </a:r>
          </a:p>
          <a:p>
            <a:pPr lvl="2"/>
            <a:r>
              <a:rPr lang="en-US" smtClean="0"/>
              <a:t>Ratings not missing at random</a:t>
            </a:r>
            <a:endParaRPr lang="en-US"/>
          </a:p>
          <a:p>
            <a:pPr lvl="1"/>
            <a:r>
              <a:rPr lang="en-US" smtClean="0"/>
              <a:t>Optimal </a:t>
            </a:r>
            <a:r>
              <a:rPr lang="en-US"/>
              <a:t>granularity of </a:t>
            </a:r>
            <a:r>
              <a:rPr lang="en-US" smtClean="0"/>
              <a:t>scale</a:t>
            </a:r>
          </a:p>
          <a:p>
            <a:pPr lvl="2"/>
            <a:r>
              <a:rPr lang="en-US" smtClean="0"/>
              <a:t>Indication </a:t>
            </a:r>
            <a:r>
              <a:rPr lang="en-US"/>
              <a:t>that 10-point scale is better accepted in movie </a:t>
            </a:r>
            <a:r>
              <a:rPr lang="en-US" smtClean="0"/>
              <a:t>domain</a:t>
            </a:r>
            <a:endParaRPr lang="en-US"/>
          </a:p>
          <a:p>
            <a:pPr lvl="2"/>
            <a:r>
              <a:rPr lang="en-US"/>
              <a:t>An even more fine-grained scale was chosen in the </a:t>
            </a:r>
            <a:r>
              <a:rPr lang="en-US" smtClean="0"/>
              <a:t>Jester joke </a:t>
            </a:r>
            <a:r>
              <a:rPr lang="en-US"/>
              <a:t>recommender </a:t>
            </a:r>
            <a:endParaRPr lang="en-US" smtClean="0"/>
          </a:p>
          <a:p>
            <a:pPr lvl="1"/>
            <a:r>
              <a:rPr lang="en-US" smtClean="0"/>
              <a:t>Multidimensional ratings</a:t>
            </a:r>
          </a:p>
          <a:p>
            <a:pPr lvl="2"/>
            <a:r>
              <a:rPr lang="en-US" smtClean="0"/>
              <a:t>multiple </a:t>
            </a:r>
            <a:r>
              <a:rPr lang="en-US"/>
              <a:t>ratings per </a:t>
            </a:r>
            <a:r>
              <a:rPr lang="en-US" smtClean="0"/>
              <a:t>movie (acting, directing, …)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Explicit and implicit ratings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Implicit ratings (feedback)</a:t>
            </a:r>
          </a:p>
          <a:p>
            <a:pPr lvl="1"/>
            <a:r>
              <a:rPr lang="en-US" smtClean="0"/>
              <a:t>Typically </a:t>
            </a:r>
            <a:r>
              <a:rPr lang="en-US"/>
              <a:t>collected by the web shop or application in which the recommender system is embedded</a:t>
            </a:r>
          </a:p>
          <a:p>
            <a:pPr lvl="2"/>
            <a:r>
              <a:rPr lang="en-US" smtClean="0"/>
              <a:t>Clicks</a:t>
            </a:r>
            <a:r>
              <a:rPr lang="en-US"/>
              <a:t>, page views, time spent on some page, demo downloads </a:t>
            </a:r>
            <a:r>
              <a:rPr lang="en-US" smtClean="0"/>
              <a:t>…</a:t>
            </a:r>
          </a:p>
          <a:p>
            <a:pPr lvl="2"/>
            <a:r>
              <a:rPr lang="en-US" smtClean="0"/>
              <a:t>Multiple events over time</a:t>
            </a:r>
            <a:endParaRPr lang="en-US"/>
          </a:p>
          <a:p>
            <a:pPr lvl="1"/>
            <a:r>
              <a:rPr lang="en-US" smtClean="0"/>
              <a:t>Can </a:t>
            </a:r>
            <a:r>
              <a:rPr lang="en-US"/>
              <a:t>be collected constantly and do not require additional efforts from the side of the user</a:t>
            </a:r>
          </a:p>
          <a:p>
            <a:r>
              <a:rPr lang="en-US" smtClean="0"/>
              <a:t>Research topics</a:t>
            </a:r>
          </a:p>
          <a:p>
            <a:pPr lvl="1"/>
            <a:r>
              <a:rPr lang="en-US" smtClean="0"/>
              <a:t>Correct interpretation of the (strength of the) action</a:t>
            </a:r>
          </a:p>
          <a:p>
            <a:pPr lvl="2"/>
            <a:r>
              <a:rPr lang="en-US" smtClean="0"/>
              <a:t>Buy something for a friend, accidental clicks</a:t>
            </a:r>
          </a:p>
          <a:p>
            <a:pPr lvl="2"/>
            <a:r>
              <a:rPr lang="en-US" smtClean="0"/>
              <a:t>How to interpret shopping cart actions (recommend or not?)</a:t>
            </a:r>
            <a:endParaRPr lang="en-US"/>
          </a:p>
          <a:p>
            <a:pPr lvl="1"/>
            <a:r>
              <a:rPr lang="en-US" smtClean="0"/>
              <a:t>Huge amounts of data to be processed</a:t>
            </a:r>
          </a:p>
          <a:p>
            <a:pPr lvl="1"/>
            <a:r>
              <a:rPr lang="en-US" smtClean="0"/>
              <a:t>Algorithmic questions</a:t>
            </a:r>
          </a:p>
          <a:p>
            <a:pPr lvl="2"/>
            <a:r>
              <a:rPr lang="en-US" smtClean="0"/>
              <a:t>Combination with explicit ratings</a:t>
            </a:r>
          </a:p>
          <a:p>
            <a:pPr lvl="3"/>
            <a:r>
              <a:rPr lang="en-US" smtClean="0"/>
              <a:t>e.g., Koren's SVD++ method</a:t>
            </a:r>
          </a:p>
          <a:p>
            <a:pPr lvl="2"/>
            <a:r>
              <a:rPr lang="en-US" smtClean="0"/>
              <a:t>Specific algorithms (e.g., Bayesian Personalized Ranking)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and implicit ratings</a:t>
            </a:r>
          </a:p>
        </p:txBody>
      </p:sp>
    </p:spTree>
    <p:extLst>
      <p:ext uri="{BB962C8B-B14F-4D97-AF65-F5344CB8AC3E}">
        <p14:creationId xmlns:p14="http://schemas.microsoft.com/office/powerpoint/2010/main" val="9555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How to recommend new items? What to recommend to new users?</a:t>
            </a:r>
          </a:p>
          <a:p>
            <a:r>
              <a:rPr lang="en-US" smtClean="0"/>
              <a:t>A problem even on large platforms</a:t>
            </a:r>
          </a:p>
          <a:p>
            <a:pPr lvl="2"/>
            <a:r>
              <a:rPr lang="en-US" smtClean="0"/>
              <a:t>e.g., hotel review platforms – domain specific issues</a:t>
            </a:r>
          </a:p>
          <a:p>
            <a:r>
              <a:rPr lang="en-US" smtClean="0"/>
              <a:t>Straightforward </a:t>
            </a:r>
            <a:r>
              <a:rPr lang="en-US"/>
              <a:t>approaches</a:t>
            </a:r>
          </a:p>
          <a:p>
            <a:pPr lvl="2"/>
            <a:r>
              <a:rPr lang="en-US"/>
              <a:t>Ask/force users to rate a set of items</a:t>
            </a:r>
          </a:p>
          <a:p>
            <a:pPr lvl="2"/>
            <a:r>
              <a:rPr lang="en-US"/>
              <a:t>Use another method (e.g., content-based, demographic or simply non-personalized) in the initial phase</a:t>
            </a:r>
          </a:p>
          <a:p>
            <a:pPr lvl="2"/>
            <a:r>
              <a:rPr lang="en-US"/>
              <a:t>Default voting: assign default values to items that only one of the two users to be compared has </a:t>
            </a:r>
            <a:r>
              <a:rPr lang="en-US" smtClean="0"/>
              <a:t>rated</a:t>
            </a:r>
            <a:endParaRPr lang="en-US"/>
          </a:p>
          <a:p>
            <a:r>
              <a:rPr lang="en-US"/>
              <a:t>Alternatives</a:t>
            </a:r>
          </a:p>
          <a:p>
            <a:pPr lvl="2"/>
            <a:r>
              <a:rPr lang="en-US"/>
              <a:t>Use better algorithms (beyond nearest-neighbor approaches</a:t>
            </a:r>
            <a:r>
              <a:rPr lang="en-US" smtClean="0"/>
              <a:t>)</a:t>
            </a:r>
          </a:p>
          <a:p>
            <a:pPr lvl="2"/>
            <a:r>
              <a:rPr lang="en-US" smtClean="0"/>
              <a:t>Exploit additional information sources, e.g., Social Web data</a:t>
            </a:r>
            <a:endParaRPr lang="en-US"/>
          </a:p>
          <a:p>
            <a:r>
              <a:rPr lang="en-US"/>
              <a:t>Example: </a:t>
            </a:r>
          </a:p>
          <a:p>
            <a:pPr lvl="2"/>
            <a:r>
              <a:rPr lang="en-US"/>
              <a:t>In nearest-neighbor approaches, the set of sufficiently similar neighbors might be too small to make good predictions</a:t>
            </a:r>
          </a:p>
          <a:p>
            <a:pPr lvl="2"/>
            <a:r>
              <a:rPr lang="en-US"/>
              <a:t>Assume "transitivity" of neighborhoods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sparsity – cold start situations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Calibri" pitchFamily="34" charset="0"/>
              </a:rPr>
              <a:t>Example algorithm </a:t>
            </a:r>
            <a:r>
              <a:rPr lang="en-US" dirty="0" smtClean="0">
                <a:cs typeface="Calibri" pitchFamily="34" charset="0"/>
              </a:rPr>
              <a:t>for sparse datasets</a:t>
            </a:r>
            <a:endParaRPr lang="en-US" dirty="0"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cs typeface="Calibri" pitchFamily="34" charset="0"/>
                  </a:rPr>
                  <a:t>Recursive </a:t>
                </a:r>
                <a:r>
                  <a:rPr lang="en-US" dirty="0">
                    <a:cs typeface="Calibri" pitchFamily="34" charset="0"/>
                  </a:rPr>
                  <a:t>CF </a:t>
                </a:r>
                <a:r>
                  <a:rPr lang="en-US" sz="1200" b="0" dirty="0">
                    <a:cs typeface="Calibri" pitchFamily="34" charset="0"/>
                  </a:rPr>
                  <a:t>(Zhang and </a:t>
                </a:r>
                <a:r>
                  <a:rPr lang="en-US" sz="1200" b="0" dirty="0" smtClean="0">
                    <a:cs typeface="Calibri" pitchFamily="34" charset="0"/>
                  </a:rPr>
                  <a:t>Pu 2007)</a:t>
                </a:r>
              </a:p>
              <a:p>
                <a:pPr lvl="2"/>
                <a:r>
                  <a:rPr lang="en-US" dirty="0" smtClean="0">
                    <a:cs typeface="Calibri" pitchFamily="34" charset="0"/>
                  </a:rPr>
                  <a:t>Assume there is a very close neighbor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cs typeface="Calibri" pitchFamily="34" charset="0"/>
                      </a:rPr>
                      <m:t>𝑛</m:t>
                    </m:r>
                  </m:oMath>
                </a14:m>
                <a:r>
                  <a:rPr lang="en-US" dirty="0" smtClean="0">
                    <a:cs typeface="Calibri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cs typeface="Calibri" pitchFamily="34" charset="0"/>
                      </a:rPr>
                      <m:t>𝑢</m:t>
                    </m:r>
                  </m:oMath>
                </a14:m>
                <a:r>
                  <a:rPr lang="en-US" dirty="0" smtClean="0">
                    <a:cs typeface="Calibri" pitchFamily="34" charset="0"/>
                  </a:rPr>
                  <a:t> who however has not rated the target item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cs typeface="Calibri" pitchFamily="34" charset="0"/>
                      </a:rPr>
                      <m:t>𝑖</m:t>
                    </m:r>
                  </m:oMath>
                </a14:m>
                <a:r>
                  <a:rPr lang="en-US" dirty="0" smtClean="0">
                    <a:cs typeface="Calibri" pitchFamily="34" charset="0"/>
                  </a:rPr>
                  <a:t> yet.</a:t>
                </a:r>
              </a:p>
              <a:p>
                <a:pPr lvl="2"/>
                <a:r>
                  <a:rPr lang="en-US" dirty="0" smtClean="0">
                    <a:cs typeface="Calibri" pitchFamily="34" charset="0"/>
                  </a:rPr>
                  <a:t>Idea: </a:t>
                </a:r>
              </a:p>
              <a:p>
                <a:pPr lvl="3"/>
                <a:r>
                  <a:rPr lang="en-US" dirty="0" smtClean="0">
                    <a:cs typeface="Calibri" pitchFamily="34" charset="0"/>
                  </a:rPr>
                  <a:t>Apply CF-method recursively and predict a rating for item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cs typeface="Calibri" pitchFamily="34" charset="0"/>
                      </a:rPr>
                      <m:t>𝑖</m:t>
                    </m:r>
                  </m:oMath>
                </a14:m>
                <a:r>
                  <a:rPr lang="en-US" dirty="0" smtClean="0">
                    <a:cs typeface="Calibri" pitchFamily="34" charset="0"/>
                  </a:rPr>
                  <a:t> for the neighbor</a:t>
                </a:r>
              </a:p>
              <a:p>
                <a:pPr lvl="3"/>
                <a:r>
                  <a:rPr lang="en-US" dirty="0" smtClean="0">
                    <a:cs typeface="Calibri" pitchFamily="34" charset="0"/>
                  </a:rPr>
                  <a:t>Use this predicted rating instead of the rating of a more distant direct neighbor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40999"/>
              </p:ext>
            </p:extLst>
          </p:nvPr>
        </p:nvGraphicFramePr>
        <p:xfrm>
          <a:off x="857224" y="4372312"/>
          <a:ext cx="6096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Item5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Alice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?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3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User4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5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2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1</a:t>
                      </a:r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9" name="Gruppieren 18"/>
          <p:cNvGrpSpPr/>
          <p:nvPr/>
        </p:nvGrpSpPr>
        <p:grpSpPr>
          <a:xfrm>
            <a:off x="6786578" y="4872378"/>
            <a:ext cx="1734002" cy="500066"/>
            <a:chOff x="6786578" y="4071942"/>
            <a:chExt cx="1734002" cy="500066"/>
          </a:xfrm>
        </p:grpSpPr>
        <p:sp>
          <p:nvSpPr>
            <p:cNvPr id="20" name="Nach links gekrümmter Pfeil 19"/>
            <p:cNvSpPr/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/>
            </a:prstGeom>
            <a:solidFill>
              <a:srgbClr val="002060"/>
            </a:solidFill>
            <a:ln w="952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358082" y="4143380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cs typeface="Calibri" pitchFamily="34" charset="0"/>
                </a:rPr>
                <a:t>sim</a:t>
              </a:r>
              <a:r>
                <a:rPr lang="en-US" b="0" dirty="0" smtClean="0">
                  <a:cs typeface="Calibri" pitchFamily="34" charset="0"/>
                </a:rPr>
                <a:t> </a:t>
              </a:r>
              <a:r>
                <a:rPr lang="en-US" b="0" smtClean="0">
                  <a:cs typeface="Calibri" pitchFamily="34" charset="0"/>
                </a:rPr>
                <a:t>= 0.85</a:t>
              </a:r>
              <a:endParaRPr lang="en-US" b="0" dirty="0">
                <a:cs typeface="Calibri" pitchFamily="34" charset="0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6732881" y="5407480"/>
            <a:ext cx="2125399" cy="1102608"/>
            <a:chOff x="6732881" y="5107110"/>
            <a:chExt cx="2125399" cy="1102608"/>
          </a:xfrm>
        </p:grpSpPr>
        <p:sp>
          <p:nvSpPr>
            <p:cNvPr id="24" name="Gestreifter Pfeil nach rechts 23"/>
            <p:cNvSpPr/>
            <p:nvPr/>
          </p:nvSpPr>
          <p:spPr bwMode="auto">
            <a:xfrm rot="12253149">
              <a:off x="6732881" y="5107110"/>
              <a:ext cx="928694" cy="285752"/>
            </a:xfrm>
            <a:prstGeom prst="striped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643834" y="5286388"/>
              <a:ext cx="121444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cs typeface="Calibri" pitchFamily="34" charset="0"/>
                </a:rPr>
                <a:t>Predict rating for</a:t>
              </a:r>
            </a:p>
            <a:p>
              <a:r>
                <a:rPr lang="en-US" b="0" dirty="0" smtClean="0">
                  <a:cs typeface="Calibri" pitchFamily="34" charset="0"/>
                </a:rPr>
                <a:t>User1</a:t>
              </a:r>
              <a:endParaRPr lang="en-US" b="0" dirty="0"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graph-based approach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Spreading activation </a:t>
            </a:r>
            <a:r>
              <a:rPr lang="en-US" sz="1200" b="0" smtClean="0"/>
              <a:t>(Huang et al. 2004)</a:t>
            </a:r>
          </a:p>
          <a:p>
            <a:pPr lvl="1"/>
            <a:r>
              <a:rPr lang="en-US" sz="2000" b="0" smtClean="0"/>
              <a:t>Exploit the supposed </a:t>
            </a:r>
            <a:r>
              <a:rPr lang="en-US" sz="2000" smtClean="0"/>
              <a:t>"</a:t>
            </a:r>
            <a:r>
              <a:rPr lang="en-US" sz="2000" b="0" smtClean="0"/>
              <a:t>transitivity</a:t>
            </a:r>
            <a:r>
              <a:rPr lang="en-US" sz="2000" smtClean="0"/>
              <a:t>"</a:t>
            </a:r>
            <a:r>
              <a:rPr lang="en-US" sz="2000" b="0" smtClean="0"/>
              <a:t> of customer tastes and thereby augment the matrix with additional information</a:t>
            </a:r>
          </a:p>
          <a:p>
            <a:pPr lvl="1"/>
            <a:r>
              <a:rPr lang="en-US" sz="2000" b="0" smtClean="0"/>
              <a:t>Assume that we are looking for a recommendation for </a:t>
            </a:r>
            <a:r>
              <a:rPr lang="en-US" sz="2000" b="0" i="1" smtClean="0"/>
              <a:t>User1</a:t>
            </a:r>
            <a:endParaRPr lang="en-US" sz="2000" smtClean="0"/>
          </a:p>
          <a:p>
            <a:pPr lvl="1"/>
            <a:r>
              <a:rPr lang="en-US" sz="2000" b="0" smtClean="0"/>
              <a:t>Standard CF approach: </a:t>
            </a:r>
          </a:p>
          <a:p>
            <a:pPr lvl="2"/>
            <a:r>
              <a:rPr lang="en-US" sz="1600" b="0" i="1" smtClean="0"/>
              <a:t>User2 </a:t>
            </a:r>
            <a:r>
              <a:rPr lang="en-US" sz="1600" b="0" smtClean="0"/>
              <a:t>will be considered a peer for </a:t>
            </a:r>
            <a:r>
              <a:rPr lang="en-US" sz="1600" b="0" i="1" smtClean="0"/>
              <a:t>User1 </a:t>
            </a:r>
            <a:r>
              <a:rPr lang="en-US" sz="1600" b="0" smtClean="0"/>
              <a:t>because they both bought </a:t>
            </a:r>
            <a:r>
              <a:rPr lang="en-US" sz="1600" b="0" i="1" smtClean="0"/>
              <a:t>Item2 </a:t>
            </a:r>
            <a:r>
              <a:rPr lang="en-US" sz="1600" b="0" smtClean="0"/>
              <a:t>and </a:t>
            </a:r>
            <a:r>
              <a:rPr lang="en-US" sz="1600" b="0" i="1" smtClean="0"/>
              <a:t>Item4</a:t>
            </a:r>
          </a:p>
          <a:p>
            <a:pPr lvl="2"/>
            <a:r>
              <a:rPr lang="en-US" sz="1600" b="0" i="1" smtClean="0"/>
              <a:t>Item3 </a:t>
            </a:r>
            <a:r>
              <a:rPr lang="en-US" sz="1600" b="0" smtClean="0"/>
              <a:t>will be recommended to </a:t>
            </a:r>
            <a:r>
              <a:rPr lang="en-US" sz="1600" b="0" i="1" smtClean="0"/>
              <a:t>User1 </a:t>
            </a:r>
            <a:r>
              <a:rPr lang="en-US" sz="1600" b="0" smtClean="0"/>
              <a:t>because the nearest neighbor, </a:t>
            </a:r>
            <a:r>
              <a:rPr lang="en-US" sz="1600" b="0" i="1" smtClean="0"/>
              <a:t>User2</a:t>
            </a:r>
            <a:r>
              <a:rPr lang="en-US" sz="1600" b="0" smtClean="0"/>
              <a:t>, also bought or liked it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77072"/>
            <a:ext cx="3062106" cy="26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67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graph-based approach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541145"/>
            <a:ext cx="8229600" cy="4937760"/>
          </a:xfrm>
        </p:spPr>
        <p:txBody>
          <a:bodyPr/>
          <a:lstStyle/>
          <a:p>
            <a:r>
              <a:rPr lang="en-US" smtClean="0"/>
              <a:t>Spreading activation </a:t>
            </a:r>
            <a:r>
              <a:rPr lang="en-US" sz="1200" b="0" smtClean="0"/>
              <a:t>(Huang et al. 2004)</a:t>
            </a:r>
          </a:p>
          <a:p>
            <a:pPr lvl="1"/>
            <a:r>
              <a:rPr lang="en-US" sz="2000" b="0" smtClean="0"/>
              <a:t>Standard CF approaches:</a:t>
            </a:r>
          </a:p>
          <a:p>
            <a:pPr lvl="2"/>
            <a:r>
              <a:rPr lang="en-US" sz="1600" b="0" smtClean="0"/>
              <a:t>paths </a:t>
            </a:r>
            <a:r>
              <a:rPr lang="en-US" sz="1600" b="0"/>
              <a:t>of length 3 will be </a:t>
            </a:r>
            <a:r>
              <a:rPr lang="en-US" sz="1600" b="0" smtClean="0"/>
              <a:t>considered</a:t>
            </a:r>
          </a:p>
          <a:p>
            <a:pPr lvl="2"/>
            <a:r>
              <a:rPr lang="en-US" sz="1600" b="0" i="1" smtClean="0"/>
              <a:t>Item3 </a:t>
            </a:r>
            <a:r>
              <a:rPr lang="en-US" sz="1600" b="0"/>
              <a:t>is </a:t>
            </a:r>
            <a:r>
              <a:rPr lang="en-US" sz="1600" b="0" smtClean="0"/>
              <a:t>relevant for </a:t>
            </a:r>
            <a:r>
              <a:rPr lang="en-US" sz="1600" b="0" i="1"/>
              <a:t>User1 </a:t>
            </a:r>
            <a:r>
              <a:rPr lang="en-US" sz="1600" b="0"/>
              <a:t>because there exists a three-step path (</a:t>
            </a:r>
            <a:r>
              <a:rPr lang="en-US" sz="1600" b="0" i="1" smtClean="0"/>
              <a:t>User1–Item2–User2–Item3</a:t>
            </a:r>
            <a:r>
              <a:rPr lang="en-US" sz="1600" b="0" smtClean="0"/>
              <a:t>) between them</a:t>
            </a:r>
          </a:p>
          <a:p>
            <a:pPr lvl="1"/>
            <a:r>
              <a:rPr lang="en-US" sz="2000" b="0" smtClean="0"/>
              <a:t>Here: </a:t>
            </a:r>
          </a:p>
          <a:p>
            <a:pPr lvl="2"/>
            <a:r>
              <a:rPr lang="en-US" sz="1600" b="0" smtClean="0"/>
              <a:t>The idea </a:t>
            </a:r>
            <a:r>
              <a:rPr lang="en-US" sz="1600" b="0"/>
              <a:t>is to also consider longer paths (indirect </a:t>
            </a:r>
            <a:r>
              <a:rPr lang="en-US" sz="1600" b="0" smtClean="0"/>
              <a:t>associations) to </a:t>
            </a:r>
            <a:r>
              <a:rPr lang="en-US" sz="1600" b="0"/>
              <a:t>compute </a:t>
            </a:r>
            <a:r>
              <a:rPr lang="en-US" sz="1600" b="0" smtClean="0"/>
              <a:t>recommendations</a:t>
            </a:r>
          </a:p>
          <a:p>
            <a:pPr lvl="2"/>
            <a:r>
              <a:rPr lang="en-US" sz="1600" b="0" smtClean="0"/>
              <a:t>Using </a:t>
            </a:r>
            <a:r>
              <a:rPr lang="en-US" sz="1600" b="0"/>
              <a:t>path length 5, for instance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10025"/>
            <a:ext cx="33432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uppieren 6"/>
          <p:cNvGrpSpPr/>
          <p:nvPr/>
        </p:nvGrpSpPr>
        <p:grpSpPr>
          <a:xfrm>
            <a:off x="5217792" y="4797722"/>
            <a:ext cx="1071570" cy="1214446"/>
            <a:chOff x="5643570" y="4500570"/>
            <a:chExt cx="1071570" cy="1214446"/>
          </a:xfrm>
        </p:grpSpPr>
        <p:cxnSp>
          <p:nvCxnSpPr>
            <p:cNvPr id="8" name="Gerade Verbindung 7"/>
            <p:cNvCxnSpPr/>
            <p:nvPr/>
          </p:nvCxnSpPr>
          <p:spPr bwMode="auto">
            <a:xfrm rot="16200000" flipH="1">
              <a:off x="5214942" y="4929198"/>
              <a:ext cx="1214446" cy="357190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 bwMode="auto">
            <a:xfrm rot="5400000">
              <a:off x="5572132" y="4929198"/>
              <a:ext cx="1214446" cy="357190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 bwMode="auto">
            <a:xfrm rot="16200000" flipH="1">
              <a:off x="5929322" y="4929198"/>
              <a:ext cx="1214446" cy="357190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4932040" y="4869160"/>
            <a:ext cx="1643074" cy="1214446"/>
            <a:chOff x="5357818" y="4429132"/>
            <a:chExt cx="1643074" cy="1214446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5643570" y="4429132"/>
              <a:ext cx="1071570" cy="1214446"/>
              <a:chOff x="5643570" y="4500570"/>
              <a:chExt cx="1071570" cy="1214446"/>
            </a:xfrm>
          </p:grpSpPr>
          <p:cxnSp>
            <p:nvCxnSpPr>
              <p:cNvPr id="15" name="Gerade Verbindung 14"/>
              <p:cNvCxnSpPr/>
              <p:nvPr/>
            </p:nvCxnSpPr>
            <p:spPr bwMode="auto">
              <a:xfrm rot="16200000" flipH="1">
                <a:off x="5214942" y="4929198"/>
                <a:ext cx="1214446" cy="35719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 bwMode="auto">
              <a:xfrm rot="5400000">
                <a:off x="5572132" y="4929198"/>
                <a:ext cx="1214446" cy="35719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16"/>
              <p:cNvCxnSpPr/>
              <p:nvPr/>
            </p:nvCxnSpPr>
            <p:spPr bwMode="auto">
              <a:xfrm rot="16200000" flipH="1">
                <a:off x="5929322" y="4929198"/>
                <a:ext cx="1214446" cy="35719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3" name="Gerade Verbindung 12"/>
            <p:cNvCxnSpPr/>
            <p:nvPr/>
          </p:nvCxnSpPr>
          <p:spPr bwMode="auto">
            <a:xfrm rot="5400000" flipH="1" flipV="1">
              <a:off x="6250793" y="4893479"/>
              <a:ext cx="1214446" cy="28575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 flipV="1">
              <a:off x="5357818" y="4429132"/>
              <a:ext cx="1643074" cy="12144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027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Operate on the basis of explicit or implicit feedback of a a user community</a:t>
            </a:r>
          </a:p>
          <a:p>
            <a:pPr lvl="1"/>
            <a:r>
              <a:rPr lang="en-US" smtClean="0"/>
              <a:t>Well-understood, lots of algorithms</a:t>
            </a:r>
          </a:p>
          <a:p>
            <a:pPr lvl="1"/>
            <a:r>
              <a:rPr lang="en-US" smtClean="0"/>
              <a:t>Works in practice </a:t>
            </a:r>
          </a:p>
          <a:p>
            <a:pPr lvl="2"/>
            <a:r>
              <a:rPr lang="en-US" smtClean="0"/>
              <a:t>in particular for quality-and-taste domains</a:t>
            </a:r>
          </a:p>
          <a:p>
            <a:pPr lvl="1"/>
            <a:r>
              <a:rPr lang="en-US" smtClean="0"/>
              <a:t>No information about the items required</a:t>
            </a:r>
          </a:p>
          <a:p>
            <a:r>
              <a:rPr lang="en-US" smtClean="0"/>
              <a:t>Challenges</a:t>
            </a:r>
          </a:p>
          <a:p>
            <a:pPr lvl="1"/>
            <a:r>
              <a:rPr lang="en-US" smtClean="0"/>
              <a:t>Cold start and data sparsity issues</a:t>
            </a:r>
          </a:p>
          <a:p>
            <a:pPr lvl="1"/>
            <a:r>
              <a:rPr lang="en-US" smtClean="0"/>
              <a:t>Scalability can be an issue</a:t>
            </a:r>
          </a:p>
          <a:p>
            <a:pPr lvl="1"/>
            <a:r>
              <a:rPr lang="en-US" smtClean="0"/>
              <a:t>Often no explanations possible</a:t>
            </a:r>
          </a:p>
          <a:p>
            <a:pPr lvl="1"/>
            <a:r>
              <a:rPr lang="en-US" smtClean="0"/>
              <a:t>Not applicable in every domain</a:t>
            </a:r>
          </a:p>
          <a:p>
            <a:pPr lvl="2"/>
            <a:r>
              <a:rPr lang="en-US" smtClean="0"/>
              <a:t>e.g., when specific, short-term user preferences have to be respected or there are complex products (cameras, cars, …)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CF approaches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Some open source solutions exist</a:t>
            </a:r>
          </a:p>
          <a:p>
            <a:pPr lvl="1"/>
            <a:r>
              <a:rPr lang="en-US" smtClean="0"/>
              <a:t>MyMediaLite</a:t>
            </a:r>
          </a:p>
          <a:p>
            <a:pPr lvl="2"/>
            <a:r>
              <a:rPr lang="en-US" smtClean="0"/>
              <a:t>Implements wide range of modern algorithms</a:t>
            </a:r>
          </a:p>
          <a:p>
            <a:pPr lvl="2"/>
            <a:r>
              <a:rPr lang="en-US" smtClean="0"/>
              <a:t>Implemented in C#</a:t>
            </a:r>
          </a:p>
          <a:p>
            <a:pPr lvl="1"/>
            <a:r>
              <a:rPr lang="en-US" smtClean="0"/>
              <a:t>LensKit</a:t>
            </a:r>
          </a:p>
          <a:p>
            <a:pPr lvl="2"/>
            <a:r>
              <a:rPr lang="en-US" smtClean="0"/>
              <a:t>Modular framework built in Java</a:t>
            </a:r>
          </a:p>
          <a:p>
            <a:pPr lvl="2"/>
            <a:r>
              <a:rPr lang="en-US" smtClean="0"/>
              <a:t>Provided by the GroupLens research group</a:t>
            </a:r>
          </a:p>
          <a:p>
            <a:pPr lvl="1"/>
            <a:r>
              <a:rPr lang="en-US" smtClean="0"/>
              <a:t>PREA</a:t>
            </a:r>
          </a:p>
          <a:p>
            <a:pPr lvl="2"/>
            <a:r>
              <a:rPr lang="en-US" smtClean="0"/>
              <a:t>Java-based library of recent CF algorithms</a:t>
            </a:r>
          </a:p>
          <a:p>
            <a:pPr lvl="1"/>
            <a:r>
              <a:rPr lang="en-US" smtClean="0"/>
              <a:t>Apache Mahout, RapidMiner, Apache Spark + MLib</a:t>
            </a:r>
          </a:p>
          <a:p>
            <a:pPr lvl="2"/>
            <a:r>
              <a:rPr lang="en-US" smtClean="0"/>
              <a:t>Implement learning algorithms usable for recommenders</a:t>
            </a:r>
          </a:p>
          <a:p>
            <a:pPr lvl="2"/>
            <a:r>
              <a:rPr lang="en-US" smtClean="0"/>
              <a:t>Mahout: distributed algorithms on Hadoop</a:t>
            </a:r>
          </a:p>
          <a:p>
            <a:pPr lvl="1"/>
            <a:r>
              <a:rPr lang="en-US" smtClean="0"/>
              <a:t>Recommender101</a:t>
            </a:r>
          </a:p>
          <a:p>
            <a:pPr lvl="2"/>
            <a:r>
              <a:rPr lang="en-US" smtClean="0"/>
              <a:t>Java-based framework, several algorithms and metrics</a:t>
            </a:r>
          </a:p>
          <a:p>
            <a:pPr lvl="2"/>
            <a:endParaRPr lang="en-US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CF tools and libraries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Content-based filtering</a:t>
            </a:r>
            <a:endParaRPr lang="en-US"/>
          </a:p>
        </p:txBody>
      </p:sp>
      <p:pic>
        <p:nvPicPr>
          <p:cNvPr id="7" name="Grafik 10" descr="U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7762" y="2420888"/>
            <a:ext cx="1109683" cy="5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1" descr="UMarro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459" y="2635567"/>
            <a:ext cx="1100330" cy="5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lkenförmige Legende 8"/>
          <p:cNvSpPr/>
          <p:nvPr/>
        </p:nvSpPr>
        <p:spPr bwMode="auto">
          <a:xfrm rot="2787219" flipH="1" flipV="1">
            <a:off x="1021660" y="2332345"/>
            <a:ext cx="1525528" cy="1587593"/>
          </a:xfrm>
          <a:prstGeom prst="cloudCallout">
            <a:avLst>
              <a:gd name="adj1" fmla="val -30770"/>
              <a:gd name="adj2" fmla="val 89177"/>
            </a:avLst>
          </a:prstGeom>
          <a:solidFill>
            <a:schemeClr val="accent5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Grafik 5" descr="Box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3872" y="3184731"/>
            <a:ext cx="1012114" cy="84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6" descr="Outputarrow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3971" y="3392462"/>
            <a:ext cx="695489" cy="13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7" descr="Outpu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8050" y="3128431"/>
            <a:ext cx="991573" cy="9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21" descr="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6418" y="3605150"/>
            <a:ext cx="1100122" cy="45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22" descr="PMarrow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8554" y="3649201"/>
            <a:ext cx="704078" cy="17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>
          <a:xfrm>
            <a:off x="1241293" y="2790194"/>
            <a:ext cx="1239404" cy="720079"/>
          </a:xfrm>
          <a:prstGeom prst="rect">
            <a:avLst/>
          </a:prstGeom>
        </p:spPr>
        <p:txBody>
          <a:bodyPr wrap="square">
            <a:normAutofit fontScale="92500"/>
          </a:bodyPr>
          <a:lstStyle/>
          <a:p>
            <a:r>
              <a:rPr lang="en-US" sz="1300" dirty="0">
                <a:solidFill>
                  <a:schemeClr val="accent5">
                    <a:lumMod val="25000"/>
                  </a:schemeClr>
                </a:solidFill>
              </a:rPr>
              <a:t>"</a:t>
            </a:r>
            <a:r>
              <a:rPr lang="en-US" sz="1300" b="0" smtClean="0">
                <a:solidFill>
                  <a:schemeClr val="accent5">
                    <a:lumMod val="25000"/>
                  </a:schemeClr>
                </a:solidFill>
              </a:rPr>
              <a:t>show </a:t>
            </a:r>
            <a:r>
              <a:rPr lang="en-US" sz="1300" b="0" dirty="0">
                <a:solidFill>
                  <a:schemeClr val="accent5">
                    <a:lumMod val="25000"/>
                  </a:schemeClr>
                </a:solidFill>
              </a:rPr>
              <a:t>me more of the same what </a:t>
            </a:r>
            <a:r>
              <a:rPr lang="en-US" sz="1300" b="0" dirty="0" smtClean="0">
                <a:solidFill>
                  <a:schemeClr val="accent5">
                    <a:lumMod val="25000"/>
                  </a:schemeClr>
                </a:solidFill>
              </a:rPr>
              <a:t>I've liked"</a:t>
            </a:r>
            <a:endParaRPr lang="en-US" sz="1300" b="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8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Again:</a:t>
            </a:r>
          </a:p>
          <a:p>
            <a:pPr lvl="1"/>
            <a:r>
              <a:rPr lang="en-US" dirty="0" smtClean="0"/>
              <a:t>Determine preferences of user based on past behavior</a:t>
            </a:r>
          </a:p>
          <a:p>
            <a:r>
              <a:rPr lang="en-US" dirty="0" smtClean="0"/>
              <a:t>This time, however:</a:t>
            </a:r>
          </a:p>
          <a:p>
            <a:pPr lvl="1"/>
            <a:r>
              <a:rPr lang="en-US" dirty="0" smtClean="0"/>
              <a:t>Look at what the current user liked (purchased, viewed, …)</a:t>
            </a:r>
          </a:p>
          <a:p>
            <a:pPr lvl="1"/>
            <a:r>
              <a:rPr lang="en-US" dirty="0" smtClean="0"/>
              <a:t>Estimate the user's preference for certain item features</a:t>
            </a:r>
          </a:p>
          <a:p>
            <a:pPr lvl="2"/>
            <a:r>
              <a:rPr lang="en-US" dirty="0" smtClean="0"/>
              <a:t>e.g., genre, authors, release date, keywords in the text</a:t>
            </a:r>
          </a:p>
          <a:p>
            <a:pPr lvl="1"/>
            <a:r>
              <a:rPr lang="en-US" dirty="0" smtClean="0"/>
              <a:t>Alternative preference acquisition</a:t>
            </a:r>
          </a:p>
          <a:p>
            <a:pPr lvl="2"/>
            <a:r>
              <a:rPr lang="en-US" dirty="0" smtClean="0"/>
              <a:t>ask the user, look at recently viewed items</a:t>
            </a:r>
          </a:p>
          <a:p>
            <a:pPr lvl="2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Content-based Filtering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27584" y="5027066"/>
            <a:ext cx="6708576" cy="1111250"/>
            <a:chOff x="539552" y="4653136"/>
            <a:chExt cx="6708576" cy="11112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678536"/>
              <a:ext cx="3067050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feil nach rechts 3"/>
            <p:cNvSpPr/>
            <p:nvPr/>
          </p:nvSpPr>
          <p:spPr>
            <a:xfrm>
              <a:off x="4067944" y="4966568"/>
              <a:ext cx="1224136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653136"/>
              <a:ext cx="152400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31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even more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176464" cy="27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8"/>
            <a:ext cx="5305772" cy="31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estreifter Pfeil nach rechts 5"/>
          <p:cNvSpPr/>
          <p:nvPr/>
        </p:nvSpPr>
        <p:spPr>
          <a:xfrm>
            <a:off x="2627784" y="5661248"/>
            <a:ext cx="864096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9710"/>
            <a:ext cx="30384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5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/>
              <a:t>Most CB-recommendation techniques were applied to recommending text documents.</a:t>
            </a:r>
          </a:p>
          <a:p>
            <a:pPr lvl="2"/>
            <a:r>
              <a:rPr lang="en-US"/>
              <a:t>Like web pages or newsgroup messages for example.</a:t>
            </a:r>
          </a:p>
          <a:p>
            <a:r>
              <a:rPr lang="en-US" sz="2400"/>
              <a:t>Content of items can also be represented as text documents.</a:t>
            </a:r>
          </a:p>
          <a:p>
            <a:pPr lvl="2"/>
            <a:r>
              <a:rPr lang="en-US"/>
              <a:t>With textual descriptions of their basic characteristics.</a:t>
            </a:r>
          </a:p>
          <a:p>
            <a:pPr lvl="2"/>
            <a:r>
              <a:rPr lang="en-US"/>
              <a:t>Structured: Each item is described by the same set of </a:t>
            </a:r>
            <a:r>
              <a:rPr lang="en-US" smtClean="0"/>
              <a:t>attributes</a:t>
            </a:r>
          </a:p>
          <a:p>
            <a:pPr lvl="2"/>
            <a:r>
              <a:rPr lang="en-US"/>
              <a:t>Unstructured: free-text description.</a:t>
            </a:r>
          </a:p>
          <a:p>
            <a:pPr lvl="2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"content"?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033999"/>
              </p:ext>
            </p:extLst>
          </p:nvPr>
        </p:nvGraphicFramePr>
        <p:xfrm>
          <a:off x="971600" y="4581128"/>
          <a:ext cx="7632848" cy="196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261"/>
                <a:gridCol w="1130261"/>
                <a:gridCol w="1130261"/>
                <a:gridCol w="1130261"/>
                <a:gridCol w="1130261"/>
                <a:gridCol w="1981543"/>
              </a:tblGrid>
              <a:tr h="27682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Title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Genre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chemeClr val="bg1"/>
                          </a:solidFill>
                        </a:rPr>
                        <a:t>Author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chemeClr val="bg1"/>
                          </a:solidFill>
                        </a:rPr>
                        <a:t>Keywords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marL="112640" marR="112640" marT="56320" marB="563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605183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The </a:t>
                      </a:r>
                      <a:r>
                        <a:rPr lang="de-DE" sz="1100" dirty="0" err="1" smtClean="0"/>
                        <a:t>Night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of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the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Gun</a:t>
                      </a:r>
                      <a:endParaRPr lang="de-DE" sz="1100" dirty="0"/>
                    </a:p>
                  </a:txBody>
                  <a:tcPr marL="112640" marR="112640" marT="56320" marB="56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Memoir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David Carr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Paperback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29.90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Press </a:t>
                      </a:r>
                      <a:r>
                        <a:rPr lang="de-DE" sz="1100" dirty="0" err="1" smtClean="0"/>
                        <a:t>and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smtClean="0"/>
                        <a:t>journalism</a:t>
                      </a:r>
                      <a:r>
                        <a:rPr lang="de-DE" sz="1100" dirty="0" smtClean="0"/>
                        <a:t>, </a:t>
                      </a:r>
                      <a:r>
                        <a:rPr lang="de-DE" sz="1100" dirty="0" err="1" smtClean="0"/>
                        <a:t>drug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addiction</a:t>
                      </a:r>
                      <a:r>
                        <a:rPr lang="de-DE" sz="1100" dirty="0" smtClean="0"/>
                        <a:t>, personal </a:t>
                      </a:r>
                      <a:r>
                        <a:rPr lang="de-DE" sz="1100" dirty="0" err="1" smtClean="0"/>
                        <a:t>memoirs</a:t>
                      </a:r>
                      <a:r>
                        <a:rPr lang="de-DE" sz="1100" dirty="0" smtClean="0"/>
                        <a:t>, New York</a:t>
                      </a:r>
                      <a:endParaRPr lang="de-DE" sz="1100" dirty="0"/>
                    </a:p>
                  </a:txBody>
                  <a:tcPr marL="112640" marR="112640" marT="56320" marB="563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5183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The </a:t>
                      </a:r>
                      <a:r>
                        <a:rPr lang="de-DE" sz="1100" dirty="0" err="1" smtClean="0"/>
                        <a:t>Lace</a:t>
                      </a:r>
                      <a:r>
                        <a:rPr lang="de-DE" sz="1100" dirty="0" smtClean="0"/>
                        <a:t> Reader</a:t>
                      </a:r>
                      <a:endParaRPr lang="de-DE" sz="1100" dirty="0"/>
                    </a:p>
                  </a:txBody>
                  <a:tcPr marL="112640" marR="112640" marT="56320" marB="56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Fiction, </a:t>
                      </a:r>
                      <a:r>
                        <a:rPr lang="de-DE" sz="1100" dirty="0" err="1" smtClean="0"/>
                        <a:t>Mystery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Brunonia</a:t>
                      </a:r>
                      <a:r>
                        <a:rPr lang="de-DE" sz="1100" dirty="0" smtClean="0"/>
                        <a:t> Barry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Hardcover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49.90</a:t>
                      </a:r>
                      <a:endParaRPr lang="de-DE" sz="1100" dirty="0"/>
                    </a:p>
                  </a:txBody>
                  <a:tcPr marL="112640" marR="112640" marT="56320" marB="563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American </a:t>
                      </a:r>
                      <a:r>
                        <a:rPr lang="de-DE" sz="1100" dirty="0" err="1" smtClean="0"/>
                        <a:t>contemporary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fiction</a:t>
                      </a:r>
                      <a:r>
                        <a:rPr lang="de-DE" sz="1100" baseline="0" dirty="0" smtClean="0"/>
                        <a:t>, </a:t>
                      </a:r>
                      <a:r>
                        <a:rPr lang="de-DE" sz="1100" baseline="0" dirty="0" err="1" smtClean="0"/>
                        <a:t>detective</a:t>
                      </a:r>
                      <a:r>
                        <a:rPr lang="de-DE" sz="1100" baseline="0" dirty="0" smtClean="0"/>
                        <a:t>, </a:t>
                      </a:r>
                      <a:r>
                        <a:rPr lang="de-DE" sz="1100" baseline="0" dirty="0" err="1" smtClean="0"/>
                        <a:t>historical</a:t>
                      </a:r>
                      <a:endParaRPr lang="de-DE" sz="1100" dirty="0"/>
                    </a:p>
                  </a:txBody>
                  <a:tcPr marL="112640" marR="112640" marT="56320" marB="563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2959"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Into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the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Fire</a:t>
                      </a:r>
                      <a:endParaRPr lang="de-DE" sz="1100" dirty="0"/>
                    </a:p>
                  </a:txBody>
                  <a:tcPr marL="112640" marR="112640" marT="56320" marB="56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Romance</a:t>
                      </a:r>
                      <a:r>
                        <a:rPr lang="de-DE" sz="1100" dirty="0" smtClean="0"/>
                        <a:t>, </a:t>
                      </a:r>
                      <a:r>
                        <a:rPr lang="de-DE" sz="1100" dirty="0" err="1" smtClean="0"/>
                        <a:t>Suspense</a:t>
                      </a:r>
                      <a:endParaRPr lang="de-DE" sz="1100" dirty="0"/>
                    </a:p>
                  </a:txBody>
                  <a:tcPr marL="112640" marR="112640" marT="56320" marB="563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Suzanne Brockmann</a:t>
                      </a:r>
                      <a:endParaRPr lang="de-DE" sz="1100" dirty="0"/>
                    </a:p>
                  </a:txBody>
                  <a:tcPr marL="112640" marR="112640" marT="56320" marB="563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Hardcover</a:t>
                      </a:r>
                      <a:endParaRPr lang="de-DE" sz="1100" dirty="0"/>
                    </a:p>
                  </a:txBody>
                  <a:tcPr marL="112640" marR="112640" marT="56320" marB="563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45.90</a:t>
                      </a:r>
                      <a:endParaRPr lang="de-DE" sz="1100" dirty="0"/>
                    </a:p>
                  </a:txBody>
                  <a:tcPr marL="112640" marR="112640" marT="56320" marB="563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American </a:t>
                      </a:r>
                      <a:r>
                        <a:rPr lang="de-DE" sz="1100" dirty="0" err="1" smtClean="0"/>
                        <a:t>fiction</a:t>
                      </a:r>
                      <a:r>
                        <a:rPr lang="de-DE" sz="1100" dirty="0" smtClean="0"/>
                        <a:t>,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murder</a:t>
                      </a:r>
                      <a:r>
                        <a:rPr lang="de-DE" sz="1100" baseline="0" dirty="0" smtClean="0"/>
                        <a:t>, neo-</a:t>
                      </a:r>
                      <a:r>
                        <a:rPr lang="de-DE" sz="1100" baseline="0" dirty="0" err="1" smtClean="0"/>
                        <a:t>Nazism</a:t>
                      </a:r>
                      <a:endParaRPr lang="de-DE" sz="1100" dirty="0"/>
                    </a:p>
                  </a:txBody>
                  <a:tcPr marL="112640" marR="112640" marT="56320" marB="563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827584" y="4509120"/>
            <a:ext cx="8005188" cy="4169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Represent items and users in the same way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A simple method</a:t>
            </a:r>
          </a:p>
          <a:p>
            <a:pPr lvl="2"/>
            <a:r>
              <a:rPr lang="en-US"/>
              <a:t>Compute the similarity of an unseen item with the user profile based on the keyword </a:t>
            </a:r>
            <a:r>
              <a:rPr lang="en-US" smtClean="0"/>
              <a:t>overlap (Dice coefficient)</a:t>
            </a:r>
            <a:endParaRPr lang="en-US"/>
          </a:p>
          <a:p>
            <a:pPr lvl="2"/>
            <a:r>
              <a:rPr lang="en-US" smtClean="0"/>
              <a:t>Or </a:t>
            </a:r>
            <a:r>
              <a:rPr lang="en-US"/>
              <a:t>use and combine multiple </a:t>
            </a:r>
            <a:r>
              <a:rPr lang="en-US" smtClean="0"/>
              <a:t>metrics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990600"/>
          </a:xfrm>
        </p:spPr>
        <p:txBody>
          <a:bodyPr>
            <a:normAutofit fontScale="90000"/>
          </a:bodyPr>
          <a:lstStyle/>
          <a:p>
            <a:r>
              <a:rPr lang="en-US"/>
              <a:t>Content representation and item similarities</a:t>
            </a:r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327210"/>
              </p:ext>
            </p:extLst>
          </p:nvPr>
        </p:nvGraphicFramePr>
        <p:xfrm>
          <a:off x="1043608" y="2132856"/>
          <a:ext cx="6061715" cy="162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610"/>
                <a:gridCol w="830582"/>
                <a:gridCol w="964638"/>
                <a:gridCol w="897610"/>
                <a:gridCol w="586024"/>
                <a:gridCol w="1885251"/>
              </a:tblGrid>
              <a:tr h="214617">
                <a:tc>
                  <a:txBody>
                    <a:bodyPr/>
                    <a:lstStyle/>
                    <a:p>
                      <a:r>
                        <a:rPr lang="de-DE" sz="800" dirty="0" smtClean="0">
                          <a:solidFill>
                            <a:schemeClr val="bg1"/>
                          </a:solidFill>
                        </a:rPr>
                        <a:t>Title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smtClean="0">
                          <a:solidFill>
                            <a:schemeClr val="bg1"/>
                          </a:solidFill>
                        </a:rPr>
                        <a:t>Genre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err="1" smtClean="0">
                          <a:solidFill>
                            <a:schemeClr val="bg1"/>
                          </a:solidFill>
                        </a:rPr>
                        <a:t>Author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err="1" smtClean="0">
                          <a:solidFill>
                            <a:schemeClr val="bg1"/>
                          </a:solidFill>
                        </a:rPr>
                        <a:t>Keywords</a:t>
                      </a:r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464943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The </a:t>
                      </a:r>
                      <a:r>
                        <a:rPr lang="de-DE" sz="1000" dirty="0" err="1" smtClean="0"/>
                        <a:t>Night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of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the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Gun</a:t>
                      </a:r>
                      <a:endParaRPr lang="de-DE" sz="1000" dirty="0"/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Memoir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David Carr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Paperback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29.90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Press </a:t>
                      </a:r>
                      <a:r>
                        <a:rPr lang="de-DE" sz="1000" dirty="0" err="1" smtClean="0"/>
                        <a:t>and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journalism</a:t>
                      </a:r>
                      <a:r>
                        <a:rPr lang="de-DE" sz="1000" dirty="0" smtClean="0"/>
                        <a:t>, </a:t>
                      </a:r>
                      <a:r>
                        <a:rPr lang="de-DE" sz="1000" dirty="0" err="1" smtClean="0"/>
                        <a:t>drug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addiction</a:t>
                      </a:r>
                      <a:r>
                        <a:rPr lang="de-DE" sz="1000" dirty="0" smtClean="0"/>
                        <a:t>, personal </a:t>
                      </a:r>
                      <a:r>
                        <a:rPr lang="de-DE" sz="1000" dirty="0" err="1" smtClean="0"/>
                        <a:t>memoirs</a:t>
                      </a:r>
                      <a:r>
                        <a:rPr lang="de-DE" sz="1000" dirty="0" smtClean="0"/>
                        <a:t>, New York</a:t>
                      </a:r>
                      <a:endParaRPr lang="de-DE" sz="1000" dirty="0"/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64943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The </a:t>
                      </a:r>
                      <a:r>
                        <a:rPr lang="de-DE" sz="1000" dirty="0" err="1" smtClean="0"/>
                        <a:t>Lace</a:t>
                      </a:r>
                      <a:r>
                        <a:rPr lang="de-DE" sz="1000" dirty="0" smtClean="0"/>
                        <a:t> Reader</a:t>
                      </a:r>
                      <a:endParaRPr lang="de-DE" sz="1000" dirty="0"/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Fiction, </a:t>
                      </a:r>
                      <a:r>
                        <a:rPr lang="de-DE" sz="1000" dirty="0" err="1" smtClean="0"/>
                        <a:t>Mystery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Brunonia</a:t>
                      </a:r>
                      <a:r>
                        <a:rPr lang="de-DE" sz="1000" dirty="0" smtClean="0"/>
                        <a:t> Barry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Hardcover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49.90</a:t>
                      </a:r>
                      <a:endParaRPr lang="de-DE" sz="1000" dirty="0"/>
                    </a:p>
                  </a:txBody>
                  <a:tcPr marL="89455" marR="89455" marT="44726" marB="44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American </a:t>
                      </a:r>
                      <a:r>
                        <a:rPr lang="de-DE" sz="1000" dirty="0" err="1" smtClean="0"/>
                        <a:t>contemporary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fiction</a:t>
                      </a:r>
                      <a:r>
                        <a:rPr lang="de-DE" sz="1000" baseline="0" dirty="0" smtClean="0"/>
                        <a:t>, </a:t>
                      </a:r>
                      <a:r>
                        <a:rPr lang="de-DE" sz="1000" baseline="0" dirty="0" err="1" smtClean="0"/>
                        <a:t>detective</a:t>
                      </a:r>
                      <a:r>
                        <a:rPr lang="de-DE" sz="1000" baseline="0" dirty="0" smtClean="0"/>
                        <a:t>, </a:t>
                      </a:r>
                      <a:r>
                        <a:rPr lang="de-DE" sz="1000" baseline="0" dirty="0" err="1" smtClean="0"/>
                        <a:t>historical</a:t>
                      </a:r>
                      <a:endParaRPr lang="de-DE" sz="1000" dirty="0"/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7664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Into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the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Fire</a:t>
                      </a:r>
                      <a:endParaRPr lang="de-DE" sz="1000" dirty="0"/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Romance</a:t>
                      </a:r>
                      <a:r>
                        <a:rPr lang="de-DE" sz="1000" dirty="0" smtClean="0"/>
                        <a:t>, </a:t>
                      </a:r>
                      <a:r>
                        <a:rPr lang="de-DE" sz="1000" dirty="0" err="1" smtClean="0"/>
                        <a:t>Suspense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Suzanne Brockmann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Hardcover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45.90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American </a:t>
                      </a:r>
                      <a:r>
                        <a:rPr lang="de-DE" sz="1000" dirty="0" err="1" smtClean="0"/>
                        <a:t>fiction</a:t>
                      </a:r>
                      <a:r>
                        <a:rPr lang="de-DE" sz="1000" dirty="0" smtClean="0"/>
                        <a:t>,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murder</a:t>
                      </a:r>
                      <a:r>
                        <a:rPr lang="de-DE" sz="1000" baseline="0" dirty="0" smtClean="0"/>
                        <a:t>, neo-</a:t>
                      </a:r>
                      <a:r>
                        <a:rPr lang="de-DE" sz="1000" baseline="0" dirty="0" err="1" smtClean="0"/>
                        <a:t>Nazism</a:t>
                      </a:r>
                      <a:endParaRPr lang="de-DE" sz="1000" dirty="0"/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60736"/>
              </p:ext>
            </p:extLst>
          </p:nvPr>
        </p:nvGraphicFramePr>
        <p:xfrm>
          <a:off x="1043608" y="3933056"/>
          <a:ext cx="6061715" cy="78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610"/>
                <a:gridCol w="830582"/>
                <a:gridCol w="964638"/>
                <a:gridCol w="897610"/>
                <a:gridCol w="586024"/>
                <a:gridCol w="1885251"/>
              </a:tblGrid>
              <a:tr h="214617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Title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Genre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Author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Keywords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464943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…</a:t>
                      </a:r>
                      <a:endParaRPr lang="de-DE" sz="1000" dirty="0"/>
                    </a:p>
                  </a:txBody>
                  <a:tcPr marL="89455" marR="89455" marT="44726" marB="44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Fiction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Brunonia</a:t>
                      </a:r>
                      <a:r>
                        <a:rPr lang="de-DE" sz="1000" dirty="0" smtClean="0"/>
                        <a:t>, Barry, Ken </a:t>
                      </a:r>
                      <a:r>
                        <a:rPr lang="de-DE" sz="1000" dirty="0" err="1" smtClean="0"/>
                        <a:t>Follett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Paperback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25.65</a:t>
                      </a:r>
                      <a:endParaRPr lang="de-DE" sz="1000" dirty="0"/>
                    </a:p>
                  </a:txBody>
                  <a:tcPr marL="89455" marR="89455" marT="44726" marB="44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Detective</a:t>
                      </a:r>
                      <a:r>
                        <a:rPr lang="de-DE" sz="1000" dirty="0" smtClean="0"/>
                        <a:t>, </a:t>
                      </a:r>
                      <a:r>
                        <a:rPr lang="de-DE" sz="1000" dirty="0" err="1" smtClean="0"/>
                        <a:t>murder</a:t>
                      </a:r>
                      <a:r>
                        <a:rPr lang="de-DE" sz="1000" dirty="0" smtClean="0"/>
                        <a:t>, </a:t>
                      </a:r>
                      <a:br>
                        <a:rPr lang="de-DE" sz="1000" dirty="0" smtClean="0"/>
                      </a:br>
                      <a:r>
                        <a:rPr lang="de-DE" sz="1000" dirty="0" smtClean="0"/>
                        <a:t>New York</a:t>
                      </a:r>
                      <a:endParaRPr lang="de-DE" sz="1000" dirty="0"/>
                    </a:p>
                  </a:txBody>
                  <a:tcPr marL="89455" marR="89455" marT="44726" marB="44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794506" y="5661248"/>
                <a:ext cx="3168353" cy="625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×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𝒌𝒆𝒚𝒘𝒐𝒓𝒅𝒔</m:t>
                              </m:r>
                              <m:d>
                                <m:dPr>
                                  <m:endChr m:val="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∩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𝒌𝒆𝒚𝒘𝒐𝒓𝒅𝒔</m:t>
                              </m:r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𝒌𝒆𝒚𝒘𝒐𝒓𝒅𝒔</m:t>
                              </m:r>
                              <m:d>
                                <m:dPr>
                                  <m:endChr m:val="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𝒌𝒆𝒚𝒘𝒐𝒓𝒅𝒔</m:t>
                              </m:r>
                              <m:d>
                                <m:dPr>
                                  <m:endChr m:val="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506" y="5661248"/>
                <a:ext cx="3168353" cy="6256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4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1800"/>
              <a:t>Simple keyword representation has its problems </a:t>
            </a:r>
          </a:p>
          <a:p>
            <a:pPr lvl="1"/>
            <a:r>
              <a:rPr lang="en-US" sz="1600"/>
              <a:t>in particular when automatically </a:t>
            </a:r>
            <a:r>
              <a:rPr lang="en-US" sz="1600" smtClean="0"/>
              <a:t>extracted:</a:t>
            </a:r>
            <a:endParaRPr lang="en-US" sz="1600"/>
          </a:p>
          <a:p>
            <a:pPr lvl="2"/>
            <a:r>
              <a:rPr lang="en-US" sz="1400"/>
              <a:t>not every word has similar importance</a:t>
            </a:r>
          </a:p>
          <a:p>
            <a:pPr lvl="2"/>
            <a:r>
              <a:rPr lang="en-US" sz="1400"/>
              <a:t>longer documents have a higher chance to have an overlap with the user profile</a:t>
            </a:r>
          </a:p>
          <a:p>
            <a:r>
              <a:rPr lang="en-US" sz="1800"/>
              <a:t>Standard measure: TF-IDF</a:t>
            </a:r>
          </a:p>
          <a:p>
            <a:pPr lvl="1"/>
            <a:r>
              <a:rPr lang="en-US" sz="1600"/>
              <a:t>Encodes text documents in multi-dimensional Euclidian space </a:t>
            </a:r>
          </a:p>
          <a:p>
            <a:pPr lvl="2"/>
            <a:r>
              <a:rPr lang="en-US" sz="1400"/>
              <a:t>weighted term vector</a:t>
            </a:r>
          </a:p>
          <a:p>
            <a:pPr lvl="1"/>
            <a:r>
              <a:rPr lang="en-US" sz="1600"/>
              <a:t>TF: Measures, how often a term appears (density in a document)</a:t>
            </a:r>
          </a:p>
          <a:p>
            <a:pPr lvl="2"/>
            <a:r>
              <a:rPr lang="en-US" sz="1400"/>
              <a:t>assuming that important terms appear more often</a:t>
            </a:r>
          </a:p>
          <a:p>
            <a:pPr lvl="2"/>
            <a:r>
              <a:rPr lang="en-US" sz="1400"/>
              <a:t>normalization has to be done in order to take document length into account</a:t>
            </a:r>
          </a:p>
          <a:p>
            <a:pPr lvl="1"/>
            <a:r>
              <a:rPr lang="en-US" sz="1600"/>
              <a:t>IDF: Aims to reduce the weight of terms that appear in all </a:t>
            </a:r>
            <a:r>
              <a:rPr lang="en-US" sz="1600" smtClean="0"/>
              <a:t>documents</a:t>
            </a:r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Term-Frequency - Inverse Document Frequency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𝑇𝐹</m:t>
                    </m:r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 dirty="0">
                        <a:latin typeface="Cambria Math"/>
                      </a:rPr>
                      <m:t>𝐼𝐷𝐹</m:t>
                    </m:r>
                  </m:oMath>
                </a14:m>
                <a:r>
                  <a:rPr lang="en-US" dirty="0"/>
                  <a:t>)</a:t>
                </a:r>
                <a:endParaRPr lang="en-US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556" t="-4294" b="-18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1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sz="1800" dirty="0"/>
                  <a:t>Given a keyword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800" dirty="0"/>
                  <a:t> and a document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/>
                      </a:rPr>
                      <m:t>𝑗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𝑇𝐹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</a:rPr>
                          <m:t>𝑖</m:t>
                        </m:r>
                        <m:r>
                          <a:rPr lang="en-US" sz="1800" i="1">
                            <a:latin typeface="Cambria Math"/>
                          </a:rPr>
                          <m:t>,</m:t>
                        </m:r>
                        <m:r>
                          <a:rPr lang="en-US" sz="1800" i="1"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sz="1800">
                        <a:latin typeface="Cambria Math"/>
                      </a:rPr>
                      <m:t> 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600" dirty="0"/>
                  <a:t>term frequency of keyword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600" dirty="0"/>
                  <a:t> in document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𝑗</m:t>
                    </m:r>
                  </m:oMath>
                </a14:m>
                <a:endParaRPr lang="de-AT" sz="1600" dirty="0"/>
              </a:p>
              <a:p>
                <a:pPr lvl="1"/>
                <a:r>
                  <a:rPr lang="en-US" sz="1600" dirty="0"/>
                  <a:t>Term frequency is relative to most frequent term z in document j</a:t>
                </a:r>
              </a:p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/>
                      </a:rPr>
                      <m:t>𝐼𝐷𝐹</m:t>
                    </m:r>
                    <m:r>
                      <a:rPr lang="en-US" sz="1800" i="1" dirty="0">
                        <a:latin typeface="Cambria Math"/>
                      </a:rPr>
                      <m:t>(</m:t>
                    </m:r>
                    <m:r>
                      <a:rPr lang="en-US" sz="1800" i="1" dirty="0">
                        <a:latin typeface="Cambria Math"/>
                      </a:rPr>
                      <m:t>𝑖</m:t>
                    </m:r>
                    <m:r>
                      <a:rPr lang="en-US" sz="1800" i="1" dirty="0">
                        <a:latin typeface="Cambria Math"/>
                      </a:rPr>
                      <m:t>) 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600" dirty="0"/>
                  <a:t>inverse document frequency calculated as 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/>
                      </a:rPr>
                      <m:t>𝑰𝑫𝑭</m:t>
                    </m:r>
                    <m:d>
                      <m:dPr>
                        <m:ctrlPr>
                          <a:rPr lang="en-US" sz="1600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1" i="1" dirty="0">
                            <a:latin typeface="Cambria Math"/>
                          </a:rPr>
                          <m:t>𝒊</m:t>
                        </m:r>
                      </m:e>
                    </m:d>
                    <m:r>
                      <a:rPr lang="en-US" sz="1600" b="1" i="1" dirty="0">
                        <a:latin typeface="Cambria Math"/>
                      </a:rPr>
                      <m:t>=</m:t>
                    </m:r>
                    <m:r>
                      <a:rPr lang="en-US" sz="1600" b="1" i="1" dirty="0">
                        <a:latin typeface="Cambria Math"/>
                      </a:rPr>
                      <m:t>𝒍𝒐𝒈</m:t>
                    </m:r>
                    <m:f>
                      <m:fPr>
                        <m:ctrlPr>
                          <a:rPr lang="en-US" sz="1600" b="1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1" i="1" dirty="0">
                            <a:latin typeface="Cambria Math"/>
                          </a:rPr>
                          <m:t>𝑵</m:t>
                        </m:r>
                      </m:num>
                      <m:den>
                        <m:r>
                          <a:rPr lang="en-US" sz="1600" b="1" i="1" dirty="0">
                            <a:latin typeface="Cambria Math"/>
                          </a:rPr>
                          <m:t>𝒏</m:t>
                        </m:r>
                        <m:r>
                          <a:rPr lang="en-US" sz="1600" b="1" i="1" dirty="0">
                            <a:latin typeface="Cambria Math"/>
                          </a:rPr>
                          <m:t>(</m:t>
                        </m:r>
                        <m:r>
                          <a:rPr lang="en-US" sz="1600" b="1" i="1" dirty="0">
                            <a:latin typeface="Cambria Math"/>
                          </a:rPr>
                          <m:t>𝒊</m:t>
                        </m:r>
                        <m:r>
                          <a:rPr lang="en-US" sz="1600" b="1" i="1" dirty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en-US" sz="1600" b="1" i="1" dirty="0">
                        <a:latin typeface="Cambria Math"/>
                      </a:rPr>
                      <m:t> </m:t>
                    </m:r>
                  </m:oMath>
                </a14:m>
                <a:endParaRPr lang="en-US" sz="1600" b="1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600" dirty="0"/>
                  <a:t> : </a:t>
                </a:r>
                <a:r>
                  <a:rPr lang="en-US" sz="1400" dirty="0"/>
                  <a:t>number of all recommendable documents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𝑛</m:t>
                    </m:r>
                    <m:r>
                      <a:rPr lang="en-US" sz="1600" i="1" dirty="0">
                        <a:latin typeface="Cambria Math"/>
                      </a:rPr>
                      <m:t>(</m:t>
                    </m:r>
                    <m:r>
                      <a:rPr lang="en-US" sz="1600" i="1" dirty="0">
                        <a:latin typeface="Cambria Math"/>
                      </a:rPr>
                      <m:t>𝑖</m:t>
                    </m:r>
                    <m:r>
                      <a:rPr lang="en-US" sz="1600" i="1" dirty="0">
                        <a:latin typeface="Cambria Math"/>
                      </a:rPr>
                      <m:t>) </m:t>
                    </m:r>
                  </m:oMath>
                </a14:m>
                <a:r>
                  <a:rPr lang="en-US" sz="1400" dirty="0"/>
                  <a:t>: number of documents from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400" dirty="0"/>
                  <a:t> in which keyword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400" dirty="0"/>
                  <a:t> appears</a:t>
                </a:r>
              </a:p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/>
                      </a:rPr>
                      <m:t>𝑇𝐹</m:t>
                    </m:r>
                    <m:r>
                      <a:rPr lang="en-US" sz="1800" i="1" dirty="0">
                        <a:latin typeface="Cambria Math"/>
                      </a:rPr>
                      <m:t>−</m:t>
                    </m:r>
                    <m:r>
                      <a:rPr lang="en-US" sz="1800" i="1" dirty="0">
                        <a:latin typeface="Cambria Math"/>
                      </a:rPr>
                      <m:t>𝐼𝐷𝐹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lvl="1"/>
                <a:r>
                  <a:rPr lang="en-US" sz="1600" dirty="0"/>
                  <a:t>is calculated as: 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𝑻𝑭</m:t>
                    </m:r>
                  </m:oMath>
                </a14:m>
                <a:r>
                  <a:rPr lang="en-US" sz="1600" b="1" dirty="0"/>
                  <a:t>-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𝑰𝑫𝑭</m:t>
                    </m:r>
                    <m:d>
                      <m:dPr>
                        <m:ctrlPr>
                          <a:rPr lang="en-US" sz="16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/>
                          </a:rPr>
                          <m:t>𝒊</m:t>
                        </m:r>
                        <m:r>
                          <a:rPr lang="en-US" sz="1600" b="1" i="1">
                            <a:latin typeface="Cambria Math"/>
                          </a:rPr>
                          <m:t>,</m:t>
                        </m:r>
                        <m:r>
                          <a:rPr lang="en-US" sz="1600" b="1" i="1">
                            <a:latin typeface="Cambria Math"/>
                          </a:rPr>
                          <m:t>𝒋</m:t>
                        </m:r>
                      </m:e>
                    </m:d>
                    <m:r>
                      <a:rPr lang="en-US" sz="1600" b="1" i="1">
                        <a:latin typeface="Cambria Math"/>
                      </a:rPr>
                      <m:t>=</m:t>
                    </m:r>
                    <m:r>
                      <a:rPr lang="en-US" sz="1600" b="1" i="1">
                        <a:latin typeface="Cambria Math"/>
                      </a:rPr>
                      <m:t>𝑻𝑭</m:t>
                    </m:r>
                    <m:d>
                      <m:dPr>
                        <m:ctrlPr>
                          <a:rPr lang="en-US" sz="16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/>
                          </a:rPr>
                          <m:t>𝒊</m:t>
                        </m:r>
                        <m:r>
                          <a:rPr lang="en-US" sz="1600" b="1" i="1">
                            <a:latin typeface="Cambria Math"/>
                          </a:rPr>
                          <m:t>,</m:t>
                        </m:r>
                        <m:r>
                          <a:rPr lang="en-US" sz="1600" b="1" i="1">
                            <a:latin typeface="Cambria Math"/>
                          </a:rPr>
                          <m:t>𝒋</m:t>
                        </m:r>
                      </m:e>
                    </m:d>
                    <m:r>
                      <a:rPr lang="en-US" sz="1600" b="1" i="1">
                        <a:latin typeface="Cambria Math"/>
                      </a:rPr>
                      <m:t>∗</m:t>
                    </m:r>
                    <m:r>
                      <a:rPr lang="en-US" sz="1600" b="1" i="1">
                        <a:latin typeface="Cambria Math"/>
                      </a:rPr>
                      <m:t>𝑰𝑫𝑭</m:t>
                    </m:r>
                    <m:d>
                      <m:dPr>
                        <m:ctrlPr>
                          <a:rPr lang="en-US" sz="16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/>
                          </a:rPr>
                          <m:t>𝒊</m:t>
                        </m:r>
                      </m:e>
                    </m:d>
                  </m:oMath>
                </a14:m>
                <a:endParaRPr lang="en-US" b="1" dirty="0"/>
              </a:p>
              <a:p>
                <a:r>
                  <a:rPr lang="en-US" sz="1800" dirty="0">
                    <a:cs typeface="Calibri" pitchFamily="34" charset="0"/>
                  </a:rPr>
                  <a:t>Normalization </a:t>
                </a:r>
              </a:p>
              <a:p>
                <a:pPr lvl="1"/>
                <a:r>
                  <a:rPr lang="en-US" sz="1600" dirty="0">
                    <a:cs typeface="Calibri" pitchFamily="34" charset="0"/>
                  </a:rPr>
                  <a:t>Vector of length 1</a:t>
                </a:r>
              </a:p>
              <a:p>
                <a:pPr lvl="1"/>
                <a:endParaRPr lang="en-US" sz="1600" dirty="0">
                  <a:cs typeface="Calibri" pitchFamily="34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74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TF-IDF calculation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5148064" y="1844824"/>
                <a:ext cx="3600400" cy="613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𝑭𝒓𝒆𝒒𝒖𝒆𝒏𝒄𝒚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𝒋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eqArr>
                        </m:num>
                        <m:den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𝒎𝒂𝒙</m:t>
                          </m:r>
                          <m:r>
                            <a:rPr lang="de-AT" sz="1600" b="1" i="1" baseline="-25000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𝑭𝒓𝒆𝒒𝒖𝒆𝒏𝒄𝒚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844824"/>
                <a:ext cx="3600400" cy="613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2915816" y="5041806"/>
                <a:ext cx="4888548" cy="673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𝑰𝑫𝑭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𝑻𝑭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𝑰𝑫𝑭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𝒋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eqAr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AT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de-AT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de-AT" sz="16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𝒔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𝑻𝑭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𝑰𝑫𝑭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𝒔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𝒋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041806"/>
                <a:ext cx="4888548" cy="6735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5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TF-IDF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67544" y="1340768"/>
                <a:ext cx="8229600" cy="64807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 smtClean="0"/>
                  <a:t>Absolute term frequency:</a:t>
                </a:r>
              </a:p>
              <a:p>
                <a:pPr lvl="1"/>
                <a:r>
                  <a:rPr lang="en-US" sz="1600" dirty="0"/>
                  <a:t>Each document is </a:t>
                </a:r>
                <a:r>
                  <a:rPr lang="en-US" sz="1600" dirty="0" smtClean="0"/>
                  <a:t>a  </a:t>
                </a:r>
                <a:r>
                  <a:rPr lang="en-US" sz="1600" dirty="0"/>
                  <a:t>count vector </a:t>
                </a:r>
                <a:r>
                  <a:rPr lang="en-US" sz="1600" dirty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/>
                          </a:rPr>
                          <m:t>ℕ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sz="160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/>
                              </a:rPr>
                              <m:t>𝑣</m:t>
                            </m:r>
                          </m:e>
                        </m:d>
                      </m:sup>
                    </m:sSup>
                  </m:oMath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7544" y="1340768"/>
                <a:ext cx="8229600" cy="648071"/>
              </a:xfrm>
              <a:blipFill rotWithShape="1">
                <a:blip r:embed="rId3"/>
                <a:stretch>
                  <a:fillRect l="-519" t="-4717" b="-1698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55406"/>
              </p:ext>
            </p:extLst>
          </p:nvPr>
        </p:nvGraphicFramePr>
        <p:xfrm>
          <a:off x="611560" y="2132856"/>
          <a:ext cx="3711498" cy="165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569355">
                <a:tc>
                  <a:txBody>
                    <a:bodyPr/>
                    <a:lstStyle/>
                    <a:p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232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57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bgerundetes Rechteck 1"/>
          <p:cNvSpPr/>
          <p:nvPr/>
        </p:nvSpPr>
        <p:spPr bwMode="auto">
          <a:xfrm>
            <a:off x="2631629" y="2060847"/>
            <a:ext cx="860251" cy="180020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2740574" y="1736812"/>
            <a:ext cx="1209848" cy="25202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>
            <a:off x="2947975" y="1988840"/>
            <a:ext cx="108012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3491880" y="3717032"/>
            <a:ext cx="504056" cy="265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500264" y="3720333"/>
                <a:ext cx="4680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eaLnBrk="0" hangingPunct="0">
                  <a:spcBef>
                    <a:spcPct val="20000"/>
                  </a:spcBef>
                </a:pPr>
                <a:r>
                  <a:rPr lang="en-US" sz="1600" b="0" kern="0" dirty="0" smtClean="0">
                    <a:solidFill>
                      <a:schemeClr val="tx1"/>
                    </a:solidFill>
                  </a:rPr>
                  <a:t>Vector </a:t>
                </a:r>
                <a14:m>
                  <m:oMath xmlns:m="http://schemas.openxmlformats.org/officeDocument/2006/math">
                    <m:r>
                      <a:rPr lang="en-US" sz="1600" b="0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𝑣</m:t>
                    </m:r>
                    <m:r>
                      <a:rPr lang="en-US" sz="1600" b="0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="0" kern="0" dirty="0" smtClean="0">
                    <a:solidFill>
                      <a:schemeClr val="tx1"/>
                    </a:solidFill>
                  </a:rPr>
                  <a:t>with dimension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sz="1600" b="0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de-AT" sz="1600" b="0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</m:oMath>
                </a14:m>
                <a:endParaRPr lang="en-US" sz="1600" b="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264" y="3720333"/>
                <a:ext cx="4680520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19167"/>
              </p:ext>
            </p:extLst>
          </p:nvPr>
        </p:nvGraphicFramePr>
        <p:xfrm>
          <a:off x="4716016" y="4221088"/>
          <a:ext cx="3711498" cy="1446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TF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0.24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683568" y="4797152"/>
                <a:ext cx="3600400" cy="613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𝑭𝒓𝒆𝒒𝒖𝒆𝒏𝒄𝒚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𝒋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eqArr>
                        </m:num>
                        <m:den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𝒎𝒂𝒙</m:t>
                          </m:r>
                          <m:r>
                            <a:rPr lang="de-AT" sz="1600" b="1" i="1" baseline="-25000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𝑭𝒓𝒆𝒒𝒖𝒆𝒏𝒄𝒚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797152"/>
                <a:ext cx="3600400" cy="613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010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TF-IDF representation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93046"/>
              </p:ext>
            </p:extLst>
          </p:nvPr>
        </p:nvGraphicFramePr>
        <p:xfrm>
          <a:off x="251520" y="1308940"/>
          <a:ext cx="3711498" cy="165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569355">
                <a:tc>
                  <a:txBody>
                    <a:bodyPr/>
                    <a:lstStyle/>
                    <a:p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232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57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85047"/>
              </p:ext>
            </p:extLst>
          </p:nvPr>
        </p:nvGraphicFramePr>
        <p:xfrm>
          <a:off x="4388894" y="1792258"/>
          <a:ext cx="3711498" cy="165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569355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IDF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4604918" y="1124744"/>
                <a:ext cx="2152384" cy="660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𝑰𝑫𝑭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</a:rPr>
                        <m:t>𝒍𝒐𝒈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𝑵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918" y="1124744"/>
                <a:ext cx="2152384" cy="6600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34678"/>
              </p:ext>
            </p:extLst>
          </p:nvPr>
        </p:nvGraphicFramePr>
        <p:xfrm>
          <a:off x="467544" y="3861048"/>
          <a:ext cx="3711498" cy="165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569355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TF-IDF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1.58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0.39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896219"/>
              </p:ext>
            </p:extLst>
          </p:nvPr>
        </p:nvGraphicFramePr>
        <p:xfrm>
          <a:off x="4380772" y="4365104"/>
          <a:ext cx="3711498" cy="165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68"/>
                <a:gridCol w="995768"/>
                <a:gridCol w="905243"/>
                <a:gridCol w="814719"/>
              </a:tblGrid>
              <a:tr h="569355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Norm.   TF-IDF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B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Poem C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0.83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0.55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467544" y="3429000"/>
                <a:ext cx="3420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</a:rPr>
                      <m:t>𝑻𝑭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𝑰𝑫𝑭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𝒋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𝑻𝑭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𝒋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∗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𝑰𝑫𝑭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e>
                    </m:d>
                  </m:oMath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429000"/>
                <a:ext cx="342042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4211960" y="3701837"/>
                <a:ext cx="4024452" cy="673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de-AT" sz="16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𝑰𝑫𝑭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AT" sz="16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𝑻𝑭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𝑰𝑫𝑭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𝒋</m:t>
                              </m:r>
                              <m:r>
                                <a:rPr lang="de-AT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eqAr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AT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de-AT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de-AT" sz="16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𝒔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𝑻𝑭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𝑰𝑫𝑭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𝒔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𝒋</m:t>
                                      </m:r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de-AT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de-A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701837"/>
                <a:ext cx="4024452" cy="6735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309103" y="6304273"/>
            <a:ext cx="382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Given numbers are not correct here…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35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</a:t>
            </a:r>
            <a:r>
              <a:rPr lang="en-US" dirty="0"/>
              <a:t>vector space model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9391"/>
            <a:ext cx="8229600" cy="4689929"/>
          </a:xfrm>
        </p:spPr>
        <p:txBody>
          <a:bodyPr>
            <a:noAutofit/>
          </a:bodyPr>
          <a:lstStyle/>
          <a:p>
            <a:r>
              <a:rPr lang="en-US" sz="2400" dirty="0"/>
              <a:t>Vectors are usually long and sparse</a:t>
            </a:r>
          </a:p>
          <a:p>
            <a:r>
              <a:rPr lang="en-US" sz="2400" dirty="0"/>
              <a:t>R</a:t>
            </a:r>
            <a:r>
              <a:rPr lang="en-US" sz="2400" smtClean="0"/>
              <a:t>emove </a:t>
            </a:r>
            <a:r>
              <a:rPr lang="en-US" sz="2400"/>
              <a:t>stop </a:t>
            </a:r>
            <a:r>
              <a:rPr lang="en-US" sz="2400" smtClean="0"/>
              <a:t>words</a:t>
            </a:r>
          </a:p>
          <a:p>
            <a:pPr lvl="1"/>
            <a:r>
              <a:rPr lang="en-US" sz="1600" smtClean="0"/>
              <a:t>They </a:t>
            </a:r>
            <a:r>
              <a:rPr lang="en-US" sz="1600" dirty="0" smtClean="0"/>
              <a:t>will appear in nearly all documents.</a:t>
            </a:r>
            <a:endParaRPr lang="en-US" sz="1600" dirty="0"/>
          </a:p>
          <a:p>
            <a:pPr lvl="1"/>
            <a:r>
              <a:rPr lang="en-US" sz="1600" dirty="0" smtClean="0"/>
              <a:t>e.g. "a", "the", "on", …</a:t>
            </a:r>
            <a:endParaRPr lang="en-US" sz="1600" dirty="0"/>
          </a:p>
          <a:p>
            <a:r>
              <a:rPr lang="en-US" sz="2400" dirty="0"/>
              <a:t>U</a:t>
            </a:r>
            <a:r>
              <a:rPr lang="en-US" sz="2400" smtClean="0"/>
              <a:t>se </a:t>
            </a:r>
            <a:r>
              <a:rPr lang="en-US" sz="2400" dirty="0" smtClean="0"/>
              <a:t>stemming</a:t>
            </a:r>
          </a:p>
          <a:p>
            <a:pPr lvl="1"/>
            <a:r>
              <a:rPr lang="en-US" sz="1600" dirty="0" smtClean="0"/>
              <a:t>Aims to replace variants of words by their common stem</a:t>
            </a:r>
          </a:p>
          <a:p>
            <a:pPr lvl="1"/>
            <a:r>
              <a:rPr lang="en-US" sz="1600" dirty="0"/>
              <a:t>e</a:t>
            </a:r>
            <a:r>
              <a:rPr lang="en-US" sz="1600" dirty="0" smtClean="0"/>
              <a:t>.g. "went"       "go", "stemming"      "stem", …</a:t>
            </a:r>
          </a:p>
          <a:p>
            <a:r>
              <a:rPr lang="en-US" sz="2400" smtClean="0"/>
              <a:t>Size </a:t>
            </a:r>
            <a:r>
              <a:rPr lang="en-US" sz="2400" dirty="0"/>
              <a:t>cut-offs </a:t>
            </a:r>
          </a:p>
          <a:p>
            <a:pPr lvl="1"/>
            <a:r>
              <a:rPr lang="en-US" sz="1600" dirty="0"/>
              <a:t>only use top n most representative words to remove </a:t>
            </a:r>
            <a:r>
              <a:rPr lang="en-US" sz="1600" dirty="0" smtClean="0"/>
              <a:t>"noise" </a:t>
            </a:r>
            <a:r>
              <a:rPr lang="en-US" sz="1600" dirty="0"/>
              <a:t>from data</a:t>
            </a:r>
          </a:p>
          <a:p>
            <a:pPr lvl="1"/>
            <a:r>
              <a:rPr lang="en-US" sz="1600" dirty="0"/>
              <a:t>e.g. use top 100 </a:t>
            </a:r>
            <a:r>
              <a:rPr lang="en-US" sz="1600" dirty="0" smtClean="0"/>
              <a:t>words</a:t>
            </a:r>
          </a:p>
          <a:p>
            <a:r>
              <a:rPr lang="en-US" sz="2400" dirty="0" smtClean="0"/>
              <a:t>Tuning of representation</a:t>
            </a:r>
          </a:p>
          <a:p>
            <a:pPr lvl="1"/>
            <a:r>
              <a:rPr lang="en-US" sz="1600" dirty="0" smtClean="0"/>
              <a:t>Logarithmic instead of linear TF count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Pfeil nach rechts 7"/>
          <p:cNvSpPr/>
          <p:nvPr/>
        </p:nvSpPr>
        <p:spPr bwMode="auto">
          <a:xfrm>
            <a:off x="3851920" y="4011807"/>
            <a:ext cx="21602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051720" y="4005064"/>
            <a:ext cx="21602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9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/>
              <a:t>Use lexical knowledge, use more elaborate methods for feature selection</a:t>
            </a:r>
          </a:p>
          <a:p>
            <a:pPr lvl="1"/>
            <a:r>
              <a:rPr lang="en-US" sz="1600"/>
              <a:t>Remove words that are not relevant in the domain</a:t>
            </a:r>
          </a:p>
          <a:p>
            <a:r>
              <a:rPr lang="en-US" sz="2400"/>
              <a:t>Detection of phrases/n-grams</a:t>
            </a:r>
          </a:p>
          <a:p>
            <a:pPr lvl="1"/>
            <a:r>
              <a:rPr lang="en-US" sz="1600"/>
              <a:t>More descriptive for a text than single words </a:t>
            </a:r>
          </a:p>
          <a:p>
            <a:pPr lvl="1"/>
            <a:r>
              <a:rPr lang="en-US" sz="1600"/>
              <a:t>e.g. "United Nations"</a:t>
            </a:r>
          </a:p>
          <a:p>
            <a:r>
              <a:rPr lang="en-US" sz="2400"/>
              <a:t>Limitations</a:t>
            </a:r>
          </a:p>
          <a:p>
            <a:pPr lvl="1"/>
            <a:r>
              <a:rPr lang="en-US" sz="1600"/>
              <a:t>semantic meaning remains unknown</a:t>
            </a:r>
          </a:p>
          <a:p>
            <a:pPr lvl="1"/>
            <a:r>
              <a:rPr lang="en-US" sz="1600"/>
              <a:t>example: </a:t>
            </a:r>
            <a:r>
              <a:rPr lang="en-US" sz="1600" b="1"/>
              <a:t>usage of a word in a negative context</a:t>
            </a:r>
          </a:p>
          <a:p>
            <a:pPr lvl="2"/>
            <a:r>
              <a:rPr lang="en-US" sz="1400"/>
              <a:t>"there is nothing on the menu that a vegetarian would like.."</a:t>
            </a:r>
          </a:p>
          <a:p>
            <a:pPr lvl="2"/>
            <a:r>
              <a:rPr lang="en-US" sz="1400"/>
              <a:t>The word "vegetarian" will receive a higher weight then desired</a:t>
            </a:r>
          </a:p>
          <a:p>
            <a:pPr marL="857250" lvl="2" indent="0">
              <a:buNone/>
            </a:pPr>
            <a:r>
              <a:rPr lang="en-US" sz="1400"/>
              <a:t>	 an unintended match with a user interested in vegetarian restaurants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the vector space model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1112810" y="5392840"/>
            <a:ext cx="216024" cy="175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9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Usual similarity metric to compare vectors</a:t>
                </a:r>
                <a:r>
                  <a:rPr lang="en-US" sz="2400"/>
                  <a:t>: </a:t>
                </a:r>
                <a:r>
                  <a:rPr lang="en-US" sz="2400" smtClean="0"/>
                  <a:t/>
                </a:r>
                <a:br>
                  <a:rPr lang="en-US" sz="2400" smtClean="0"/>
                </a:br>
                <a:r>
                  <a:rPr lang="en-US" sz="2400" smtClean="0"/>
                  <a:t>Cosine </a:t>
                </a:r>
                <a:r>
                  <a:rPr lang="en-US" sz="2400" dirty="0"/>
                  <a:t>similarity (angle)</a:t>
                </a:r>
              </a:p>
              <a:p>
                <a:pPr lvl="1"/>
                <a:r>
                  <a:rPr lang="en-US" sz="1600" dirty="0"/>
                  <a:t>Cosine similarity is calculated based on the angle between the vectors</a:t>
                </a:r>
              </a:p>
              <a:p>
                <a:pPr lvl="1"/>
                <a:r>
                  <a:rPr lang="en-US" sz="1600" dirty="0"/>
                  <a:t>Compensates for the effect of different document lengths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𝑠𝑖𝑚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</m:d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∗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de-AT" sz="1600" dirty="0"/>
              </a:p>
              <a:p>
                <a:r>
                  <a:rPr lang="en-US" sz="2400" dirty="0"/>
                  <a:t>Query “Caesar Calpurnia”</a:t>
                </a:r>
              </a:p>
              <a:p>
                <a:pPr lvl="1"/>
                <a:r>
                  <a:rPr lang="en-US" sz="1600" dirty="0"/>
                  <a:t>Similarity between query and documents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444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Comparing the vectors (users/items)</a:t>
            </a:r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741921"/>
              </p:ext>
            </p:extLst>
          </p:nvPr>
        </p:nvGraphicFramePr>
        <p:xfrm>
          <a:off x="2627784" y="4509120"/>
          <a:ext cx="4176464" cy="2069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822"/>
                <a:gridCol w="918822"/>
                <a:gridCol w="835292"/>
                <a:gridCol w="783448"/>
                <a:gridCol w="720080"/>
              </a:tblGrid>
              <a:tr h="569355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Norm.   TF-IDF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Antony </a:t>
                      </a:r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 Cleopatra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Julius Caesar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Hamlet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aseline="0" dirty="0" smtClean="0">
                          <a:solidFill>
                            <a:schemeClr val="tx1"/>
                          </a:solidFill>
                        </a:rPr>
                        <a:t>Query</a:t>
                      </a:r>
                      <a:endParaRPr lang="de-DE" sz="10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09544" marR="109544" marT="54771" marB="5477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Caesar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0.83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0.35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Calpurnia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0.94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smtClean="0"/>
                        <a:t>Cleopatra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0.55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 marL="109544" marR="109544" marT="54771" marB="5477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097">
                <a:tc>
                  <a:txBody>
                    <a:bodyPr/>
                    <a:lstStyle/>
                    <a:p>
                      <a:r>
                        <a:rPr lang="de-DE" sz="1000" b="1" dirty="0" err="1" smtClean="0"/>
                        <a:t>Similarity</a:t>
                      </a:r>
                      <a:r>
                        <a:rPr lang="de-DE" sz="1000" b="1" dirty="0" smtClean="0"/>
                        <a:t> </a:t>
                      </a:r>
                      <a:r>
                        <a:rPr lang="de-DE" sz="1000" b="1" dirty="0" err="1" smtClean="0"/>
                        <a:t>to</a:t>
                      </a:r>
                      <a:r>
                        <a:rPr lang="de-DE" sz="1000" b="1" dirty="0" smtClean="0"/>
                        <a:t> </a:t>
                      </a:r>
                      <a:r>
                        <a:rPr lang="de-DE" sz="1000" b="1" dirty="0" err="1" smtClean="0"/>
                        <a:t>query</a:t>
                      </a:r>
                      <a:endParaRPr lang="de-DE" sz="1000" b="1" dirty="0"/>
                    </a:p>
                  </a:txBody>
                  <a:tcPr marL="109544" marR="109544" marT="54771" marB="54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0.29</a:t>
                      </a:r>
                      <a:endParaRPr lang="de-DE" sz="1100" dirty="0"/>
                    </a:p>
                  </a:txBody>
                  <a:tcPr marL="109544" marR="109544" marT="54771" marB="5477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baseline="0" dirty="0" smtClean="0">
                          <a:solidFill>
                            <a:srgbClr val="C00000"/>
                          </a:solidFill>
                        </a:rPr>
                        <a:t>0.94</a:t>
                      </a:r>
                      <a:endParaRPr lang="de-DE" sz="1100" b="1" baseline="0" dirty="0">
                        <a:solidFill>
                          <a:srgbClr val="C00000"/>
                        </a:solidFill>
                      </a:endParaRPr>
                    </a:p>
                  </a:txBody>
                  <a:tcPr marL="109544" marR="109544" marT="54771" marB="5477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0.35</a:t>
                      </a:r>
                      <a:endParaRPr lang="de-DE" sz="1100" dirty="0"/>
                    </a:p>
                  </a:txBody>
                  <a:tcPr marL="109544" marR="109544" marT="54771" marB="5477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109544" marR="109544" marT="54771" marB="54771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9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sz="2400" smtClean="0"/>
                  <a:t>Item recommendation: </a:t>
                </a:r>
                <a:r>
                  <a:rPr lang="en-US" sz="2400" dirty="0"/>
                  <a:t>nearest neighbors</a:t>
                </a:r>
              </a:p>
              <a:p>
                <a:pPr lvl="1"/>
                <a:r>
                  <a:rPr lang="en-US" sz="1600" dirty="0"/>
                  <a:t>Given a set of documents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 </m:t>
                    </m:r>
                    <m:r>
                      <a:rPr lang="en-US" sz="1600" i="1" dirty="0">
                        <a:latin typeface="Cambria Math"/>
                      </a:rPr>
                      <m:t>𝐷</m:t>
                    </m:r>
                    <m:r>
                      <a:rPr lang="en-US" sz="16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/>
                  <a:t>already rated by the user (like/dislike)</a:t>
                </a:r>
              </a:p>
              <a:p>
                <a:pPr lvl="2"/>
                <a:r>
                  <a:rPr lang="en-US" sz="1400" dirty="0"/>
                  <a:t>Either explicitly via user interface</a:t>
                </a:r>
              </a:p>
              <a:p>
                <a:pPr lvl="2"/>
                <a:r>
                  <a:rPr lang="en-US" sz="1400" dirty="0"/>
                  <a:t>Or implicitly by monitoring user's behavior</a:t>
                </a:r>
              </a:p>
              <a:p>
                <a:pPr lvl="1"/>
                <a:r>
                  <a:rPr lang="en-US" sz="1600" dirty="0"/>
                  <a:t>Find 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𝑛</m:t>
                    </m:r>
                  </m:oMath>
                </a14:m>
                <a:r>
                  <a:rPr lang="en-US" sz="1600" dirty="0"/>
                  <a:t> nearest neighbors of a not-yet-seen item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600" dirty="0"/>
                  <a:t> in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𝐷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400" dirty="0"/>
                  <a:t>Use similarity measures (like cosine similarity) to capture similarity between two documents</a:t>
                </a:r>
              </a:p>
              <a:p>
                <a:r>
                  <a:rPr lang="en-US" sz="1900" smtClean="0"/>
                  <a:t>Rating predictions</a:t>
                </a:r>
              </a:p>
              <a:p>
                <a:pPr lvl="1"/>
                <a:r>
                  <a:rPr lang="en-US" sz="1600" smtClean="0"/>
                  <a:t>Take </a:t>
                </a:r>
                <a:r>
                  <a:rPr lang="en-US" sz="1600" dirty="0"/>
                  <a:t>these neighbors to predict a rating for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𝑖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500" dirty="0"/>
                  <a:t>e.g.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𝑘</m:t>
                    </m:r>
                    <m:r>
                      <a:rPr lang="en-US" sz="1500" i="1" dirty="0">
                        <a:latin typeface="Cambria Math"/>
                      </a:rPr>
                      <m:t>=5</m:t>
                    </m:r>
                  </m:oMath>
                </a14:m>
                <a:r>
                  <a:rPr lang="en-US" sz="1500" dirty="0"/>
                  <a:t> most similar items to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 </m:t>
                    </m:r>
                    <m:r>
                      <a:rPr lang="en-US" sz="15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500" dirty="0"/>
                  <a:t>. </a:t>
                </a:r>
                <a:br>
                  <a:rPr lang="en-US" sz="1500" dirty="0"/>
                </a:br>
                <a:r>
                  <a:rPr lang="en-US" sz="1500" dirty="0"/>
                  <a:t>4 of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500" dirty="0"/>
                  <a:t> items were liked by current user        item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1500" dirty="0"/>
                  <a:t> will also be liked by </a:t>
                </a:r>
                <a:r>
                  <a:rPr lang="en-US" sz="1500"/>
                  <a:t>this </a:t>
                </a:r>
                <a:r>
                  <a:rPr lang="en-US" sz="1500" smtClean="0"/>
                  <a:t>user</a:t>
                </a:r>
                <a:endParaRPr lang="en-US" sz="1500" dirty="0"/>
              </a:p>
              <a:p>
                <a:pPr lvl="1"/>
                <a:r>
                  <a:rPr lang="en-US" sz="1600" dirty="0"/>
                  <a:t>Variations: </a:t>
                </a:r>
              </a:p>
              <a:p>
                <a:pPr lvl="2"/>
                <a:r>
                  <a:rPr lang="en-US" sz="1500" dirty="0"/>
                  <a:t>Varying neighborhood size k</a:t>
                </a:r>
              </a:p>
              <a:p>
                <a:pPr lvl="2"/>
                <a:r>
                  <a:rPr lang="en-US" sz="1500" dirty="0"/>
                  <a:t>lower/upper similarity thresholds to prevent system from recommending items the user already has seen</a:t>
                </a:r>
              </a:p>
              <a:p>
                <a:pPr lvl="1"/>
                <a:r>
                  <a:rPr lang="en-US" sz="1600" dirty="0"/>
                  <a:t>Good to model short-term interests / follow-up stories</a:t>
                </a:r>
              </a:p>
              <a:p>
                <a:pPr lvl="1"/>
                <a:r>
                  <a:rPr lang="en-US" sz="1600" dirty="0"/>
                  <a:t>Used in combination with method to model long-term preferences</a:t>
                </a:r>
                <a:endParaRPr lang="en-US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444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Recommending items</a:t>
            </a:r>
            <a:endParaRPr lang="en-US"/>
          </a:p>
        </p:txBody>
      </p:sp>
      <p:sp>
        <p:nvSpPr>
          <p:cNvPr id="4" name="Pfeil nach rechts 3"/>
          <p:cNvSpPr/>
          <p:nvPr/>
        </p:nvSpPr>
        <p:spPr bwMode="auto">
          <a:xfrm>
            <a:off x="4499992" y="4077072"/>
            <a:ext cx="216024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24" y="1340768"/>
            <a:ext cx="37652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0768"/>
            <a:ext cx="25717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estreifter Pfeil nach rechts 5"/>
          <p:cNvSpPr/>
          <p:nvPr/>
        </p:nvSpPr>
        <p:spPr>
          <a:xfrm>
            <a:off x="1043608" y="1484784"/>
            <a:ext cx="864096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smtClean="0"/>
              <a:t>Retrieval </a:t>
            </a:r>
            <a:r>
              <a:rPr lang="en-US" sz="2400"/>
              <a:t>quality depends on individual capability to formulate queries  with suitable </a:t>
            </a:r>
            <a:r>
              <a:rPr lang="en-US" sz="2400" smtClean="0"/>
              <a:t>keywords</a:t>
            </a:r>
          </a:p>
          <a:p>
            <a:r>
              <a:rPr lang="en-US" sz="2400" smtClean="0"/>
              <a:t>Query-based </a:t>
            </a:r>
            <a:r>
              <a:rPr lang="en-US" sz="2400"/>
              <a:t>retrieval: Rocchio's method</a:t>
            </a:r>
          </a:p>
          <a:p>
            <a:pPr lvl="1"/>
            <a:r>
              <a:rPr lang="en-US" sz="1600"/>
              <a:t>The SMART System: Users are allowed to rate (relevant/irrelevant) retrieved documents (feedback)</a:t>
            </a:r>
          </a:p>
          <a:p>
            <a:pPr lvl="1"/>
            <a:r>
              <a:rPr lang="en-US" sz="1600"/>
              <a:t>The system then learns a prototype of relevant/irrelevant documents</a:t>
            </a:r>
          </a:p>
          <a:p>
            <a:pPr lvl="1"/>
            <a:r>
              <a:rPr lang="en-US" sz="1600"/>
              <a:t>Queries are then automatically extended with additional terms/weight of relevant documents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Rocchio's method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02273"/>
            <a:ext cx="3024336" cy="190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Rocchio details</a:t>
            </a:r>
            <a:endParaRPr 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Document collections D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(liked) and D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(disliked)</a:t>
            </a:r>
          </a:p>
          <a:p>
            <a:pPr lvl="1"/>
            <a:r>
              <a:rPr lang="en-US" sz="1600" dirty="0" smtClean="0"/>
              <a:t>Calculate prototype vector for </a:t>
            </a:r>
            <a:r>
              <a:rPr lang="en-US" sz="1600" smtClean="0"/>
              <a:t>these categories.</a:t>
            </a:r>
            <a:endParaRPr lang="en-US"/>
          </a:p>
          <a:p>
            <a:pPr lvl="1"/>
            <a:endParaRPr lang="en-US" sz="1800" smtClean="0"/>
          </a:p>
          <a:p>
            <a:pPr lvl="1"/>
            <a:endParaRPr lang="en-US" sz="1800"/>
          </a:p>
          <a:p>
            <a:pPr lvl="1"/>
            <a:endParaRPr lang="en-US" sz="1800" smtClean="0"/>
          </a:p>
          <a:p>
            <a:pPr lvl="1"/>
            <a:endParaRPr lang="en-US" sz="1800"/>
          </a:p>
          <a:p>
            <a:pPr lvl="1"/>
            <a:endParaRPr lang="en-US" sz="1800" smtClean="0"/>
          </a:p>
          <a:p>
            <a:pPr lvl="1"/>
            <a:r>
              <a:rPr lang="en-US" sz="1800" smtClean="0"/>
              <a:t>Computing </a:t>
            </a:r>
            <a:r>
              <a:rPr lang="en-US" sz="1800" dirty="0" smtClean="0"/>
              <a:t>modified query Q</a:t>
            </a:r>
            <a:r>
              <a:rPr lang="en-US" sz="1100" dirty="0" smtClean="0"/>
              <a:t>i+1</a:t>
            </a:r>
            <a:r>
              <a:rPr lang="en-US" sz="1800" dirty="0" smtClean="0"/>
              <a:t> from </a:t>
            </a:r>
            <a:br>
              <a:rPr lang="en-US" sz="1800" dirty="0" smtClean="0"/>
            </a:br>
            <a:r>
              <a:rPr lang="en-US" sz="1800" dirty="0" smtClean="0"/>
              <a:t>current query Q</a:t>
            </a:r>
            <a:r>
              <a:rPr lang="en-US" sz="1100" dirty="0" smtClean="0"/>
              <a:t>i  </a:t>
            </a:r>
            <a:r>
              <a:rPr lang="en-US" sz="1800" dirty="0" smtClean="0"/>
              <a:t>with:</a:t>
            </a:r>
            <a:endParaRPr lang="en-US" sz="400" dirty="0" smtClean="0"/>
          </a:p>
          <a:p>
            <a:pPr marL="0" indent="0">
              <a:buNone/>
            </a:pP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79219" y="4659124"/>
                <a:ext cx="5562512" cy="67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</a:rPr>
                        <m:t>= </m:t>
                      </m:r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 ∗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𝒊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𝜷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en-US" sz="140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− </m:t>
                      </m:r>
                      <m:r>
                        <a:rPr lang="en-US" sz="1400" i="1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𝛄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accent1">
                                  <a:lumMod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accent1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solidFill>
                                    <a:schemeClr val="accent1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1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9" y="4659124"/>
                <a:ext cx="5562512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99" y="2636911"/>
            <a:ext cx="2123732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56175" y="4464694"/>
            <a:ext cx="295536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sz="1200" dirty="0">
                <a:solidFill>
                  <a:schemeClr val="tx2"/>
                </a:solidFill>
                <a:sym typeface="Symbol"/>
              </a:rPr>
              <a:t>, ,  used to fine-tune the feedback </a:t>
            </a:r>
          </a:p>
          <a:p>
            <a:pPr marL="731520" lvl="2"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sz="1200" dirty="0">
                <a:solidFill>
                  <a:schemeClr val="tx2"/>
                </a:solidFill>
                <a:sym typeface="Symbol"/>
              </a:rPr>
              <a:t> weight for original query</a:t>
            </a:r>
          </a:p>
          <a:p>
            <a:pPr marL="731520" lvl="2"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sz="1200" dirty="0">
                <a:solidFill>
                  <a:schemeClr val="tx2"/>
                </a:solidFill>
                <a:sym typeface="Symbol"/>
              </a:rPr>
              <a:t> weight for positive feedback</a:t>
            </a:r>
          </a:p>
          <a:p>
            <a:pPr marL="731520" lvl="2"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sz="1200" dirty="0">
                <a:solidFill>
                  <a:schemeClr val="tx2"/>
                </a:solidFill>
                <a:sym typeface="Symbol"/>
              </a:rPr>
              <a:t> weight for negative feedback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5481" y="5373216"/>
            <a:ext cx="4098527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lvl="1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dirty="0">
                <a:solidFill>
                  <a:schemeClr val="tx2"/>
                </a:solidFill>
                <a:sym typeface="Symbol"/>
              </a:rPr>
              <a:t>Often only positive feedback is used</a:t>
            </a:r>
          </a:p>
          <a:p>
            <a:pPr marL="548640" lvl="1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</a:pPr>
            <a:r>
              <a:rPr lang="en-US" dirty="0">
                <a:solidFill>
                  <a:schemeClr val="tx2"/>
                </a:solidFill>
                <a:sym typeface="Symbol"/>
              </a:rPr>
              <a:t>More valuable than negative feedback</a:t>
            </a:r>
          </a:p>
        </p:txBody>
      </p:sp>
    </p:spTree>
    <p:extLst>
      <p:ext uri="{BB962C8B-B14F-4D97-AF65-F5344CB8AC3E}">
        <p14:creationId xmlns:p14="http://schemas.microsoft.com/office/powerpoint/2010/main" val="35096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/>
              <a:t>Recommendation as classical text classification problem</a:t>
            </a:r>
          </a:p>
          <a:p>
            <a:pPr lvl="1"/>
            <a:r>
              <a:rPr lang="en-US" sz="1600"/>
              <a:t>long history of using probabilistic methods</a:t>
            </a:r>
          </a:p>
          <a:p>
            <a:r>
              <a:rPr lang="en-US" sz="2400"/>
              <a:t>Simple approach:</a:t>
            </a:r>
          </a:p>
          <a:p>
            <a:pPr lvl="2"/>
            <a:r>
              <a:rPr lang="en-US" sz="1600"/>
              <a:t>2 classes: hot/cold</a:t>
            </a:r>
          </a:p>
          <a:p>
            <a:pPr lvl="2"/>
            <a:r>
              <a:rPr lang="en-US" sz="1600" smtClean="0"/>
              <a:t>Simple </a:t>
            </a:r>
            <a:r>
              <a:rPr lang="en-US" sz="1600"/>
              <a:t>Boolean document representation</a:t>
            </a:r>
          </a:p>
          <a:p>
            <a:pPr lvl="2"/>
            <a:r>
              <a:rPr lang="en-US" sz="1600" smtClean="0"/>
              <a:t>Calculate </a:t>
            </a:r>
            <a:r>
              <a:rPr lang="en-US" sz="1600"/>
              <a:t>probability that document is hot/cold based on Bayes theorem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Probabilistic methods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710"/>
              </p:ext>
            </p:extLst>
          </p:nvPr>
        </p:nvGraphicFramePr>
        <p:xfrm>
          <a:off x="443525" y="4005064"/>
          <a:ext cx="5328592" cy="19442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92088"/>
                <a:gridCol w="1296144"/>
                <a:gridCol w="1008112"/>
                <a:gridCol w="864096"/>
                <a:gridCol w="720080"/>
                <a:gridCol w="648072"/>
              </a:tblGrid>
              <a:tr h="27774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Doc-ID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recommender</a:t>
                      </a:r>
                      <a:endParaRPr lang="de-DE" sz="1100" dirty="0"/>
                    </a:p>
                  </a:txBody>
                  <a:tcPr marL="91810" marR="91810" marT="45905" marB="4590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intelligent</a:t>
                      </a:r>
                      <a:endParaRPr lang="de-DE" sz="1100" dirty="0"/>
                    </a:p>
                  </a:txBody>
                  <a:tcPr marL="91810" marR="91810" marT="45905" marB="4590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learning</a:t>
                      </a:r>
                      <a:endParaRPr lang="de-DE" sz="1100" dirty="0"/>
                    </a:p>
                  </a:txBody>
                  <a:tcPr marL="91810" marR="91810" marT="45905" marB="4590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school</a:t>
                      </a:r>
                      <a:endParaRPr lang="de-DE" sz="1100" dirty="0"/>
                    </a:p>
                  </a:txBody>
                  <a:tcPr marL="91810" marR="91810" marT="45905" marB="4590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Label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2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3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4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5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774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6</a:t>
                      </a:r>
                      <a:endParaRPr lang="de-DE" sz="1100" dirty="0"/>
                    </a:p>
                  </a:txBody>
                  <a:tcPr marL="91810" marR="91810" marT="45905" marB="459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 marL="91810" marR="91810" marT="45905" marB="4590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 marL="91810" marR="91810" marT="45905" marB="4590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?</a:t>
                      </a:r>
                      <a:endParaRPr lang="de-DE" sz="1100" dirty="0"/>
                    </a:p>
                  </a:txBody>
                  <a:tcPr marL="91810" marR="91810" marT="45905" marB="459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052037" y="4142383"/>
                <a:ext cx="4104456" cy="1332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b="0" i="1" smtClean="0">
                          <a:latin typeface="Cambria Math"/>
                        </a:rPr>
                        <m:t>               </m:t>
                      </m:r>
                      <m:r>
                        <a:rPr lang="en-US" sz="13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13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𝐿𝑎𝑏𝑒</m:t>
                          </m:r>
                          <m:r>
                            <a:rPr lang="de-DE" sz="13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1300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sz="1300" b="0" i="1" smtClean="0">
                          <a:latin typeface="Cambria Math"/>
                        </a:rPr>
                        <m:t>=</m:t>
                      </m:r>
                      <m:r>
                        <a:rPr lang="en-US" sz="13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13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𝑟𝑒𝑐𝑜𝑚𝑚𝑒𝑛𝑑𝑒𝑟</m:t>
                          </m:r>
                          <m:r>
                            <a:rPr lang="en-US" sz="1300" b="0" i="1" smtClean="0">
                              <a:latin typeface="Cambria Math"/>
                            </a:rPr>
                            <m:t>=1</m:t>
                          </m:r>
                        </m:e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𝐿𝑎𝑏𝑒</m:t>
                          </m:r>
                          <m:r>
                            <a:rPr lang="de-DE" sz="13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1300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𝑖𝑛𝑡𝑒𝑙𝑙𝑖𝑔𝑒𝑛𝑡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       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=1</m:t>
                          </m:r>
                        </m:e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𝐿𝑎𝑏𝑒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=1</m:t>
                          </m:r>
                        </m:e>
                      </m:d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𝑙𝑒𝑎𝑟𝑛𝑖𝑛𝑔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           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e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𝐿𝑎𝑏𝑒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=1</m:t>
                          </m:r>
                        </m:e>
                      </m:d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𝑠𝑐h𝑜𝑜𝑙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                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e>
                        <m:e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𝐿𝑎𝑏𝑒</m:t>
                          </m:r>
                          <m:r>
                            <a:rPr lang="de-DE" sz="13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=1</m:t>
                          </m:r>
                        </m:e>
                      </m:d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type m:val="skw"/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type m:val="skw"/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type m:val="skw"/>
                          <m:ctrlPr>
                            <a:rPr lang="en-US" sz="13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≈0.149</m:t>
                      </m:r>
                    </m:oMath>
                  </m:oMathPara>
                </a14:m>
                <a:endParaRPr lang="en-US" sz="1300" b="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37" y="4142383"/>
                <a:ext cx="4104456" cy="1332288"/>
              </a:xfrm>
              <a:prstGeom prst="rect">
                <a:avLst/>
              </a:prstGeom>
              <a:blipFill rotWithShape="1">
                <a:blip r:embed="rId2"/>
                <a:stretch>
                  <a:fillRect b="-44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3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Improvements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Side note: Conditional independence of events does in fact not hold</a:t>
            </a:r>
          </a:p>
          <a:p>
            <a:pPr lvl="1"/>
            <a:r>
              <a:rPr lang="en-US" sz="1600" dirty="0"/>
              <a:t>"New York", "Hong Kong"</a:t>
            </a:r>
          </a:p>
          <a:p>
            <a:pPr lvl="1"/>
            <a:r>
              <a:rPr lang="en-US" sz="1600" dirty="0"/>
              <a:t>Still, good accuracy can be achieved</a:t>
            </a:r>
          </a:p>
          <a:p>
            <a:r>
              <a:rPr lang="en-US" sz="1800" dirty="0"/>
              <a:t>Boolean representation simplistic	</a:t>
            </a:r>
          </a:p>
          <a:p>
            <a:pPr lvl="1"/>
            <a:r>
              <a:rPr lang="en-US" sz="1600" dirty="0"/>
              <a:t>positional independence assumed</a:t>
            </a:r>
          </a:p>
          <a:p>
            <a:pPr lvl="1"/>
            <a:r>
              <a:rPr lang="en-US" sz="1600" dirty="0"/>
              <a:t>keyword counts lost</a:t>
            </a:r>
          </a:p>
          <a:p>
            <a:r>
              <a:rPr lang="en-US" sz="1800" dirty="0"/>
              <a:t>More elaborate probabilistic methods</a:t>
            </a:r>
          </a:p>
          <a:p>
            <a:pPr lvl="1"/>
            <a:r>
              <a:rPr lang="en-US" sz="1600" dirty="0"/>
              <a:t>e.g., estimate probability of term v occurring in a document of class C by relative frequency of v in all documents of the class</a:t>
            </a:r>
          </a:p>
          <a:p>
            <a:r>
              <a:rPr lang="en-US" sz="1800" smtClean="0"/>
              <a:t>Probabilistic Latent Semantic Analysis</a:t>
            </a:r>
          </a:p>
          <a:p>
            <a:pPr lvl="1"/>
            <a:r>
              <a:rPr lang="en-US" sz="1500" smtClean="0"/>
              <a:t>Find latent topics within documents (compare Matrix Factorization and SVD methods)</a:t>
            </a:r>
          </a:p>
          <a:p>
            <a:r>
              <a:rPr lang="en-US" sz="1800" smtClean="0"/>
              <a:t>Other </a:t>
            </a:r>
            <a:r>
              <a:rPr lang="en-US" sz="1800" dirty="0"/>
              <a:t>linear classification algorithms (machine learning) can be used</a:t>
            </a:r>
          </a:p>
          <a:p>
            <a:pPr lvl="1"/>
            <a:r>
              <a:rPr lang="en-US" sz="1600" dirty="0"/>
              <a:t>Support Vector Machines</a:t>
            </a:r>
            <a:r>
              <a:rPr lang="en-US" sz="1600"/>
              <a:t>, </a:t>
            </a:r>
            <a:r>
              <a:rPr lang="en-US" sz="1600" smtClean="0"/>
              <a:t>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27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sz="2400"/>
                  <a:t>Most learning methods aim to find coefficients of a linear model</a:t>
                </a:r>
              </a:p>
              <a:p>
                <a:pPr lvl="1"/>
                <a:r>
                  <a:rPr lang="en-US" sz="1800"/>
                  <a:t>A simplified classifier with only two </a:t>
                </a:r>
                <a:r>
                  <a:rPr lang="en-US" sz="1800" smtClean="0"/>
                  <a:t/>
                </a:r>
                <a:br>
                  <a:rPr lang="en-US" sz="1800" smtClean="0"/>
                </a:br>
                <a:r>
                  <a:rPr lang="en-US" sz="1800" smtClean="0"/>
                  <a:t>dimensions </a:t>
                </a:r>
                <a:r>
                  <a:rPr lang="en-US" sz="1800"/>
                  <a:t>can be represented by a </a:t>
                </a:r>
                <a:r>
                  <a:rPr lang="en-US" sz="1800" smtClean="0"/>
                  <a:t>line</a:t>
                </a:r>
              </a:p>
              <a:p>
                <a:pPr lvl="1"/>
                <a:r>
                  <a:rPr lang="en-US" sz="1500" smtClean="0"/>
                  <a:t>T</a:t>
                </a:r>
                <a:r>
                  <a:rPr lang="en-US" sz="1800" smtClean="0"/>
                  <a:t>he </a:t>
                </a:r>
                <a:r>
                  <a:rPr lang="en-US" sz="1800" dirty="0"/>
                  <a:t>line has the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18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=</m:t>
                    </m:r>
                    <m:r>
                      <a:rPr lang="en-US" sz="1800" b="1" i="1">
                        <a:latin typeface="Cambria Math"/>
                      </a:rPr>
                      <m:t>𝒃</m:t>
                    </m:r>
                  </m:oMath>
                </a14:m>
                <a:endParaRPr lang="en-US" sz="18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/>
                  <a:t>correspond to </a:t>
                </a:r>
                <a:r>
                  <a:rPr lang="en-US" sz="1800"/>
                  <a:t>the </a:t>
                </a:r>
                <a:r>
                  <a:rPr lang="en-US" sz="1800" smtClean="0"/>
                  <a:t>vector</a:t>
                </a:r>
                <a:br>
                  <a:rPr lang="en-US" sz="1800" smtClean="0"/>
                </a:br>
                <a:r>
                  <a:rPr lang="en-US" sz="1800" smtClean="0"/>
                  <a:t>representation </a:t>
                </a:r>
                <a:r>
                  <a:rPr lang="en-US" sz="1800" dirty="0"/>
                  <a:t>of a </a:t>
                </a:r>
                <a:r>
                  <a:rPr lang="en-US" sz="1800"/>
                  <a:t>document </a:t>
                </a:r>
                <a:r>
                  <a:rPr lang="en-US" sz="1800" smtClean="0"/>
                  <a:t/>
                </a:r>
                <a:br>
                  <a:rPr lang="en-US" sz="1800" smtClean="0"/>
                </a:br>
                <a:r>
                  <a:rPr lang="en-US" sz="1800" smtClean="0"/>
                  <a:t>(</a:t>
                </a:r>
                <a:r>
                  <a:rPr lang="en-US" sz="1800" dirty="0"/>
                  <a:t>using e.g. TF-IDF weights)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1800" dirty="0"/>
                  <a:t> are parameters to be learned</a:t>
                </a:r>
              </a:p>
              <a:p>
                <a:pPr lvl="1"/>
                <a:r>
                  <a:rPr lang="en-US" sz="1800" dirty="0"/>
                  <a:t>Classification of a document based on checking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&gt;</m:t>
                    </m:r>
                    <m:r>
                      <a:rPr lang="en-US" sz="1800" i="1">
                        <a:latin typeface="Cambria Math"/>
                      </a:rPr>
                      <m:t>𝑏</m:t>
                    </m:r>
                  </m:oMath>
                </a14:m>
                <a:endParaRPr lang="en-US" sz="1800" smtClean="0"/>
              </a:p>
              <a:p>
                <a:pPr lvl="1"/>
                <a:r>
                  <a:rPr lang="en-US" sz="1800" dirty="0"/>
                  <a:t>In n-dimensional space the classification function is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p>
                        <m:r>
                          <a:rPr lang="en-US" sz="1800" b="1" i="1">
                            <a:latin typeface="Cambria Math"/>
                          </a:rPr>
                          <m:t>𝑻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/>
                          </a:rPr>
                          <m:t>𝒙</m:t>
                        </m:r>
                      </m:e>
                    </m:acc>
                    <m:r>
                      <a:rPr lang="en-US" sz="1800" b="1" i="1">
                        <a:latin typeface="Cambria Math"/>
                      </a:rPr>
                      <m:t>=</m:t>
                    </m:r>
                    <m:r>
                      <a:rPr lang="en-US" sz="1800" b="1" i="1">
                        <a:latin typeface="Cambria Math"/>
                      </a:rPr>
                      <m:t>𝒃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444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classifiers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276573" cy="273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0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 feature selection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4784"/>
                <a:ext cx="8229600" cy="4641379"/>
              </a:xfrm>
            </p:spPr>
            <p:txBody>
              <a:bodyPr/>
              <a:lstStyle/>
              <a:p>
                <a:r>
                  <a:rPr lang="en-US" sz="2400" dirty="0" smtClean="0"/>
                  <a:t>Process of choosing a subset of available terms</a:t>
                </a:r>
              </a:p>
              <a:p>
                <a:r>
                  <a:rPr lang="en-US" sz="2400" dirty="0"/>
                  <a:t>D</a:t>
                </a:r>
                <a:r>
                  <a:rPr lang="en-US" sz="2400" dirty="0" smtClean="0"/>
                  <a:t>ifferent strategies exist for deciding which features to use</a:t>
                </a:r>
              </a:p>
              <a:p>
                <a:pPr lvl="1"/>
                <a:r>
                  <a:rPr lang="en-US" sz="1600" dirty="0"/>
                  <a:t>F</a:t>
                </a:r>
                <a:r>
                  <a:rPr lang="en-US" sz="1600" dirty="0" smtClean="0"/>
                  <a:t>eature selection based on domain knowledge and lexical information </a:t>
                </a:r>
                <a:r>
                  <a:rPr lang="en-US" sz="1600" smtClean="0"/>
                  <a:t>from WordNet</a:t>
                </a:r>
                <a:endParaRPr lang="en-US" sz="1600" dirty="0" smtClean="0"/>
              </a:p>
              <a:p>
                <a:pPr lvl="1"/>
                <a:r>
                  <a:rPr lang="en-US" sz="1600" dirty="0" smtClean="0"/>
                  <a:t>Frequency-based feature selection to remove words appearing  "too rare" or "too </a:t>
                </a:r>
                <a:r>
                  <a:rPr lang="en-US" sz="1600" smtClean="0"/>
                  <a:t>often"</a:t>
                </a:r>
                <a:endParaRPr lang="en-US" sz="1600" dirty="0" smtClean="0"/>
              </a:p>
              <a:p>
                <a:r>
                  <a:rPr lang="en-US" sz="2400" dirty="0" smtClean="0"/>
                  <a:t>Not appropriate for larger text corpora</a:t>
                </a:r>
              </a:p>
              <a:p>
                <a:pPr lvl="1"/>
                <a:r>
                  <a:rPr lang="en-US" sz="1600" dirty="0"/>
                  <a:t>B</a:t>
                </a:r>
                <a:r>
                  <a:rPr lang="en-US" sz="1600" dirty="0" smtClean="0"/>
                  <a:t>etter to </a:t>
                </a:r>
              </a:p>
              <a:p>
                <a:pPr lvl="2"/>
                <a:r>
                  <a:rPr lang="en-US" sz="1500" dirty="0" smtClean="0"/>
                  <a:t>evaluate value of individual features (keywords) independently and </a:t>
                </a:r>
              </a:p>
              <a:p>
                <a:pPr lvl="2"/>
                <a:r>
                  <a:rPr lang="en-US" sz="1500" dirty="0" smtClean="0"/>
                  <a:t>construct a ranked list of "good" keywords.</a:t>
                </a:r>
              </a:p>
              <a:p>
                <a:pPr lvl="1"/>
                <a:r>
                  <a:rPr lang="en-US" sz="2400" dirty="0" smtClean="0"/>
                  <a:t>Typical measure for determining utility of keywords</a:t>
                </a:r>
                <a:r>
                  <a:rPr lang="en-US" sz="2400" smtClean="0"/>
                  <a:t>: </a:t>
                </a:r>
                <a:br>
                  <a:rPr lang="en-US" sz="2400" smtClean="0"/>
                </a:br>
                <a:r>
                  <a:rPr lang="en-US" sz="2400" smtClean="0"/>
                  <a:t>	</a:t>
                </a:r>
                <a:r>
                  <a:rPr lang="en-US" sz="1600"/>
                  <a:t>e.g</a:t>
                </a:r>
                <a:r>
                  <a:rPr lang="en-US" sz="1600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600" dirty="0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de-DE" sz="1600" dirty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600" dirty="0"/>
                  <a:t>, mutual information measure or </a:t>
                </a:r>
                <a:r>
                  <a:rPr lang="en-US" sz="1600"/>
                  <a:t>Fisher's discrimination </a:t>
                </a:r>
                <a:r>
                  <a:rPr lang="en-US" sz="1600" dirty="0"/>
                  <a:t>index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4784"/>
                <a:ext cx="8229600" cy="4641379"/>
              </a:xfrm>
              <a:blipFill rotWithShape="1">
                <a:blip r:embed="rId3"/>
                <a:stretch>
                  <a:fillRect l="-444" t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8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of content-based methods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Keywords alone may not be sufficient to judge quality/relevance of a document or </a:t>
            </a:r>
            <a:r>
              <a:rPr lang="en-US" sz="2400"/>
              <a:t>web </a:t>
            </a:r>
            <a:r>
              <a:rPr lang="en-US" sz="2400" smtClean="0"/>
              <a:t>page</a:t>
            </a:r>
          </a:p>
          <a:p>
            <a:pPr lvl="1"/>
            <a:r>
              <a:rPr lang="en-US" sz="1800" dirty="0"/>
              <a:t>up-to-date-ness, usability, aesthetics, writing style</a:t>
            </a:r>
          </a:p>
          <a:p>
            <a:pPr lvl="1"/>
            <a:r>
              <a:rPr lang="en-US" sz="1800"/>
              <a:t>content </a:t>
            </a:r>
            <a:r>
              <a:rPr lang="en-US" sz="1800" dirty="0"/>
              <a:t>may also be limited / too short</a:t>
            </a:r>
          </a:p>
          <a:p>
            <a:pPr lvl="1"/>
            <a:r>
              <a:rPr lang="en-US" sz="1800" dirty="0"/>
              <a:t>content may not be automatically extractable (multimedia)</a:t>
            </a:r>
          </a:p>
          <a:p>
            <a:r>
              <a:rPr lang="en-US" sz="2400" dirty="0"/>
              <a:t>Ramp-up phase required</a:t>
            </a:r>
          </a:p>
          <a:p>
            <a:pPr lvl="1"/>
            <a:r>
              <a:rPr lang="en-US" sz="1800" dirty="0"/>
              <a:t>Some training data is still required</a:t>
            </a:r>
          </a:p>
          <a:p>
            <a:pPr lvl="1"/>
            <a:r>
              <a:rPr lang="en-US" sz="1800" dirty="0"/>
              <a:t>Web 2.0: Use other sources to learn the user preferences</a:t>
            </a:r>
          </a:p>
          <a:p>
            <a:r>
              <a:rPr lang="en-US" sz="2400" dirty="0"/>
              <a:t>Overspecialization</a:t>
            </a:r>
          </a:p>
          <a:p>
            <a:pPr lvl="1"/>
            <a:r>
              <a:rPr lang="en-US" sz="1800" dirty="0"/>
              <a:t>Algorithms tend to propose "more of the same"</a:t>
            </a:r>
          </a:p>
          <a:p>
            <a:pPr lvl="1"/>
            <a:r>
              <a:rPr lang="en-US" sz="1800" dirty="0"/>
              <a:t>Or: too similar news items</a:t>
            </a:r>
          </a:p>
        </p:txBody>
      </p:sp>
    </p:spTree>
    <p:extLst>
      <p:ext uri="{BB962C8B-B14F-4D97-AF65-F5344CB8AC3E}">
        <p14:creationId xmlns:p14="http://schemas.microsoft.com/office/powerpoint/2010/main" val="24778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Discussion</a:t>
            </a:r>
            <a:r>
              <a:rPr lang="de-DE" dirty="0" smtClean="0"/>
              <a:t> &amp; </a:t>
            </a:r>
            <a:r>
              <a:rPr lang="de-DE" dirty="0" err="1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smtClean="0"/>
              <a:t>Content-based </a:t>
            </a:r>
            <a:r>
              <a:rPr lang="en-US" sz="2400" b="0" dirty="0" smtClean="0"/>
              <a:t>techniques </a:t>
            </a:r>
            <a:r>
              <a:rPr lang="en-US" sz="2400" b="0" dirty="0"/>
              <a:t>do </a:t>
            </a:r>
            <a:r>
              <a:rPr lang="en-US" sz="2400" b="0" dirty="0" smtClean="0"/>
              <a:t>not </a:t>
            </a:r>
            <a:r>
              <a:rPr lang="en-US" sz="2400" b="0" smtClean="0"/>
              <a:t>require a user community</a:t>
            </a:r>
          </a:p>
          <a:p>
            <a:pPr lvl="2"/>
            <a:r>
              <a:rPr lang="en-US" sz="1800" smtClean="0"/>
              <a:t>They however require content information</a:t>
            </a:r>
          </a:p>
          <a:p>
            <a:pPr lvl="2"/>
            <a:r>
              <a:rPr lang="en-US" smtClean="0"/>
              <a:t>Recent new types </a:t>
            </a:r>
            <a:r>
              <a:rPr lang="en-US"/>
              <a:t>of "content" information </a:t>
            </a:r>
          </a:p>
          <a:p>
            <a:pPr lvl="3"/>
            <a:r>
              <a:rPr lang="en-US"/>
              <a:t>Wikipedia, Linked Data, Social Tags, Social Media posts…</a:t>
            </a:r>
          </a:p>
          <a:p>
            <a:r>
              <a:rPr lang="en-US" sz="2400" b="0" smtClean="0"/>
              <a:t>The presented </a:t>
            </a:r>
            <a:r>
              <a:rPr lang="en-US" sz="2400" b="0"/>
              <a:t>approaches </a:t>
            </a:r>
            <a:r>
              <a:rPr lang="en-US" sz="2400" b="0" smtClean="0"/>
              <a:t>learn </a:t>
            </a:r>
            <a:r>
              <a:rPr lang="en-US" sz="2400" b="0" dirty="0"/>
              <a:t>a model </a:t>
            </a:r>
            <a:r>
              <a:rPr lang="en-US" sz="2400" b="0"/>
              <a:t>of </a:t>
            </a:r>
            <a:r>
              <a:rPr lang="en-US" sz="2400" b="0" smtClean="0"/>
              <a:t>the user's </a:t>
            </a:r>
            <a:r>
              <a:rPr lang="en-US" sz="2400" b="0" dirty="0"/>
              <a:t>interest preferences based on </a:t>
            </a:r>
            <a:r>
              <a:rPr lang="en-US" sz="2400" b="0" dirty="0" smtClean="0"/>
              <a:t>explicit </a:t>
            </a:r>
            <a:r>
              <a:rPr lang="de-DE" sz="2400" b="0" dirty="0" err="1" smtClean="0"/>
              <a:t>or</a:t>
            </a:r>
            <a:r>
              <a:rPr lang="de-DE" sz="2400" b="0" dirty="0" smtClean="0"/>
              <a:t> </a:t>
            </a:r>
            <a:r>
              <a:rPr lang="de-DE" sz="2400" b="0" dirty="0" err="1"/>
              <a:t>implicit</a:t>
            </a:r>
            <a:r>
              <a:rPr lang="de-DE" sz="2400" b="0" dirty="0"/>
              <a:t> </a:t>
            </a:r>
            <a:r>
              <a:rPr lang="de-DE" sz="2400" b="0" dirty="0" err="1" smtClean="0"/>
              <a:t>feedback</a:t>
            </a:r>
            <a:endParaRPr lang="de-DE" sz="2400" b="0" dirty="0" smtClean="0"/>
          </a:p>
          <a:p>
            <a:pPr lvl="2"/>
            <a:r>
              <a:rPr lang="en-US" sz="1700" dirty="0"/>
              <a:t>Deriving implicit feedback from user behavior can be </a:t>
            </a:r>
            <a:r>
              <a:rPr lang="en-US" sz="1700" dirty="0" smtClean="0"/>
              <a:t>problematic</a:t>
            </a:r>
            <a:endParaRPr lang="de-DE" sz="1700" b="0" dirty="0" smtClean="0"/>
          </a:p>
          <a:p>
            <a:r>
              <a:rPr lang="de-DE" sz="2400" b="0" smtClean="0"/>
              <a:t>Danger </a:t>
            </a:r>
            <a:r>
              <a:rPr lang="de-DE" sz="2400" b="0" dirty="0" err="1" smtClean="0"/>
              <a:t>exists</a:t>
            </a:r>
            <a:r>
              <a:rPr lang="de-DE" sz="2400" b="0" dirty="0"/>
              <a:t> </a:t>
            </a:r>
            <a:r>
              <a:rPr lang="en-US" sz="2400" b="0" dirty="0" smtClean="0"/>
              <a:t>that recommendation </a:t>
            </a:r>
            <a:r>
              <a:rPr lang="en-US" sz="2400" b="0" dirty="0"/>
              <a:t>lists contain too many similar </a:t>
            </a:r>
            <a:r>
              <a:rPr lang="en-US" sz="2400" b="0" dirty="0" smtClean="0"/>
              <a:t>items</a:t>
            </a:r>
            <a:endParaRPr lang="en-US" sz="2400" b="0" dirty="0"/>
          </a:p>
          <a:p>
            <a:pPr lvl="2"/>
            <a:r>
              <a:rPr lang="de-DE" sz="1700" b="0" dirty="0" smtClean="0"/>
              <a:t>All </a:t>
            </a:r>
            <a:r>
              <a:rPr lang="de-DE" sz="1700" b="0" dirty="0" err="1"/>
              <a:t>learning</a:t>
            </a:r>
            <a:r>
              <a:rPr lang="de-DE" sz="1700" b="0" dirty="0"/>
              <a:t> </a:t>
            </a:r>
            <a:r>
              <a:rPr lang="de-DE" sz="1700" b="0" dirty="0" err="1" smtClean="0"/>
              <a:t>techniques</a:t>
            </a:r>
            <a:r>
              <a:rPr lang="de-DE" sz="1700" b="0" dirty="0"/>
              <a:t> </a:t>
            </a:r>
            <a:r>
              <a:rPr lang="en-US" sz="1700" b="0" dirty="0" smtClean="0"/>
              <a:t>require </a:t>
            </a:r>
            <a:r>
              <a:rPr lang="en-US" sz="1700" b="0" dirty="0"/>
              <a:t>a certain amount of training </a:t>
            </a:r>
            <a:r>
              <a:rPr lang="en-US" sz="1700" b="0" dirty="0" smtClean="0"/>
              <a:t>data</a:t>
            </a:r>
          </a:p>
          <a:p>
            <a:pPr lvl="2"/>
            <a:r>
              <a:rPr lang="de-DE" sz="1700" b="0" dirty="0" err="1" smtClean="0"/>
              <a:t>Some</a:t>
            </a:r>
            <a:r>
              <a:rPr lang="de-DE" sz="1700" b="0" dirty="0" smtClean="0"/>
              <a:t> </a:t>
            </a:r>
            <a:r>
              <a:rPr lang="en-US" sz="1700" b="0" dirty="0" smtClean="0"/>
              <a:t>learning </a:t>
            </a:r>
            <a:r>
              <a:rPr lang="en-US" sz="1700" b="0" dirty="0"/>
              <a:t>methods tend to </a:t>
            </a:r>
            <a:r>
              <a:rPr lang="en-US" sz="1700" b="0" dirty="0" err="1" smtClean="0"/>
              <a:t>overfit</a:t>
            </a:r>
            <a:r>
              <a:rPr lang="en-US" sz="1700" b="0" dirty="0" smtClean="0"/>
              <a:t> </a:t>
            </a:r>
            <a:r>
              <a:rPr lang="en-US" sz="1700" b="0" dirty="0"/>
              <a:t>the </a:t>
            </a:r>
            <a:r>
              <a:rPr lang="en-US" sz="1700" b="0"/>
              <a:t>training </a:t>
            </a:r>
            <a:r>
              <a:rPr lang="en-US" sz="1700" b="0" smtClean="0"/>
              <a:t>data</a:t>
            </a:r>
          </a:p>
          <a:p>
            <a:r>
              <a:rPr lang="en-US" sz="2400" smtClean="0"/>
              <a:t>Research focuses on CF methods, in practice, however</a:t>
            </a:r>
          </a:p>
          <a:p>
            <a:pPr lvl="2"/>
            <a:r>
              <a:rPr lang="en-US" b="0" smtClean="0"/>
              <a:t>Content-based methods work well in some domains</a:t>
            </a:r>
          </a:p>
        </p:txBody>
      </p:sp>
    </p:spTree>
    <p:extLst>
      <p:ext uri="{BB962C8B-B14F-4D97-AF65-F5344CB8AC3E}">
        <p14:creationId xmlns:p14="http://schemas.microsoft.com/office/powerpoint/2010/main" val="23145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mtClean="0"/>
              <a:t>Typical in research</a:t>
            </a:r>
          </a:p>
          <a:p>
            <a:pPr lvl="1"/>
            <a:r>
              <a:rPr lang="en-GB" smtClean="0"/>
              <a:t>Offline evaluation (historical datasets)</a:t>
            </a:r>
          </a:p>
          <a:p>
            <a:pPr lvl="1"/>
            <a:r>
              <a:rPr lang="en-GB" smtClean="0"/>
              <a:t>Optimize accuracy or rank metric</a:t>
            </a:r>
            <a:endParaRPr lang="en-GB"/>
          </a:p>
          <a:p>
            <a:r>
              <a:rPr lang="en-GB" smtClean="0"/>
              <a:t>What </a:t>
            </a:r>
            <a:r>
              <a:rPr lang="en-GB"/>
              <a:t>about the business value?</a:t>
            </a:r>
          </a:p>
          <a:p>
            <a:pPr lvl="1"/>
            <a:r>
              <a:rPr lang="en-GB" smtClean="0"/>
              <a:t>Nearly </a:t>
            </a:r>
            <a:r>
              <a:rPr lang="en-GB"/>
              <a:t>no real-world studies</a:t>
            </a:r>
          </a:p>
          <a:p>
            <a:pPr lvl="1"/>
            <a:r>
              <a:rPr lang="en-GB" smtClean="0"/>
              <a:t>Exceptions</a:t>
            </a:r>
            <a:r>
              <a:rPr lang="en-GB"/>
              <a:t>, e.g., Dias et al., 2008.</a:t>
            </a:r>
          </a:p>
          <a:p>
            <a:pPr lvl="2"/>
            <a:r>
              <a:rPr lang="en-GB"/>
              <a:t>e-Grocer application</a:t>
            </a:r>
          </a:p>
          <a:p>
            <a:pPr lvl="2"/>
            <a:r>
              <a:rPr lang="en-GB"/>
              <a:t>CF method</a:t>
            </a:r>
          </a:p>
          <a:p>
            <a:pPr lvl="3"/>
            <a:r>
              <a:rPr lang="en-GB"/>
              <a:t>short term: below one percent</a:t>
            </a:r>
          </a:p>
          <a:p>
            <a:pPr lvl="3"/>
            <a:r>
              <a:rPr lang="en-GB"/>
              <a:t>long-term, indirect effects important </a:t>
            </a:r>
          </a:p>
          <a:p>
            <a:r>
              <a:rPr lang="en-GB"/>
              <a:t>This study</a:t>
            </a:r>
          </a:p>
          <a:p>
            <a:pPr lvl="1"/>
            <a:r>
              <a:rPr lang="en-GB"/>
              <a:t>measuring impact of different RS algorithms in Mobile Internet scenario</a:t>
            </a:r>
          </a:p>
          <a:p>
            <a:pPr lvl="1"/>
            <a:r>
              <a:rPr lang="en-GB"/>
              <a:t>more than 3% more sales through personalized item ordering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case study – mobile games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AU"/>
              <a:t>Game download platform of telco provider</a:t>
            </a:r>
          </a:p>
          <a:p>
            <a:pPr lvl="1"/>
            <a:r>
              <a:rPr lang="en-AU"/>
              <a:t>access via mobile phone</a:t>
            </a:r>
          </a:p>
          <a:p>
            <a:pPr lvl="1"/>
            <a:r>
              <a:rPr lang="en-AU"/>
              <a:t>direct download, charged to monthly statement</a:t>
            </a:r>
          </a:p>
          <a:p>
            <a:pPr lvl="1"/>
            <a:r>
              <a:rPr lang="en-AU"/>
              <a:t>low cost items (0.99 cent to few Euro)</a:t>
            </a:r>
          </a:p>
          <a:p>
            <a:r>
              <a:rPr lang="en-AU"/>
              <a:t>Extension to existing platform</a:t>
            </a:r>
          </a:p>
          <a:p>
            <a:pPr lvl="1"/>
            <a:r>
              <a:rPr lang="en-AU"/>
              <a:t>"My recommendations"</a:t>
            </a:r>
          </a:p>
          <a:p>
            <a:pPr lvl="1"/>
            <a:r>
              <a:rPr lang="en-AU"/>
              <a:t>in-category personalization (where applicable)</a:t>
            </a:r>
          </a:p>
          <a:p>
            <a:pPr lvl="1"/>
            <a:r>
              <a:rPr lang="en-AU"/>
              <a:t>start-page items, post-sales items</a:t>
            </a:r>
          </a:p>
          <a:p>
            <a:r>
              <a:rPr lang="en-AU"/>
              <a:t>Control group</a:t>
            </a:r>
          </a:p>
          <a:p>
            <a:pPr lvl="1"/>
            <a:r>
              <a:rPr lang="en-AU"/>
              <a:t>natural or editorial item ranking</a:t>
            </a:r>
          </a:p>
          <a:p>
            <a:pPr lvl="1"/>
            <a:r>
              <a:rPr lang="en-AU"/>
              <a:t>no "My Recommendations"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application context</a:t>
            </a:r>
            <a:endParaRPr lang="en-US"/>
          </a:p>
        </p:txBody>
      </p:sp>
      <p:pic>
        <p:nvPicPr>
          <p:cNvPr id="4" name="Picture 2" descr="C:\Dokumente und Einstellungen\jannach\Eigene Dateien\6 papers\itwp09\screenshots\Startseite Teaserbeschriftungen.jpg"/>
          <p:cNvPicPr>
            <a:picLocks noChangeAspect="1" noChangeArrowheads="1"/>
          </p:cNvPicPr>
          <p:nvPr/>
        </p:nvPicPr>
        <p:blipFill>
          <a:blip r:embed="rId2" cstate="print"/>
          <a:srcRect r="41533"/>
          <a:stretch>
            <a:fillRect/>
          </a:stretch>
        </p:blipFill>
        <p:spPr bwMode="auto">
          <a:xfrm>
            <a:off x="6948264" y="1226013"/>
            <a:ext cx="1872208" cy="4882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7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Computational advertising …</a:t>
            </a:r>
            <a:endParaRPr lang="en-AU" dirty="0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rgbClr val="D34817"/>
                </a:solidFill>
                <a:latin typeface="Segoe Print" panose="02000600000000000000" pitchFamily="2" charset="0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52975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55300"/>
            <a:ext cx="1733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06378"/>
            <a:ext cx="5076863" cy="277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58553"/>
            <a:ext cx="49244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estreifter Pfeil nach rechts 8"/>
          <p:cNvSpPr/>
          <p:nvPr/>
        </p:nvSpPr>
        <p:spPr>
          <a:xfrm>
            <a:off x="395536" y="2782465"/>
            <a:ext cx="864096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6 </a:t>
            </a:r>
            <a:r>
              <a:rPr lang="en-US"/>
              <a:t>recommendation algorithms, 1 control group</a:t>
            </a:r>
          </a:p>
          <a:p>
            <a:pPr lvl="2"/>
            <a:r>
              <a:rPr lang="en-US"/>
              <a:t>CF (item-item, SlopeOne), Content-based filtering, Switching </a:t>
            </a:r>
            <a:r>
              <a:rPr lang="en-US" smtClean="0"/>
              <a:t>CF/Content-based </a:t>
            </a:r>
            <a:r>
              <a:rPr lang="en-US"/>
              <a:t>hybrid, top rating, top selling</a:t>
            </a:r>
          </a:p>
          <a:p>
            <a:r>
              <a:rPr lang="en-US"/>
              <a:t>Test period:</a:t>
            </a:r>
          </a:p>
          <a:p>
            <a:pPr lvl="2"/>
            <a:r>
              <a:rPr lang="en-US"/>
              <a:t>4 weeks evaluation period</a:t>
            </a:r>
          </a:p>
          <a:p>
            <a:pPr lvl="2"/>
            <a:r>
              <a:rPr lang="en-US"/>
              <a:t>about 150,000 users assigned randomly to different groups</a:t>
            </a:r>
          </a:p>
          <a:p>
            <a:pPr lvl="2"/>
            <a:r>
              <a:rPr lang="en-US"/>
              <a:t>only experienced users</a:t>
            </a:r>
          </a:p>
          <a:p>
            <a:r>
              <a:rPr lang="en-US"/>
              <a:t>Hypotheses on personalized vs. non-personalized recommendation techniques and their potential to</a:t>
            </a:r>
          </a:p>
          <a:p>
            <a:pPr lvl="2"/>
            <a:r>
              <a:rPr lang="en-US"/>
              <a:t>Increase conversion rate (i.e. the share of users who become buyers)</a:t>
            </a:r>
          </a:p>
          <a:p>
            <a:pPr lvl="2"/>
            <a:r>
              <a:rPr lang="en-US"/>
              <a:t>Stimulate additional purchases (i.e. increase the average shopping basket size)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</a:t>
            </a:r>
            <a:r>
              <a:rPr lang="en-US" smtClean="0"/>
              <a:t>setup (A/B test)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Click </a:t>
            </a:r>
            <a:r>
              <a:rPr lang="en-US"/>
              <a:t>and purchase behavior of customers</a:t>
            </a:r>
          </a:p>
          <a:p>
            <a:pPr lvl="1"/>
            <a:r>
              <a:rPr lang="en-US" smtClean="0"/>
              <a:t>Customers </a:t>
            </a:r>
            <a:r>
              <a:rPr lang="en-US"/>
              <a:t>are always logged in</a:t>
            </a:r>
          </a:p>
          <a:p>
            <a:pPr lvl="1"/>
            <a:r>
              <a:rPr lang="en-US" smtClean="0"/>
              <a:t>All </a:t>
            </a:r>
            <a:r>
              <a:rPr lang="en-US"/>
              <a:t>navigation activities stored in system</a:t>
            </a:r>
          </a:p>
          <a:p>
            <a:r>
              <a:rPr lang="en-US"/>
              <a:t>Measurements taken in different situations</a:t>
            </a:r>
          </a:p>
          <a:p>
            <a:pPr lvl="1"/>
            <a:r>
              <a:rPr lang="en-US" smtClean="0"/>
              <a:t>"My Recommendations", </a:t>
            </a:r>
            <a:r>
              <a:rPr lang="en-US"/>
              <a:t>start page, post sales, in categories, overall effects</a:t>
            </a:r>
          </a:p>
          <a:p>
            <a:pPr lvl="1"/>
            <a:r>
              <a:rPr lang="en-US" smtClean="0"/>
              <a:t>Metrics</a:t>
            </a:r>
            <a:endParaRPr lang="en-US"/>
          </a:p>
          <a:p>
            <a:pPr lvl="2"/>
            <a:r>
              <a:rPr lang="en-US"/>
              <a:t>item viewers/platform visitors</a:t>
            </a:r>
          </a:p>
          <a:p>
            <a:pPr lvl="2"/>
            <a:r>
              <a:rPr lang="en-US"/>
              <a:t>item purchasers/platform visitors</a:t>
            </a:r>
          </a:p>
          <a:p>
            <a:pPr lvl="2"/>
            <a:r>
              <a:rPr lang="en-US"/>
              <a:t>item views per visitor</a:t>
            </a:r>
          </a:p>
          <a:p>
            <a:pPr lvl="2"/>
            <a:r>
              <a:rPr lang="en-US"/>
              <a:t>purchases per visitor</a:t>
            </a:r>
          </a:p>
          <a:p>
            <a:r>
              <a:rPr lang="en-US"/>
              <a:t>Implicit and explicit feedback</a:t>
            </a:r>
          </a:p>
          <a:p>
            <a:pPr lvl="1"/>
            <a:r>
              <a:rPr lang="en-US"/>
              <a:t>item view, item purchase, explicit ratings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31055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900"/>
              <a:t>Conversion rates</a:t>
            </a:r>
          </a:p>
          <a:p>
            <a:pPr lvl="2"/>
            <a:r>
              <a:rPr lang="en-US" sz="2300" smtClean="0"/>
              <a:t>Top-rated </a:t>
            </a:r>
            <a:r>
              <a:rPr lang="en-US" sz="2300"/>
              <a:t>items (SlopeOne, Top-Rating) appear to be </a:t>
            </a:r>
            <a:r>
              <a:rPr lang="en-US" sz="2300" smtClean="0"/>
              <a:t>non-interesting</a:t>
            </a:r>
            <a:br>
              <a:rPr lang="en-US" sz="2300" smtClean="0"/>
            </a:br>
            <a:endParaRPr lang="en-US" sz="2300" smtClean="0"/>
          </a:p>
          <a:p>
            <a:pPr lvl="2"/>
            <a:endParaRPr lang="en-US" smtClean="0"/>
          </a:p>
          <a:p>
            <a:pPr lvl="2"/>
            <a:endParaRPr lang="en-US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/>
          </a:p>
          <a:p>
            <a:pPr lvl="2"/>
            <a:endParaRPr lang="en-US" smtClean="0"/>
          </a:p>
          <a:p>
            <a:pPr lvl="2"/>
            <a:r>
              <a:rPr lang="en-US" sz="2300" smtClean="0"/>
              <a:t>Only </a:t>
            </a:r>
            <a:r>
              <a:rPr lang="en-US" sz="2300"/>
              <a:t>CF-Item able to turn more visitors into buyers (p &lt; 0.01)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Overall </a:t>
            </a:r>
            <a:r>
              <a:rPr lang="en-US"/>
              <a:t>on the platform</a:t>
            </a:r>
          </a:p>
          <a:p>
            <a:pPr lvl="2"/>
            <a:r>
              <a:rPr lang="en-US" sz="2300" smtClean="0"/>
              <a:t>No </a:t>
            </a:r>
            <a:r>
              <a:rPr lang="en-US" sz="2300"/>
              <a:t>significant increase on both conversion rates (for frequent users!)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"My Recommendations" </a:t>
            </a:r>
            <a:r>
              <a:rPr lang="en-US"/>
              <a:t>conversion rates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3456384" cy="15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293096"/>
            <a:ext cx="3018862" cy="153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5292080" y="2766953"/>
            <a:ext cx="1152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viewers/visitors</a:t>
            </a:r>
            <a:endParaRPr lang="en-US" sz="1200"/>
          </a:p>
        </p:txBody>
      </p:sp>
      <p:sp>
        <p:nvSpPr>
          <p:cNvPr id="7" name="Textfeld 6"/>
          <p:cNvSpPr txBox="1"/>
          <p:nvPr/>
        </p:nvSpPr>
        <p:spPr>
          <a:xfrm>
            <a:off x="5292079" y="4700257"/>
            <a:ext cx="1090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buyers/visitors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512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/>
              <a:t>Item views:</a:t>
            </a:r>
          </a:p>
          <a:p>
            <a:pPr lvl="2"/>
            <a:r>
              <a:rPr lang="en-US" smtClean="0"/>
              <a:t>Except </a:t>
            </a:r>
            <a:r>
              <a:rPr lang="en-US"/>
              <a:t>SlopeOne, all personalized RS outperform non-personalized techniques</a:t>
            </a:r>
          </a:p>
          <a:p>
            <a:r>
              <a:rPr lang="en-US"/>
              <a:t>Item purchases</a:t>
            </a:r>
          </a:p>
          <a:p>
            <a:pPr lvl="2"/>
            <a:r>
              <a:rPr lang="en-US"/>
              <a:t>RS measurably stimulate users to buy/download more items</a:t>
            </a:r>
          </a:p>
          <a:p>
            <a:pPr lvl="2"/>
            <a:r>
              <a:rPr lang="en-US" smtClean="0"/>
              <a:t>Content-based </a:t>
            </a:r>
            <a:r>
              <a:rPr lang="en-US"/>
              <a:t>method does not work well here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"My Recommendations" </a:t>
            </a:r>
            <a:r>
              <a:rPr lang="en-US"/>
              <a:t>sales increase (1)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14488"/>
            <a:ext cx="3490919" cy="1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643051"/>
            <a:ext cx="3857651" cy="187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3563888" y="3305287"/>
            <a:ext cx="815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views/visit</a:t>
            </a:r>
            <a:endParaRPr lang="en-US" sz="1200"/>
          </a:p>
        </p:txBody>
      </p:sp>
      <p:sp>
        <p:nvSpPr>
          <p:cNvPr id="7" name="Textfeld 6"/>
          <p:cNvSpPr txBox="1"/>
          <p:nvPr/>
        </p:nvSpPr>
        <p:spPr>
          <a:xfrm>
            <a:off x="7452320" y="3308574"/>
            <a:ext cx="1086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purchases/visit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234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endParaRPr lang="en-US" b="1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Demos </a:t>
            </a:r>
            <a:r>
              <a:rPr lang="en-US"/>
              <a:t>and non-free games:</a:t>
            </a:r>
          </a:p>
          <a:p>
            <a:pPr lvl="1"/>
            <a:r>
              <a:rPr lang="en-US" smtClean="0"/>
              <a:t>Previous </a:t>
            </a:r>
            <a:r>
              <a:rPr lang="en-US"/>
              <a:t>figures counted all downloads</a:t>
            </a:r>
          </a:p>
          <a:p>
            <a:pPr lvl="1"/>
            <a:r>
              <a:rPr lang="en-US" smtClean="0"/>
              <a:t>Figure </a:t>
            </a:r>
            <a:r>
              <a:rPr lang="en-US"/>
              <a:t>shows</a:t>
            </a:r>
          </a:p>
          <a:p>
            <a:pPr lvl="2"/>
            <a:r>
              <a:rPr lang="en-US" smtClean="0"/>
              <a:t>Personalized </a:t>
            </a:r>
            <a:r>
              <a:rPr lang="en-US"/>
              <a:t>techniques comparable to top seller list</a:t>
            </a:r>
          </a:p>
          <a:p>
            <a:pPr lvl="2"/>
            <a:r>
              <a:rPr lang="en-US" smtClean="0"/>
              <a:t>However</a:t>
            </a:r>
            <a:r>
              <a:rPr lang="en-US"/>
              <a:t>, can stimulate interest in demo games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"My Recommendations" </a:t>
            </a:r>
            <a:r>
              <a:rPr lang="en-US"/>
              <a:t>sales increase (2)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4007367" cy="201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>
          <a:xfrm>
            <a:off x="5364088" y="2132856"/>
            <a:ext cx="2448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Figure shows purchases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per </a:t>
            </a:r>
            <a:r>
              <a:rPr lang="en-US"/>
              <a:t>visitor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Findings</a:t>
            </a:r>
            <a:endParaRPr lang="en-US"/>
          </a:p>
          <a:p>
            <a:pPr lvl="1"/>
            <a:r>
              <a:rPr lang="en-US"/>
              <a:t>recommending "more-of-the-same", top sellers or simply new items does not work well</a:t>
            </a:r>
          </a:p>
          <a:p>
            <a:pPr lvl="1"/>
            <a:r>
              <a:rPr lang="en-US" smtClean="0"/>
              <a:t>Top-Rating </a:t>
            </a:r>
            <a:r>
              <a:rPr lang="en-US"/>
              <a:t>and SlopeOne nearly exclusively stimulate demo downloads (Not shown) </a:t>
            </a:r>
          </a:p>
          <a:p>
            <a:pPr lvl="1"/>
            <a:r>
              <a:rPr lang="en-US" smtClean="0"/>
              <a:t>Top-Seller </a:t>
            </a:r>
            <a:r>
              <a:rPr lang="en-US"/>
              <a:t>und control group sell no demos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Post-sales recommendations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4214842" cy="162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534" y="1857364"/>
            <a:ext cx="37294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43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4402832" cy="4937760"/>
          </a:xfrm>
        </p:spPr>
        <p:txBody>
          <a:bodyPr/>
          <a:lstStyle/>
          <a:p>
            <a:r>
              <a:rPr lang="en-US"/>
              <a:t>Overall number of downloads </a:t>
            </a:r>
            <a:endParaRPr lang="en-US" smtClean="0"/>
          </a:p>
          <a:p>
            <a:pPr lvl="1"/>
            <a:r>
              <a:rPr lang="en-US" smtClean="0"/>
              <a:t>free </a:t>
            </a:r>
            <a:r>
              <a:rPr lang="en-US"/>
              <a:t>+ non-free </a:t>
            </a:r>
            <a:r>
              <a:rPr lang="en-US" smtClean="0"/>
              <a:t>games</a:t>
            </a:r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Pay games only</a:t>
            </a:r>
          </a:p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Overall effects</a:t>
            </a:r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308" y="2889624"/>
            <a:ext cx="3067273" cy="136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756" y="4869160"/>
            <a:ext cx="3384376" cy="167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Inhaltsplatzhalter 1"/>
          <p:cNvSpPr txBox="1">
            <a:spLocks/>
          </p:cNvSpPr>
          <p:nvPr/>
        </p:nvSpPr>
        <p:spPr>
          <a:xfrm>
            <a:off x="4644008" y="1412776"/>
            <a:ext cx="4186808" cy="47525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Notes:</a:t>
            </a:r>
          </a:p>
          <a:p>
            <a:pPr lvl="1"/>
            <a:r>
              <a:rPr lang="en-US"/>
              <a:t>In-category measurements not shown in </a:t>
            </a:r>
            <a:r>
              <a:rPr lang="en-US" smtClean="0"/>
              <a:t>paper</a:t>
            </a:r>
            <a:endParaRPr lang="en-US"/>
          </a:p>
          <a:p>
            <a:pPr lvl="1"/>
            <a:r>
              <a:rPr lang="en-US"/>
              <a:t>Content-based method outperforms others in different categories</a:t>
            </a:r>
          </a:p>
          <a:p>
            <a:pPr lvl="2"/>
            <a:r>
              <a:rPr lang="en-US" smtClean="0"/>
              <a:t>half </a:t>
            </a:r>
            <a:r>
              <a:rPr lang="en-US"/>
              <a:t>price, new games, erotic </a:t>
            </a:r>
            <a:r>
              <a:rPr lang="en-US" smtClean="0"/>
              <a:t>games</a:t>
            </a:r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Effect: 3.2 to 3.6% sales increase!</a:t>
            </a:r>
          </a:p>
        </p:txBody>
      </p:sp>
    </p:spTree>
    <p:extLst>
      <p:ext uri="{BB962C8B-B14F-4D97-AF65-F5344CB8AC3E}">
        <p14:creationId xmlns:p14="http://schemas.microsoft.com/office/powerpoint/2010/main" val="35466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/>
              <a:t>Only 2% of users issued at least one rating</a:t>
            </a:r>
          </a:p>
          <a:p>
            <a:pPr lvl="2"/>
            <a:r>
              <a:rPr lang="en-US" smtClean="0"/>
              <a:t>Most </a:t>
            </a:r>
            <a:r>
              <a:rPr lang="en-US"/>
              <a:t>probably caused by size of displays</a:t>
            </a:r>
          </a:p>
          <a:p>
            <a:pPr lvl="3"/>
            <a:r>
              <a:rPr lang="en-US" smtClean="0"/>
              <a:t>In </a:t>
            </a:r>
            <a:r>
              <a:rPr lang="en-US"/>
              <a:t>addition: </a:t>
            </a:r>
            <a:r>
              <a:rPr lang="en-US" smtClean="0"/>
              <a:t>particularity </a:t>
            </a:r>
            <a:r>
              <a:rPr lang="en-US"/>
              <a:t>of platform; rating only after download</a:t>
            </a:r>
          </a:p>
          <a:p>
            <a:pPr lvl="2"/>
            <a:r>
              <a:rPr lang="en-US" smtClean="0"/>
              <a:t>Explicit feedback not sufficient, implicit feedback required</a:t>
            </a:r>
          </a:p>
          <a:p>
            <a:r>
              <a:rPr lang="en-US" smtClean="0"/>
              <a:t>Recommendation </a:t>
            </a:r>
            <a:r>
              <a:rPr lang="en-US"/>
              <a:t>in navigational context</a:t>
            </a:r>
          </a:p>
          <a:p>
            <a:pPr lvl="2"/>
            <a:r>
              <a:rPr lang="en-US"/>
              <a:t>Acceptance of recommendation depends on situation of user</a:t>
            </a:r>
          </a:p>
          <a:p>
            <a:r>
              <a:rPr lang="en-US" smtClean="0"/>
              <a:t>Summary</a:t>
            </a:r>
            <a:endParaRPr lang="en-US"/>
          </a:p>
          <a:p>
            <a:pPr lvl="1"/>
            <a:r>
              <a:rPr lang="en-US" smtClean="0"/>
              <a:t>Significant </a:t>
            </a:r>
            <a:r>
              <a:rPr lang="en-US"/>
              <a:t>sales increase can be reached! </a:t>
            </a:r>
          </a:p>
          <a:p>
            <a:pPr lvl="2"/>
            <a:r>
              <a:rPr lang="en-US" smtClean="0"/>
              <a:t>max</a:t>
            </a:r>
            <a:r>
              <a:rPr lang="en-US"/>
              <a:t>. 1% in past with other </a:t>
            </a:r>
            <a:r>
              <a:rPr lang="en-US" smtClean="0"/>
              <a:t>activities</a:t>
            </a:r>
            <a:endParaRPr lang="en-US"/>
          </a:p>
          <a:p>
            <a:pPr lvl="1"/>
            <a:r>
              <a:rPr lang="en-US"/>
              <a:t>More studies needed</a:t>
            </a:r>
          </a:p>
          <a:p>
            <a:pPr lvl="1"/>
            <a:r>
              <a:rPr lang="en-US"/>
              <a:t>Limitations of accuracy measures</a:t>
            </a:r>
          </a:p>
          <a:p>
            <a:pPr lvl="1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Observations &amp; Summary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Recommender Systems </a:t>
            </a:r>
            <a:br>
              <a:rPr lang="en-US" smtClean="0"/>
            </a:br>
            <a:r>
              <a:rPr lang="en-US" smtClean="0"/>
              <a:t>An introduction</a:t>
            </a:r>
            <a:br>
              <a:rPr lang="en-US" smtClean="0"/>
            </a:b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6858000" cy="533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Dietmar Jannach, TU Dortmund</a:t>
            </a:r>
            <a:r>
              <a:rPr lang="en-US" sz="1600" smtClean="0"/>
              <a:t>, Germany</a:t>
            </a:r>
            <a:br>
              <a:rPr lang="en-US" sz="1600" smtClean="0"/>
            </a:br>
            <a:r>
              <a:rPr lang="en-US" sz="1000" smtClean="0"/>
              <a:t>Slides presented at PhD School 2014, University Szeged, Hungary</a:t>
            </a:r>
            <a:endParaRPr lang="en-US" sz="1000" dirty="0"/>
          </a:p>
        </p:txBody>
      </p:sp>
      <p:sp>
        <p:nvSpPr>
          <p:cNvPr id="4" name="Rechteck 3"/>
          <p:cNvSpPr/>
          <p:nvPr/>
        </p:nvSpPr>
        <p:spPr>
          <a:xfrm>
            <a:off x="6377971" y="6581001"/>
            <a:ext cx="2754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dietmar.jannach@tu-dortmund.de</a:t>
            </a:r>
          </a:p>
        </p:txBody>
      </p:sp>
    </p:spTree>
    <p:extLst>
      <p:ext uri="{BB962C8B-B14F-4D97-AF65-F5344CB8AC3E}">
        <p14:creationId xmlns:p14="http://schemas.microsoft.com/office/powerpoint/2010/main" val="16679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mtClean="0"/>
              <a:t>Evaluating recommender systems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28800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3.3|4.6|3.4|1.3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eanos">
  <a:themeElements>
    <a:clrScheme name="Dactylo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keanos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keanos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15215</Words>
  <Application>Microsoft Office PowerPoint</Application>
  <PresentationFormat>Bildschirmpräsentation (4:3)</PresentationFormat>
  <Paragraphs>3729</Paragraphs>
  <Slides>262</Slides>
  <Notes>111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262</vt:i4>
      </vt:variant>
    </vt:vector>
  </HeadingPairs>
  <TitlesOfParts>
    <vt:vector size="264" baseType="lpstr">
      <vt:lpstr>Okeanos</vt:lpstr>
      <vt:lpstr>Formel</vt:lpstr>
      <vt:lpstr>Recommender Systems  An introduction </vt:lpstr>
      <vt:lpstr>Recommender Systems</vt:lpstr>
      <vt:lpstr>In e-commerce</vt:lpstr>
      <vt:lpstr>In Social Media</vt:lpstr>
      <vt:lpstr>Apps ..</vt:lpstr>
      <vt:lpstr>Entertainment</vt:lpstr>
      <vt:lpstr>And even more</vt:lpstr>
      <vt:lpstr>Limitations</vt:lpstr>
      <vt:lpstr>Computational advertising …</vt:lpstr>
      <vt:lpstr>About this course</vt:lpstr>
      <vt:lpstr>About me</vt:lpstr>
      <vt:lpstr>About you</vt:lpstr>
      <vt:lpstr>Recommended Reading</vt:lpstr>
      <vt:lpstr>Why using Recommender Systems?</vt:lpstr>
      <vt:lpstr>Real-world check</vt:lpstr>
      <vt:lpstr>Outline of the lecture</vt:lpstr>
      <vt:lpstr>Definition – Problem domain</vt:lpstr>
      <vt:lpstr>An often-cited problem characterization (Adomavicius &amp; Tuzhilin, TKDE, 2005)</vt:lpstr>
      <vt:lpstr>Paradigms of recommender systems</vt:lpstr>
      <vt:lpstr>Paradigms of recommender systems</vt:lpstr>
      <vt:lpstr>Paradigms of recommender systems</vt:lpstr>
      <vt:lpstr>Paradigms of recommender systems</vt:lpstr>
      <vt:lpstr>Paradigms of recommender systems</vt:lpstr>
      <vt:lpstr>Paradigms of recommender systems</vt:lpstr>
      <vt:lpstr>Collaborative Filtering</vt:lpstr>
      <vt:lpstr>Collaborative Filtering (CF)</vt:lpstr>
      <vt:lpstr>1992: Using collaborative filtering to weave an information tapestry  (D. Goldberg et al., Comm. of the ACM) </vt:lpstr>
      <vt:lpstr>1994: GroupLens: an open architecture for collaborative filtering of netnews  (P. Resnick et al., ACM CSCW ) </vt:lpstr>
      <vt:lpstr>Nearest-neighbors (kNN) </vt:lpstr>
      <vt:lpstr>Questions to answer…</vt:lpstr>
      <vt:lpstr>1 Determining similarity</vt:lpstr>
      <vt:lpstr>Pearson correlation</vt:lpstr>
      <vt:lpstr>2 Making predictions</vt:lpstr>
      <vt:lpstr>Improved kNN recommendations (Breese et al., UAI, 1998)</vt:lpstr>
      <vt:lpstr>kNN considerations</vt:lpstr>
      <vt:lpstr>2001:Item-based collaborative filtering recommendation algorithms  B. Sarwar et al., WWW 2001</vt:lpstr>
      <vt:lpstr>Pre-processing for item-based filtering</vt:lpstr>
      <vt:lpstr>Using (adjusted) cosine similarity</vt:lpstr>
      <vt:lpstr>Slope One predictors  (Lemire and Maclachlan, 2005)</vt:lpstr>
      <vt:lpstr>RF-Rec predictors (Gedikli et al. 2011) </vt:lpstr>
      <vt:lpstr>Memory- and model-based approaches</vt:lpstr>
      <vt:lpstr>Model-based approaches</vt:lpstr>
      <vt:lpstr>A data mining approach:  Association rule mining</vt:lpstr>
      <vt:lpstr>Recommendation based on  Association Rule Mining</vt:lpstr>
      <vt:lpstr>Probabilistic methods</vt:lpstr>
      <vt:lpstr>Calculation of probabilities (simplistic)</vt:lpstr>
      <vt:lpstr>Practical probabilistic approaches</vt:lpstr>
      <vt:lpstr>2000: Application of Dimensionality Reduction in Recommender Systems (B. Sarwar et al., WebKDD Workshop)</vt:lpstr>
      <vt:lpstr>The "latent factor space"</vt:lpstr>
      <vt:lpstr>Matrix factorization</vt:lpstr>
      <vt:lpstr>Example for SVD-based recommendation</vt:lpstr>
      <vt:lpstr>The projection of U and V^T in the 2 dimensional space (U_2,V_2^T)</vt:lpstr>
      <vt:lpstr>Discussion about dimensionality reduction (Sarwar et al. 2000a)</vt:lpstr>
      <vt:lpstr>2006 "Funk-SVD" and the Netflix prize (S. Funk, Try this at home)</vt:lpstr>
      <vt:lpstr>Learn the weights in iterative approach</vt:lpstr>
      <vt:lpstr>2008: Factorization meets the neighborhood: a multifaceted         collaborative filtering model (Y. Koren, ACM SIGKDD)</vt:lpstr>
      <vt:lpstr>Generalization: An optimization problem</vt:lpstr>
      <vt:lpstr>A prediction with 0% error!</vt:lpstr>
      <vt:lpstr>Rating prediction &amp; Item recommendation</vt:lpstr>
      <vt:lpstr>Explicit and implicit ratings</vt:lpstr>
      <vt:lpstr>Explicit and implicit ratings</vt:lpstr>
      <vt:lpstr>Data sparsity – cold start situations</vt:lpstr>
      <vt:lpstr>Example algorithm for sparse datasets</vt:lpstr>
      <vt:lpstr>A graph-based approach</vt:lpstr>
      <vt:lpstr>A graph-based approach</vt:lpstr>
      <vt:lpstr>Summary CF approaches</vt:lpstr>
      <vt:lpstr>CF tools and libraries</vt:lpstr>
      <vt:lpstr>Content-based filtering</vt:lpstr>
      <vt:lpstr>Content-based Filtering</vt:lpstr>
      <vt:lpstr>What is the "content"?</vt:lpstr>
      <vt:lpstr>Content representation and item similarities</vt:lpstr>
      <vt:lpstr>Term-Frequency - Inverse Document Frequency (TF-IDF)</vt:lpstr>
      <vt:lpstr>TF-IDF calculation</vt:lpstr>
      <vt:lpstr>Example TF-IDF representation</vt:lpstr>
      <vt:lpstr>Example TF-IDF representation</vt:lpstr>
      <vt:lpstr>Improving the vector space model</vt:lpstr>
      <vt:lpstr>Improving the vector space model</vt:lpstr>
      <vt:lpstr>Comparing the vectors (users/items)</vt:lpstr>
      <vt:lpstr>Recommending items</vt:lpstr>
      <vt:lpstr>Rocchio's method</vt:lpstr>
      <vt:lpstr>Rocchio details</vt:lpstr>
      <vt:lpstr>Probabilistic methods </vt:lpstr>
      <vt:lpstr>Improvements</vt:lpstr>
      <vt:lpstr>Linear classifiers</vt:lpstr>
      <vt:lpstr>On feature selection</vt:lpstr>
      <vt:lpstr>Limitations of content-based methods</vt:lpstr>
      <vt:lpstr>Discussion &amp; summary</vt:lpstr>
      <vt:lpstr>A case study – mobile games</vt:lpstr>
      <vt:lpstr>The application context</vt:lpstr>
      <vt:lpstr>Study setup (A/B test)</vt:lpstr>
      <vt:lpstr>Measurements</vt:lpstr>
      <vt:lpstr>"My Recommendations" conversion rates</vt:lpstr>
      <vt:lpstr>"My Recommendations" sales increase (1)</vt:lpstr>
      <vt:lpstr>"My Recommendations" sales increase (2)</vt:lpstr>
      <vt:lpstr>Post-sales recommendations</vt:lpstr>
      <vt:lpstr>Overall effects</vt:lpstr>
      <vt:lpstr>Observations &amp; Summary</vt:lpstr>
      <vt:lpstr>Recommender Systems  An introduction </vt:lpstr>
      <vt:lpstr>Evaluating recommender systems</vt:lpstr>
      <vt:lpstr>What is a good recommendation?</vt:lpstr>
      <vt:lpstr>What is a good recommendation?</vt:lpstr>
      <vt:lpstr>How do we as researchers  know?</vt:lpstr>
      <vt:lpstr>In academia – evaluation approaches</vt:lpstr>
      <vt:lpstr>Empirical research</vt:lpstr>
      <vt:lpstr>Evaluation settings (w. users)</vt:lpstr>
      <vt:lpstr>Research methods</vt:lpstr>
      <vt:lpstr>Experiment designs</vt:lpstr>
      <vt:lpstr>Different approaches in different fields</vt:lpstr>
      <vt:lpstr>Evaluation in information retrieval (IR)</vt:lpstr>
      <vt:lpstr>Metrics: Precision and Recall</vt:lpstr>
      <vt:lpstr>Precision vs. Recall</vt:lpstr>
      <vt:lpstr>F1 Metric</vt:lpstr>
      <vt:lpstr>Precision@k, Recall@k, Mean Avg. Precision</vt:lpstr>
      <vt:lpstr>Average Precision</vt:lpstr>
      <vt:lpstr>Metrics: Rank position matters </vt:lpstr>
      <vt:lpstr>Discounted Cumulative Gain (DCG)</vt:lpstr>
      <vt:lpstr>nDCG example</vt:lpstr>
      <vt:lpstr>Problem of the ground truth</vt:lpstr>
      <vt:lpstr>Task 1:  Rank algorithms using precision and recall</vt:lpstr>
      <vt:lpstr>Task 1:  Rank algorithms using precision and recall</vt:lpstr>
      <vt:lpstr>Error measures –  The Machine Learning perspective</vt:lpstr>
      <vt:lpstr>Example</vt:lpstr>
      <vt:lpstr>Dataset characteristics</vt:lpstr>
      <vt:lpstr>The Netflix Prize setup</vt:lpstr>
      <vt:lpstr>General methodology</vt:lpstr>
      <vt:lpstr>Analysis of results</vt:lpstr>
      <vt:lpstr>Reality check regarding F1 and accuracy measures for RS</vt:lpstr>
      <vt:lpstr>Real-world check</vt:lpstr>
      <vt:lpstr>Beyond accuracy – more quality metrics for recommenders</vt:lpstr>
      <vt:lpstr>Online experimentation</vt:lpstr>
      <vt:lpstr>A good recommendation?</vt:lpstr>
      <vt:lpstr>Quasi-experimental settings</vt:lpstr>
      <vt:lpstr>SkiMatcher Results</vt:lpstr>
      <vt:lpstr>Interpreting the Results</vt:lpstr>
      <vt:lpstr>Observational research</vt:lpstr>
      <vt:lpstr>Laboratory studies</vt:lpstr>
      <vt:lpstr>Non-experimental research</vt:lpstr>
      <vt:lpstr>Discussion &amp; summary</vt:lpstr>
      <vt:lpstr>Toward multi-dimensional evaluation</vt:lpstr>
      <vt:lpstr>Selection of own current work</vt:lpstr>
      <vt:lpstr>What recommenders recommend</vt:lpstr>
      <vt:lpstr>Accuracy results</vt:lpstr>
      <vt:lpstr>Distribution of recommendations by rating and popularity</vt:lpstr>
      <vt:lpstr>Boosting blockbusters</vt:lpstr>
      <vt:lpstr>Challenges in practical settings</vt:lpstr>
      <vt:lpstr>Challenges in practical settings</vt:lpstr>
      <vt:lpstr>Challenges in research</vt:lpstr>
      <vt:lpstr>Some experiments</vt:lpstr>
      <vt:lpstr>Results</vt:lpstr>
      <vt:lpstr>Some open issues</vt:lpstr>
      <vt:lpstr>Recommender Systems  An introduction </vt:lpstr>
      <vt:lpstr>Knowledge-based approaches</vt:lpstr>
      <vt:lpstr>Why do we need hnowledge-based recommenders?</vt:lpstr>
      <vt:lpstr>Knowledge-based (interactive) approaches</vt:lpstr>
      <vt:lpstr>Example: An interactive travel recommender</vt:lpstr>
      <vt:lpstr>Knowledge-Based Recommendation</vt:lpstr>
      <vt:lpstr>Knowledge-Based Recommendation </vt:lpstr>
      <vt:lpstr>Typical Approaches</vt:lpstr>
      <vt:lpstr>Constraint-based Recommendation</vt:lpstr>
      <vt:lpstr>An example problem </vt:lpstr>
      <vt:lpstr>Finding a set of suitable items  1</vt:lpstr>
      <vt:lpstr>Finding a set of suitable items  1</vt:lpstr>
      <vt:lpstr>Finding a set of suitable items  2</vt:lpstr>
      <vt:lpstr>Knowledge-based recommendation encoded as CSP</vt:lpstr>
      <vt:lpstr>Additional reasoning with knowledge-based approaches</vt:lpstr>
      <vt:lpstr>Reasoning - example</vt:lpstr>
      <vt:lpstr>Example: find minimal relaxations (minimal diagnoses)</vt:lpstr>
      <vt:lpstr>Ranking the items</vt:lpstr>
      <vt:lpstr>Ranking with MAUT I</vt:lpstr>
      <vt:lpstr>Ranking with MAUT 2</vt:lpstr>
      <vt:lpstr>Interacting with constraint-based recommenders</vt:lpstr>
      <vt:lpstr>Example: sales dialogue financial services</vt:lpstr>
      <vt:lpstr>Example software: Advisor Suite</vt:lpstr>
      <vt:lpstr>Case-based recommendation &amp; Critiquing</vt:lpstr>
      <vt:lpstr>Case-based reasoning</vt:lpstr>
      <vt:lpstr>Critiquing </vt:lpstr>
      <vt:lpstr>The case for critiquing</vt:lpstr>
      <vt:lpstr>Compound critiques</vt:lpstr>
      <vt:lpstr>More critiquing types</vt:lpstr>
      <vt:lpstr>Summary</vt:lpstr>
      <vt:lpstr>Limitations of knowledge-based recommendation</vt:lpstr>
      <vt:lpstr>Hybrid approaches</vt:lpstr>
      <vt:lpstr>Hybrid recommender systems</vt:lpstr>
      <vt:lpstr>Monolithic hybridization design</vt:lpstr>
      <vt:lpstr>Monolithic hybridization designs:  Feature combination</vt:lpstr>
      <vt:lpstr>Monolithic hybridization designs:  Feature augmentation</vt:lpstr>
      <vt:lpstr>Parallelized hybridization design</vt:lpstr>
      <vt:lpstr>Parallelized design: Weighted</vt:lpstr>
      <vt:lpstr>Parallelized hybridization design: Weighted</vt:lpstr>
      <vt:lpstr>Parallelized hybridization design: Weighted</vt:lpstr>
      <vt:lpstr>Parallelized design: Weighted</vt:lpstr>
      <vt:lpstr>Parallelized design: Switching</vt:lpstr>
      <vt:lpstr>Parallelized design: Mixed</vt:lpstr>
      <vt:lpstr>Pipelined hybridization designs</vt:lpstr>
      <vt:lpstr>Pipelined hybridization designs: Cascade</vt:lpstr>
      <vt:lpstr>Pipelined hybridization designs: Meta-level</vt:lpstr>
      <vt:lpstr>Limitations and success of  hybridization strategies</vt:lpstr>
      <vt:lpstr>Recommender Systems  An introduction </vt:lpstr>
      <vt:lpstr>The Filter Bubble</vt:lpstr>
      <vt:lpstr>Explaining recommendations</vt:lpstr>
      <vt:lpstr>Explanations in recommender systems</vt:lpstr>
      <vt:lpstr>Explanations at Amazon.de</vt:lpstr>
      <vt:lpstr>What is an Explanation?</vt:lpstr>
      <vt:lpstr>Explanations in recommender systems</vt:lpstr>
      <vt:lpstr>Goals when providing explanations (1)</vt:lpstr>
      <vt:lpstr>Goals when providing explanations (2)</vt:lpstr>
      <vt:lpstr>Goals when providing explanations (3)</vt:lpstr>
      <vt:lpstr>Goals when providing explanations (4)</vt:lpstr>
      <vt:lpstr>Explanations in general</vt:lpstr>
      <vt:lpstr>Taxonomy for generating explanations</vt:lpstr>
      <vt:lpstr>Explanations in CF recommenders</vt:lpstr>
      <vt:lpstr>Evaluating explanation interfaces  (Herlocker et al. 2000)</vt:lpstr>
      <vt:lpstr>Study results</vt:lpstr>
      <vt:lpstr>Study results</vt:lpstr>
      <vt:lpstr>Explanations for CB / KB recommenders</vt:lpstr>
      <vt:lpstr>Content-based techniques</vt:lpstr>
      <vt:lpstr>Keyword-style explanations</vt:lpstr>
      <vt:lpstr>"Tagsplanations" and tag clouds</vt:lpstr>
      <vt:lpstr>Explanations in case-based RS</vt:lpstr>
      <vt:lpstr>Explanations in case-based RS</vt:lpstr>
      <vt:lpstr>Explaining solutions (1)</vt:lpstr>
      <vt:lpstr>Explaining solutions (2)</vt:lpstr>
      <vt:lpstr>Explaining solutions (3)</vt:lpstr>
      <vt:lpstr>Explaining solutions (4)</vt:lpstr>
      <vt:lpstr>Explaining solutions (5)</vt:lpstr>
      <vt:lpstr>Explanations in constraint-based RS</vt:lpstr>
      <vt:lpstr>An argumentation-based approach</vt:lpstr>
      <vt:lpstr>Representation of the model</vt:lpstr>
      <vt:lpstr>Example</vt:lpstr>
      <vt:lpstr>Presentation of the explanation</vt:lpstr>
      <vt:lpstr>Thermencheck.com (hot spring resorts)</vt:lpstr>
      <vt:lpstr>Evaluation</vt:lpstr>
      <vt:lpstr>Results for the explanation feature</vt:lpstr>
      <vt:lpstr>An example for a laboratory study</vt:lpstr>
      <vt:lpstr>How should I explain?</vt:lpstr>
      <vt:lpstr>Experimental goals and procedure</vt:lpstr>
      <vt:lpstr>Results – mean time for deciding</vt:lpstr>
      <vt:lpstr>Effectiveness and persuasion</vt:lpstr>
      <vt:lpstr>Results – Perceived transparency</vt:lpstr>
      <vt:lpstr>Results - Satisfaction</vt:lpstr>
      <vt:lpstr>Results – Relationships between variables</vt:lpstr>
      <vt:lpstr>Explanations in RS: Summary</vt:lpstr>
      <vt:lpstr>Recommender Systems  An introduction </vt:lpstr>
      <vt:lpstr>Selected topics in RS</vt:lpstr>
      <vt:lpstr>Context-awareness</vt:lpstr>
      <vt:lpstr>Context-awareness: Challenges in research</vt:lpstr>
      <vt:lpstr>Social and Semantic Web  Recommender Systems</vt:lpstr>
      <vt:lpstr>Trust-aware recommender systems</vt:lpstr>
      <vt:lpstr>Early Trust-based System</vt:lpstr>
      <vt:lpstr>Social trust algorithms</vt:lpstr>
      <vt:lpstr>Tags and Folksonomies</vt:lpstr>
      <vt:lpstr>Tag-based recommendation</vt:lpstr>
      <vt:lpstr>Tag-enhanced collaborative filtering</vt:lpstr>
      <vt:lpstr>Recommending tags</vt:lpstr>
      <vt:lpstr>Selected topics in RS</vt:lpstr>
      <vt:lpstr>Algoritmic and evaluation topics</vt:lpstr>
      <vt:lpstr>Multi-criteria recommender systems</vt:lpstr>
      <vt:lpstr>Our approach</vt:lpstr>
      <vt:lpstr>Results</vt:lpstr>
      <vt:lpstr>Other recent topics</vt:lpstr>
      <vt:lpstr>Examples of recent research works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model-based debugging of spreadsheet programs</dc:title>
  <dc:creator>Dietmar Jannach</dc:creator>
  <cp:lastModifiedBy>dietmar</cp:lastModifiedBy>
  <cp:revision>1004</cp:revision>
  <dcterms:created xsi:type="dcterms:W3CDTF">2010-06-29T05:54:54Z</dcterms:created>
  <dcterms:modified xsi:type="dcterms:W3CDTF">2014-07-29T18:34:07Z</dcterms:modified>
</cp:coreProperties>
</file>