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tags/tag1.xml" ContentType="application/vnd.openxmlformats-officedocument.presentationml.tags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47"/>
  </p:notesMasterIdLst>
  <p:handoutMasterIdLst>
    <p:handoutMasterId r:id="rId148"/>
  </p:handoutMasterIdLst>
  <p:sldIdLst>
    <p:sldId id="256" r:id="rId3"/>
    <p:sldId id="819" r:id="rId4"/>
    <p:sldId id="947" r:id="rId5"/>
    <p:sldId id="948" r:id="rId6"/>
    <p:sldId id="949" r:id="rId7"/>
    <p:sldId id="611" r:id="rId8"/>
    <p:sldId id="680" r:id="rId9"/>
    <p:sldId id="818" r:id="rId10"/>
    <p:sldId id="950" r:id="rId11"/>
    <p:sldId id="951" r:id="rId12"/>
    <p:sldId id="756" r:id="rId13"/>
    <p:sldId id="952" r:id="rId14"/>
    <p:sldId id="749" r:id="rId15"/>
    <p:sldId id="750" r:id="rId16"/>
    <p:sldId id="751" r:id="rId17"/>
    <p:sldId id="752" r:id="rId18"/>
    <p:sldId id="753" r:id="rId19"/>
    <p:sldId id="754" r:id="rId20"/>
    <p:sldId id="684" r:id="rId21"/>
    <p:sldId id="656" r:id="rId22"/>
    <p:sldId id="612" r:id="rId23"/>
    <p:sldId id="842" r:id="rId24"/>
    <p:sldId id="843" r:id="rId25"/>
    <p:sldId id="613" r:id="rId26"/>
    <p:sldId id="781" r:id="rId27"/>
    <p:sldId id="614" r:id="rId28"/>
    <p:sldId id="615" r:id="rId29"/>
    <p:sldId id="616" r:id="rId30"/>
    <p:sldId id="953" r:id="rId31"/>
    <p:sldId id="617" r:id="rId32"/>
    <p:sldId id="618" r:id="rId33"/>
    <p:sldId id="844" r:id="rId34"/>
    <p:sldId id="619" r:id="rId35"/>
    <p:sldId id="620" r:id="rId36"/>
    <p:sldId id="621" r:id="rId37"/>
    <p:sldId id="622" r:id="rId38"/>
    <p:sldId id="623" r:id="rId39"/>
    <p:sldId id="624" r:id="rId40"/>
    <p:sldId id="626" r:id="rId41"/>
    <p:sldId id="625" r:id="rId42"/>
    <p:sldId id="845" r:id="rId43"/>
    <p:sldId id="846" r:id="rId44"/>
    <p:sldId id="847" r:id="rId45"/>
    <p:sldId id="628" r:id="rId46"/>
    <p:sldId id="631" r:id="rId47"/>
    <p:sldId id="848" r:id="rId48"/>
    <p:sldId id="849" r:id="rId49"/>
    <p:sldId id="850" r:id="rId50"/>
    <p:sldId id="630" r:id="rId51"/>
    <p:sldId id="927" r:id="rId52"/>
    <p:sldId id="954" r:id="rId53"/>
    <p:sldId id="955" r:id="rId54"/>
    <p:sldId id="956" r:id="rId55"/>
    <p:sldId id="957" r:id="rId56"/>
    <p:sldId id="1032" r:id="rId57"/>
    <p:sldId id="1033" r:id="rId58"/>
    <p:sldId id="1034" r:id="rId59"/>
    <p:sldId id="958" r:id="rId60"/>
    <p:sldId id="929" r:id="rId61"/>
    <p:sldId id="930" r:id="rId62"/>
    <p:sldId id="931" r:id="rId63"/>
    <p:sldId id="932" r:id="rId64"/>
    <p:sldId id="933" r:id="rId65"/>
    <p:sldId id="937" r:id="rId66"/>
    <p:sldId id="935" r:id="rId67"/>
    <p:sldId id="936" r:id="rId68"/>
    <p:sldId id="938" r:id="rId69"/>
    <p:sldId id="959" r:id="rId70"/>
    <p:sldId id="939" r:id="rId71"/>
    <p:sldId id="940" r:id="rId72"/>
    <p:sldId id="941" r:id="rId73"/>
    <p:sldId id="942" r:id="rId74"/>
    <p:sldId id="943" r:id="rId75"/>
    <p:sldId id="944" r:id="rId76"/>
    <p:sldId id="945" r:id="rId77"/>
    <p:sldId id="946" r:id="rId78"/>
    <p:sldId id="1167" r:id="rId79"/>
    <p:sldId id="1103" r:id="rId80"/>
    <p:sldId id="1104" r:id="rId81"/>
    <p:sldId id="1105" r:id="rId82"/>
    <p:sldId id="1106" r:id="rId83"/>
    <p:sldId id="1107" r:id="rId84"/>
    <p:sldId id="1108" r:id="rId85"/>
    <p:sldId id="1109" r:id="rId86"/>
    <p:sldId id="1110" r:id="rId87"/>
    <p:sldId id="1111" r:id="rId88"/>
    <p:sldId id="1112" r:id="rId89"/>
    <p:sldId id="1113" r:id="rId90"/>
    <p:sldId id="1114" r:id="rId91"/>
    <p:sldId id="1115" r:id="rId92"/>
    <p:sldId id="1116" r:id="rId93"/>
    <p:sldId id="1117" r:id="rId94"/>
    <p:sldId id="1118" r:id="rId95"/>
    <p:sldId id="1119" r:id="rId96"/>
    <p:sldId id="1120" r:id="rId97"/>
    <p:sldId id="1121" r:id="rId98"/>
    <p:sldId id="1122" r:id="rId99"/>
    <p:sldId id="1123" r:id="rId100"/>
    <p:sldId id="1124" r:id="rId101"/>
    <p:sldId id="1125" r:id="rId102"/>
    <p:sldId id="1126" r:id="rId103"/>
    <p:sldId id="1127" r:id="rId104"/>
    <p:sldId id="1128" r:id="rId105"/>
    <p:sldId id="1129" r:id="rId106"/>
    <p:sldId id="1130" r:id="rId107"/>
    <p:sldId id="1131" r:id="rId108"/>
    <p:sldId id="1132" r:id="rId109"/>
    <p:sldId id="1133" r:id="rId110"/>
    <p:sldId id="1134" r:id="rId111"/>
    <p:sldId id="1135" r:id="rId112"/>
    <p:sldId id="1136" r:id="rId113"/>
    <p:sldId id="1137" r:id="rId114"/>
    <p:sldId id="1138" r:id="rId115"/>
    <p:sldId id="1139" r:id="rId116"/>
    <p:sldId id="1140" r:id="rId117"/>
    <p:sldId id="1141" r:id="rId118"/>
    <p:sldId id="1142" r:id="rId119"/>
    <p:sldId id="1143" r:id="rId120"/>
    <p:sldId id="1144" r:id="rId121"/>
    <p:sldId id="1145" r:id="rId122"/>
    <p:sldId id="1146" r:id="rId123"/>
    <p:sldId id="1147" r:id="rId124"/>
    <p:sldId id="1148" r:id="rId125"/>
    <p:sldId id="1149" r:id="rId126"/>
    <p:sldId id="1150" r:id="rId127"/>
    <p:sldId id="1151" r:id="rId128"/>
    <p:sldId id="1152" r:id="rId129"/>
    <p:sldId id="1153" r:id="rId130"/>
    <p:sldId id="1154" r:id="rId131"/>
    <p:sldId id="1155" r:id="rId132"/>
    <p:sldId id="1156" r:id="rId133"/>
    <p:sldId id="1157" r:id="rId134"/>
    <p:sldId id="1158" r:id="rId135"/>
    <p:sldId id="1159" r:id="rId136"/>
    <p:sldId id="1160" r:id="rId137"/>
    <p:sldId id="1161" r:id="rId138"/>
    <p:sldId id="1162" r:id="rId139"/>
    <p:sldId id="1163" r:id="rId140"/>
    <p:sldId id="1164" r:id="rId141"/>
    <p:sldId id="1165" r:id="rId142"/>
    <p:sldId id="1166" r:id="rId143"/>
    <p:sldId id="1100" r:id="rId144"/>
    <p:sldId id="1101" r:id="rId145"/>
    <p:sldId id="1102" r:id="rId14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2" autoAdjust="0"/>
    <p:restoredTop sz="96686" autoAdjust="0"/>
  </p:normalViewPr>
  <p:slideViewPr>
    <p:cSldViewPr>
      <p:cViewPr varScale="1">
        <p:scale>
          <a:sx n="119" d="100"/>
          <a:sy n="11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handoutMaster" Target="handoutMasters/handoutMaster1.xml"/><Relationship Id="rId15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jannach\Eigene%20Dateien\6%20papers\ZZ_OUTDATED_RecommenderBook\Chapter%202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000-papers\general\habil\vortrag\svd_m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9795387143343"/>
          <c:y val="0.14331210191082824"/>
          <c:w val="0.77158341142034648"/>
          <c:h val="0.66560509554140623"/>
        </c:manualLayout>
      </c:layout>
      <c:lineChart>
        <c:grouping val="standard"/>
        <c:varyColors val="0"/>
        <c:ser>
          <c:idx val="0"/>
          <c:order val="0"/>
          <c:tx>
            <c:strRef>
              <c:f>correlation!$B$5</c:f>
              <c:strCache>
                <c:ptCount val="1"/>
                <c:pt idx="0">
                  <c:v>Alice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correlation!$C$5:$F$5</c:f>
              <c:numCache>
                <c:formatCode>0</c:formatCode>
                <c:ptCount val="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correlation!$B$6</c:f>
              <c:strCache>
                <c:ptCount val="1"/>
                <c:pt idx="0">
                  <c:v>User1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correlation!$C$6:$F$6</c:f>
              <c:numCache>
                <c:formatCode>0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correlation!$B$9</c:f>
              <c:strCache>
                <c:ptCount val="1"/>
                <c:pt idx="0">
                  <c:v>User4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correlation!$C$9:$F$9</c:f>
              <c:numCache>
                <c:formatCode>0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03168"/>
        <c:axId val="100910592"/>
      </c:lineChart>
      <c:catAx>
        <c:axId val="10090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Ratings</a:t>
                </a:r>
              </a:p>
            </c:rich>
          </c:tx>
          <c:layout>
            <c:manualLayout>
              <c:xMode val="edge"/>
              <c:yMode val="edge"/>
              <c:x val="1.6187050359712365E-2"/>
              <c:y val="0.401273885350318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00910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910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009031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798636681206156"/>
          <c:y val="8.9171974522293529E-2"/>
          <c:w val="0.12050378594762047"/>
          <c:h val="0.305732484076433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Alice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Tabelle1!$B$2</c:f>
              <c:numCache>
                <c:formatCode>General</c:formatCode>
                <c:ptCount val="1"/>
                <c:pt idx="0">
                  <c:v>0.47000000000000008</c:v>
                </c:pt>
              </c:numCache>
            </c:numRef>
          </c:xVal>
          <c:yVal>
            <c:numRef>
              <c:f>Tabelle1!$C$2</c:f>
              <c:numCache>
                <c:formatCode>General</c:formatCode>
                <c:ptCount val="1"/>
                <c:pt idx="0">
                  <c:v>-0.30000000000000016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Bob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Tabelle1!$B$3</c:f>
              <c:numCache>
                <c:formatCode>General</c:formatCode>
                <c:ptCount val="1"/>
                <c:pt idx="0">
                  <c:v>-0.44</c:v>
                </c:pt>
              </c:numCache>
            </c:numRef>
          </c:xVal>
          <c:yVal>
            <c:numRef>
              <c:f>Tabelle1!$C$3</c:f>
              <c:numCache>
                <c:formatCode>General</c:formatCode>
                <c:ptCount val="1"/>
                <c:pt idx="0">
                  <c:v>0.23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Mary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dPt>
            <c:idx val="0"/>
            <c:marker>
              <c:spPr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bg2">
                      <a:lumMod val="60000"/>
                      <a:lumOff val="40000"/>
                    </a:schemeClr>
                  </a:outerShdw>
                </a:effectLst>
              </c:spPr>
            </c:marker>
            <c:bubble3D val="0"/>
            <c:spPr>
              <a:ln w="28575">
                <a:noFill/>
              </a:ln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</c:spPr>
          </c:dPt>
          <c:xVal>
            <c:numRef>
              <c:f>Tabelle1!$B$4</c:f>
              <c:numCache>
                <c:formatCode>General</c:formatCode>
                <c:ptCount val="1"/>
                <c:pt idx="0">
                  <c:v>0.70000000000000029</c:v>
                </c:pt>
              </c:numCache>
            </c:numRef>
          </c:xVal>
          <c:yVal>
            <c:numRef>
              <c:f>Tabelle1!$C$4</c:f>
              <c:numCache>
                <c:formatCode>General</c:formatCode>
                <c:ptCount val="1"/>
                <c:pt idx="0">
                  <c:v>-6.0000000000000026E-2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Sue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Tabelle1!$B$5</c:f>
              <c:numCache>
                <c:formatCode>General</c:formatCode>
                <c:ptCount val="1"/>
                <c:pt idx="0">
                  <c:v>0.31000000000000016</c:v>
                </c:pt>
              </c:numCache>
            </c:numRef>
          </c:xVal>
          <c:yVal>
            <c:numRef>
              <c:f>Tabelle1!$C$5</c:f>
              <c:numCache>
                <c:formatCode>General</c:formatCode>
                <c:ptCount val="1"/>
                <c:pt idx="0">
                  <c:v>0.93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Terminator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Tabelle1!$B$6</c:f>
              <c:numCache>
                <c:formatCode>General</c:formatCode>
                <c:ptCount val="1"/>
                <c:pt idx="0">
                  <c:v>-0.44</c:v>
                </c:pt>
              </c:numCache>
            </c:numRef>
          </c:xVal>
          <c:yVal>
            <c:numRef>
              <c:f>Tabelle1!$C$6</c:f>
              <c:numCache>
                <c:formatCode>General</c:formatCode>
                <c:ptCount val="1"/>
                <c:pt idx="0">
                  <c:v>0.58000000000000007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Die Hard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Tabelle1!$B$7</c:f>
              <c:numCache>
                <c:formatCode>General</c:formatCode>
                <c:ptCount val="1"/>
                <c:pt idx="0">
                  <c:v>-0.56999999999999995</c:v>
                </c:pt>
              </c:numCache>
            </c:numRef>
          </c:xVal>
          <c:yVal>
            <c:numRef>
              <c:f>Tabelle1!$C$7</c:f>
              <c:numCache>
                <c:formatCode>General</c:formatCode>
                <c:ptCount val="1"/>
                <c:pt idx="0">
                  <c:v>-0.66000000000000036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Twins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Tabelle1!$B$8</c:f>
              <c:numCache>
                <c:formatCode>General</c:formatCode>
                <c:ptCount val="1"/>
                <c:pt idx="0">
                  <c:v>6.0000000000000026E-2</c:v>
                </c:pt>
              </c:numCache>
            </c:numRef>
          </c:xVal>
          <c:yVal>
            <c:numRef>
              <c:f>Tabelle1!$C$8</c:f>
              <c:numCache>
                <c:formatCode>General</c:formatCode>
                <c:ptCount val="1"/>
                <c:pt idx="0">
                  <c:v>0.26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Eat Pray Love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Tabelle1!$B$9</c:f>
              <c:numCache>
                <c:formatCode>General</c:formatCode>
                <c:ptCount val="1"/>
                <c:pt idx="0">
                  <c:v>0.38000000000000017</c:v>
                </c:pt>
              </c:numCache>
            </c:numRef>
          </c:xVal>
          <c:yVal>
            <c:numRef>
              <c:f>Tabelle1!$C$9</c:f>
              <c:numCache>
                <c:formatCode>General</c:formatCode>
                <c:ptCount val="1"/>
                <c:pt idx="0">
                  <c:v>0.18000000000000008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Tabelle1!$A$10</c:f>
              <c:strCache>
                <c:ptCount val="1"/>
                <c:pt idx="0">
                  <c:v>Pretty Woman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Tabelle1!$B$10</c:f>
              <c:numCache>
                <c:formatCode>General</c:formatCode>
                <c:ptCount val="1"/>
                <c:pt idx="0">
                  <c:v>0.56999999999999995</c:v>
                </c:pt>
              </c:numCache>
            </c:numRef>
          </c:xVal>
          <c:yVal>
            <c:numRef>
              <c:f>Tabelle1!$C$10</c:f>
              <c:numCache>
                <c:formatCode>General</c:formatCode>
                <c:ptCount val="1"/>
                <c:pt idx="0">
                  <c:v>-0.36000000000000015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95904"/>
        <c:axId val="100797440"/>
      </c:scatterChart>
      <c:valAx>
        <c:axId val="100795904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crossAx val="100797440"/>
        <c:crossesAt val="0"/>
        <c:crossBetween val="midCat"/>
      </c:valAx>
      <c:valAx>
        <c:axId val="100797440"/>
        <c:scaling>
          <c:orientation val="minMax"/>
          <c:max val="1"/>
          <c:min val="-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795904"/>
        <c:crossesAt val="0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05.08.2013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13740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66529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54040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117</a:t>
            </a:fld>
            <a:endParaRPr lang="de-DE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84070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56159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56159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42974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37336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8225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96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84208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31701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99861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23075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062778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81176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71764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20673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98014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36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47248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26067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73746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04036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141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E8076-29F3-48F4-97B0-AB43314E13F8}" type="slidenum">
              <a:rPr lang="de-DE" smtClean="0"/>
              <a:pPr/>
              <a:t>142</a:t>
            </a:fld>
            <a:endParaRPr lang="de-DE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4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20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289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224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8D27-57D9-4ACA-87B9-FF09F7D622B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299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450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06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714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5466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86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7</a:t>
            </a:fld>
            <a:endParaRPr lang="de-D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431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2079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96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3657E-24D4-4601-8292-B2513B603E28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AT" smtClean="0"/>
              <a:t>Could a RS be a persuasive technology? In fact depending on the application area RS are deployed to:</a:t>
            </a:r>
          </a:p>
          <a:p>
            <a:endParaRPr lang="de-A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5993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5036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6024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38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137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1719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1231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0174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945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2925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7252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4319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0190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03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6586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7596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700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6510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7572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6085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8420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4114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4127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41259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7599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4724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75991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3046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23785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65347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4136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4973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74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76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08657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8D27-57D9-4ACA-87B9-FF09F7D622B1}" type="slidenum">
              <a:rPr lang="de-DE" smtClean="0"/>
              <a:pPr/>
              <a:t>105</a:t>
            </a:fld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2068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13624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0371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85068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556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25396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76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Markus Zanker, markus.zanker@uni-klu.ac.at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28596" y="6357958"/>
            <a:ext cx="5799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/>
              <a:t>© Dietmar</a:t>
            </a:r>
            <a:r>
              <a:rPr lang="en-US" sz="1200" b="0" baseline="0" dirty="0" smtClean="0"/>
              <a:t> Jannach, Markus Zanker and Gerhard Friedrich</a:t>
            </a:r>
            <a:endParaRPr lang="de-DE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‹Nr.›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Tutorial: Introduction to Recommender Systems, ACM SAC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27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02.wmf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8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10.png"/><Relationship Id="rId4" Type="http://schemas.openxmlformats.org/officeDocument/2006/relationships/image" Target="../media/image990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zanker@uni-klu.ac.at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7.jpeg"/><Relationship Id="rId4" Type="http://schemas.openxmlformats.org/officeDocument/2006/relationships/hyperlink" Target="mailto:dietmar.jannach@tu-dortmund.de" TargetMode="Externa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chart" Target="../charts/chart2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4.jpeg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2.jpeg"/><Relationship Id="rId10" Type="http://schemas.openxmlformats.org/officeDocument/2006/relationships/image" Target="../media/image48.wmf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8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96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600" dirty="0" smtClean="0"/>
              <a:t>Tutorial: Recommender Systems</a:t>
            </a:r>
            <a:br>
              <a:rPr lang="en-US" sz="2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International Joint Conference on Artificial Intelligence </a:t>
            </a:r>
            <a:br>
              <a:rPr lang="en-US" sz="1600" dirty="0" smtClean="0"/>
            </a:br>
            <a:r>
              <a:rPr lang="en-US" sz="1600" dirty="0" smtClean="0"/>
              <a:t>Beijing, August 4, 2013</a:t>
            </a:r>
            <a:endParaRPr lang="en-US" sz="1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63" y="3929063"/>
            <a:ext cx="4784725" cy="1752600"/>
          </a:xfrm>
        </p:spPr>
        <p:txBody>
          <a:bodyPr/>
          <a:lstStyle/>
          <a:p>
            <a:pPr eaLnBrk="1" hangingPunct="1"/>
            <a:r>
              <a:rPr lang="en-US" sz="1400" b="1" dirty="0" smtClean="0"/>
              <a:t>Dietmar Jannach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/>
              <a:t>TU Dortmund</a:t>
            </a:r>
          </a:p>
          <a:p>
            <a:pPr eaLnBrk="1" hangingPunct="1">
              <a:spcBef>
                <a:spcPts val="0"/>
              </a:spcBef>
            </a:pPr>
            <a:endParaRPr lang="en-US" sz="1400" dirty="0"/>
          </a:p>
          <a:p>
            <a:pPr eaLnBrk="1" hangingPunct="1"/>
            <a:r>
              <a:rPr lang="en-US" sz="1400" b="1" dirty="0"/>
              <a:t>Gerhard Friedrich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/>
              <a:t>Alpen-Adria Universität Klagenfurt</a:t>
            </a:r>
          </a:p>
          <a:p>
            <a:pPr eaLnBrk="1" hangingPunct="1">
              <a:spcBef>
                <a:spcPts val="0"/>
              </a:spcBef>
            </a:pPr>
            <a:endParaRPr lang="en-US" sz="1400" dirty="0" smtClean="0"/>
          </a:p>
        </p:txBody>
      </p:sp>
      <p:pic>
        <p:nvPicPr>
          <p:cNvPr id="4101" name="Picture 5" descr="C:\Dokumente und Einstellungen\jannach\Eigene Dateien\0 admin\admin allgemein\lo_TU-Do 2008\logo_rgb_jpg\tud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2643206" cy="426671"/>
          </a:xfrm>
          <a:prstGeom prst="rect">
            <a:avLst/>
          </a:prstGeom>
          <a:noFill/>
        </p:spPr>
      </p:pic>
      <p:pic>
        <p:nvPicPr>
          <p:cNvPr id="1027" name="Picture 3" descr="C:\Users\Dietmar\Dateien\temp\logo_uniklgf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0002"/>
            <a:ext cx="17716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check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Myths from industry</a:t>
            </a:r>
          </a:p>
          <a:p>
            <a:pPr lvl="1"/>
            <a:r>
              <a:rPr lang="en-US" dirty="0" smtClean="0"/>
              <a:t>Amazon.com generates X percent of their sales through the recommendation lists (30 &lt; X &lt; 70)</a:t>
            </a:r>
          </a:p>
          <a:p>
            <a:pPr lvl="1"/>
            <a:r>
              <a:rPr lang="en-US" dirty="0" smtClean="0"/>
              <a:t>Netflix (DVD rental and movie streaming) generates X percent of </a:t>
            </a:r>
            <a:r>
              <a:rPr lang="en-US" dirty="0"/>
              <a:t>their sales through the recommendation lists (30 &lt; X &lt; 70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must be some value in it</a:t>
            </a:r>
          </a:p>
          <a:p>
            <a:pPr lvl="1"/>
            <a:r>
              <a:rPr lang="en-US" dirty="0" smtClean="0"/>
              <a:t>See recommendation of groups, jobs or people on LinkedIn</a:t>
            </a:r>
          </a:p>
          <a:p>
            <a:pPr lvl="1"/>
            <a:r>
              <a:rPr lang="en-US" dirty="0" smtClean="0"/>
              <a:t>Friend recommendation and ad personalization on Facebook</a:t>
            </a:r>
          </a:p>
          <a:p>
            <a:pPr lvl="1"/>
            <a:r>
              <a:rPr lang="en-US" dirty="0" smtClean="0"/>
              <a:t>Song recommendation at last.fm</a:t>
            </a:r>
          </a:p>
          <a:p>
            <a:pPr lvl="1"/>
            <a:r>
              <a:rPr lang="en-US" dirty="0" smtClean="0"/>
              <a:t>News recommendation at Forbes.com (plus 37% CTR)</a:t>
            </a:r>
          </a:p>
          <a:p>
            <a:r>
              <a:rPr lang="en-US" dirty="0" smtClean="0"/>
              <a:t>Academia</a:t>
            </a:r>
          </a:p>
          <a:p>
            <a:pPr lvl="1"/>
            <a:r>
              <a:rPr lang="en-US" dirty="0" smtClean="0"/>
              <a:t>A few studies exist that show the effect</a:t>
            </a:r>
          </a:p>
          <a:p>
            <a:pPr lvl="2"/>
            <a:r>
              <a:rPr lang="en-US" dirty="0" smtClean="0"/>
              <a:t>increased sales, changes in sales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en-US" dirty="0" smtClean="0"/>
              <a:t>Constraint-based recommendation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386483"/>
            <a:ext cx="8460432" cy="4320480"/>
          </a:xfrm>
        </p:spPr>
        <p:txBody>
          <a:bodyPr/>
          <a:lstStyle/>
          <a:p>
            <a:r>
              <a:rPr lang="en-US" sz="2200" b="1" dirty="0" smtClean="0"/>
              <a:t>BUT</a:t>
            </a:r>
            <a:r>
              <a:rPr lang="en-US" sz="2200" dirty="0" smtClean="0"/>
              <a:t>: What if no solution exists?</a:t>
            </a:r>
          </a:p>
          <a:p>
            <a:pPr lvl="1"/>
            <a:r>
              <a:rPr lang="en-US" dirty="0" smtClean="0"/>
              <a:t>                     	</a:t>
            </a:r>
            <a:r>
              <a:rPr lang="en-US" sz="1800" dirty="0" smtClean="0"/>
              <a:t>not </a:t>
            </a:r>
            <a:r>
              <a:rPr lang="en-US" sz="1800" dirty="0" err="1" smtClean="0"/>
              <a:t>satisfiable</a:t>
            </a:r>
            <a:r>
              <a:rPr lang="en-US" sz="1800" dirty="0" smtClean="0"/>
              <a:t>  	</a:t>
            </a:r>
            <a:r>
              <a:rPr lang="en-US" sz="1800" dirty="0" smtClean="0">
                <a:sym typeface="Wingdings" pitchFamily="2" charset="2"/>
              </a:rPr>
              <a:t> debugging of knowledge base</a:t>
            </a:r>
            <a:endParaRPr lang="en-US" sz="1800" dirty="0" smtClean="0"/>
          </a:p>
          <a:p>
            <a:pPr lvl="1"/>
            <a:r>
              <a:rPr lang="en-US" sz="1800" dirty="0" smtClean="0"/>
              <a:t>                                    	not </a:t>
            </a:r>
            <a:r>
              <a:rPr lang="en-US" sz="1800" dirty="0" err="1" smtClean="0"/>
              <a:t>satisfiable</a:t>
            </a:r>
            <a:r>
              <a:rPr lang="en-US" sz="1800" dirty="0" smtClean="0"/>
              <a:t> but 	</a:t>
            </a:r>
          </a:p>
          <a:p>
            <a:pPr marL="457200" lvl="1" indent="0">
              <a:buNone/>
            </a:pPr>
            <a:r>
              <a:rPr lang="en-US" sz="1800" dirty="0" smtClean="0">
                <a:sym typeface="Wingdings" pitchFamily="2" charset="2"/>
              </a:rPr>
              <a:t>    			correct 		 debugging of user requirements</a:t>
            </a:r>
          </a:p>
          <a:p>
            <a:pPr lvl="1"/>
            <a:endParaRPr lang="en-US" sz="1800" dirty="0" smtClean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Application of model-based diagnosis for debugging user requirements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Diagnoses:                                                     			is </a:t>
            </a:r>
            <a:r>
              <a:rPr lang="en-US" sz="1800" dirty="0" err="1" smtClean="0">
                <a:sym typeface="Wingdings" pitchFamily="2" charset="2"/>
              </a:rPr>
              <a:t>satisfiable</a:t>
            </a:r>
            <a:endParaRPr lang="en-US" sz="1800" dirty="0" smtClean="0">
              <a:sym typeface="Wingdings" pitchFamily="2" charset="2"/>
            </a:endParaRPr>
          </a:p>
          <a:p>
            <a:pPr lvl="1"/>
            <a:endParaRPr lang="en-US" sz="1800" dirty="0" smtClean="0">
              <a:sym typeface="Wingdings" pitchFamily="2" charset="2"/>
            </a:endParaRPr>
          </a:p>
          <a:p>
            <a:pPr lvl="1"/>
            <a:r>
              <a:rPr lang="en-US" sz="1800" dirty="0" smtClean="0">
                <a:sym typeface="Wingdings" pitchFamily="2" charset="2"/>
              </a:rPr>
              <a:t>Repairs:                                                                             	is </a:t>
            </a:r>
            <a:r>
              <a:rPr lang="en-US" sz="1800" dirty="0" err="1" smtClean="0">
                <a:sym typeface="Wingdings" pitchFamily="2" charset="2"/>
              </a:rPr>
              <a:t>satisfiable</a:t>
            </a:r>
            <a:endParaRPr lang="en-US" sz="1800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Conflict </a:t>
            </a:r>
            <a:r>
              <a:rPr lang="en-US" dirty="0">
                <a:sym typeface="Wingdings" pitchFamily="2" charset="2"/>
              </a:rPr>
              <a:t>sets:                                                        	</a:t>
            </a:r>
            <a:r>
              <a:rPr lang="en-US" dirty="0" smtClean="0">
                <a:sym typeface="Wingdings" pitchFamily="2" charset="2"/>
              </a:rPr>
              <a:t>	not </a:t>
            </a:r>
            <a:r>
              <a:rPr lang="en-US" dirty="0" err="1">
                <a:sym typeface="Wingdings" pitchFamily="2" charset="2"/>
              </a:rPr>
              <a:t>satisfiable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endParaRPr lang="en-US" sz="1800" dirty="0" smtClean="0">
              <a:sym typeface="Wingdings" pitchFamily="2" charset="2"/>
            </a:endParaRP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37019"/>
              </p:ext>
            </p:extLst>
          </p:nvPr>
        </p:nvGraphicFramePr>
        <p:xfrm>
          <a:off x="1475656" y="2116760"/>
          <a:ext cx="1728192" cy="28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Formel" r:id="rId4" imgW="1206360" imgH="203040" progId="Equation.3">
                  <p:embed/>
                </p:oleObj>
              </mc:Choice>
              <mc:Fallback>
                <p:oleObj name="Formel" r:id="rId4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16760"/>
                        <a:ext cx="1728192" cy="2897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08445"/>
              </p:ext>
            </p:extLst>
          </p:nvPr>
        </p:nvGraphicFramePr>
        <p:xfrm>
          <a:off x="1475656" y="1780431"/>
          <a:ext cx="938853" cy="28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Formel" r:id="rId6" imgW="634680" imgH="190440" progId="Equation.3">
                  <p:embed/>
                </p:oleObj>
              </mc:Choice>
              <mc:Fallback>
                <p:oleObj name="Formel" r:id="rId6" imgW="634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80431"/>
                        <a:ext cx="938853" cy="2804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631903"/>
              </p:ext>
            </p:extLst>
          </p:nvPr>
        </p:nvGraphicFramePr>
        <p:xfrm>
          <a:off x="2680590" y="3872923"/>
          <a:ext cx="2971530" cy="42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590" y="3872923"/>
                        <a:ext cx="2971530" cy="4233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76029"/>
              </p:ext>
            </p:extLst>
          </p:nvPr>
        </p:nvGraphicFramePr>
        <p:xfrm>
          <a:off x="2902099" y="5234533"/>
          <a:ext cx="29733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Formel" r:id="rId10" imgW="2057400" imgH="228600" progId="Equation.3">
                  <p:embed/>
                </p:oleObj>
              </mc:Choice>
              <mc:Fallback>
                <p:oleObj name="Formel" r:id="rId10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099" y="5234533"/>
                        <a:ext cx="2973388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87016"/>
              </p:ext>
            </p:extLst>
          </p:nvPr>
        </p:nvGraphicFramePr>
        <p:xfrm>
          <a:off x="2692124" y="4562476"/>
          <a:ext cx="4328148" cy="48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Formel" r:id="rId12" imgW="1726920" imgH="241200" progId="Equation.3">
                  <p:embed/>
                </p:oleObj>
              </mc:Choice>
              <mc:Fallback>
                <p:oleObj name="Formel" r:id="rId12" imgW="1726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124" y="4562476"/>
                        <a:ext cx="4328148" cy="4838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80309"/>
              </p:ext>
            </p:extLst>
          </p:nvPr>
        </p:nvGraphicFramePr>
        <p:xfrm>
          <a:off x="1440031" y="2433521"/>
          <a:ext cx="899721" cy="26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Formel" r:id="rId14" imgW="634680" imgH="190440" progId="Equation.3">
                  <p:embed/>
                </p:oleObj>
              </mc:Choice>
              <mc:Fallback>
                <p:oleObj name="Formel" r:id="rId14" imgW="634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031" y="2433521"/>
                        <a:ext cx="899721" cy="26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56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/>
              <a:t>Example: find </a:t>
            </a:r>
            <a:r>
              <a:rPr lang="en-US" dirty="0"/>
              <a:t>minimal relaxations (minimal diagnoses)</a:t>
            </a:r>
            <a:endParaRPr lang="en-US" dirty="0" smtClean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9589"/>
              </p:ext>
            </p:extLst>
          </p:nvPr>
        </p:nvGraphicFramePr>
        <p:xfrm>
          <a:off x="1077268" y="3615853"/>
          <a:ext cx="3278708" cy="175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96"/>
                <a:gridCol w="1512167"/>
                <a:gridCol w="1296145"/>
              </a:tblGrid>
              <a:tr h="645062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User model (SRS)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Motives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Landscape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Brand preference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Canon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Max. cost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dirty="0" smtClean="0">
                          <a:latin typeface="Calibri" pitchFamily="34" charset="0"/>
                        </a:rPr>
                        <a:t>350 EUR</a:t>
                      </a:r>
                      <a:endParaRPr lang="en-US" sz="1400" i="1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23492"/>
              </p:ext>
            </p:extLst>
          </p:nvPr>
        </p:nvGraphicFramePr>
        <p:xfrm>
          <a:off x="5786438" y="1672431"/>
          <a:ext cx="3143272" cy="194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178727"/>
              </a:tblGrid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Powershot XY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Brand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Canon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6446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Lower focal length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35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99314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Upper focal length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140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Price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dirty="0" smtClean="0">
                          <a:latin typeface="Calibri" pitchFamily="34" charset="0"/>
                        </a:rPr>
                        <a:t>420</a:t>
                      </a:r>
                      <a:r>
                        <a:rPr lang="en-US" sz="1400" i="1" baseline="0" noProof="0" dirty="0" smtClean="0">
                          <a:latin typeface="Calibri" pitchFamily="34" charset="0"/>
                        </a:rPr>
                        <a:t> EUR</a:t>
                      </a:r>
                      <a:endParaRPr lang="en-US" sz="1400" i="1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13150"/>
              </p:ext>
            </p:extLst>
          </p:nvPr>
        </p:nvGraphicFramePr>
        <p:xfrm>
          <a:off x="5786438" y="3761581"/>
          <a:ext cx="3143272" cy="1847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178727"/>
              </a:tblGrid>
              <a:tr h="260405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Lumix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Brand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Panasonic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6446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Lower focal length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28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99314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Upper focal length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smtClean="0">
                          <a:latin typeface="Calibri" pitchFamily="34" charset="0"/>
                        </a:rPr>
                        <a:t>112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281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Price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noProof="0" dirty="0" smtClean="0">
                          <a:latin typeface="Calibri" pitchFamily="34" charset="0"/>
                        </a:rPr>
                        <a:t>319</a:t>
                      </a:r>
                      <a:r>
                        <a:rPr lang="en-US" sz="1400" i="1" baseline="0" noProof="0" dirty="0" smtClean="0">
                          <a:latin typeface="Calibri" pitchFamily="34" charset="0"/>
                        </a:rPr>
                        <a:t> EUR</a:t>
                      </a:r>
                      <a:endParaRPr lang="en-US" sz="1400" i="1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02053"/>
              </p:ext>
            </p:extLst>
          </p:nvPr>
        </p:nvGraphicFramePr>
        <p:xfrm>
          <a:off x="285750" y="1689893"/>
          <a:ext cx="53578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842"/>
                <a:gridCol w="2457992"/>
                <a:gridCol w="2286016"/>
              </a:tblGrid>
              <a:tr h="370840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LHS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RHS</a:t>
                      </a:r>
                      <a:endParaRPr lang="en-US" sz="1400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TRUE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Brand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= Brand pref.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Motives = </a:t>
                      </a:r>
                      <a:r>
                        <a:rPr lang="en-US" sz="1400" i="1" noProof="0" smtClean="0">
                          <a:latin typeface="Calibri" pitchFamily="34" charset="0"/>
                        </a:rPr>
                        <a:t>Landscape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Low. foc. Length =&lt;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i="1" baseline="0" noProof="0" smtClean="0">
                          <a:latin typeface="Calibri" pitchFamily="34" charset="0"/>
                        </a:rPr>
                        <a:t>28</a:t>
                      </a:r>
                      <a:endParaRPr lang="en-US" sz="1400" i="1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TRUE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Calibri" pitchFamily="34" charset="0"/>
                        </a:rPr>
                        <a:t>Price</a:t>
                      </a:r>
                      <a:r>
                        <a:rPr lang="en-US" sz="1400" baseline="0" noProof="0" dirty="0" smtClean="0">
                          <a:latin typeface="Calibri" pitchFamily="34" charset="0"/>
                        </a:rPr>
                        <a:t> =&lt; Max. cost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34" name="Textfeld 8"/>
          <p:cNvSpPr txBox="1">
            <a:spLocks noChangeArrowheads="1"/>
          </p:cNvSpPr>
          <p:nvPr/>
        </p:nvSpPr>
        <p:spPr bwMode="auto">
          <a:xfrm>
            <a:off x="285750" y="1332706"/>
            <a:ext cx="1450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Knowledge Base: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1587" name="Textfeld 9"/>
          <p:cNvSpPr txBox="1">
            <a:spLocks noChangeArrowheads="1"/>
          </p:cNvSpPr>
          <p:nvPr/>
        </p:nvSpPr>
        <p:spPr bwMode="auto">
          <a:xfrm>
            <a:off x="5857875" y="1332706"/>
            <a:ext cx="1580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Product catalogue: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636" name="Textfeld 10"/>
          <p:cNvSpPr txBox="1">
            <a:spLocks noChangeArrowheads="1"/>
          </p:cNvSpPr>
          <p:nvPr/>
        </p:nvSpPr>
        <p:spPr bwMode="auto">
          <a:xfrm>
            <a:off x="1077267" y="3284984"/>
            <a:ext cx="11604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Current user:</a:t>
            </a:r>
            <a:endParaRPr lang="en-US" sz="1400" b="1">
              <a:latin typeface="Calibri" pitchFamily="34" charset="0"/>
            </a:endParaRPr>
          </a:p>
        </p:txBody>
      </p:sp>
      <p:grpSp>
        <p:nvGrpSpPr>
          <p:cNvPr id="2" name="Gruppieren 13"/>
          <p:cNvGrpSpPr/>
          <p:nvPr/>
        </p:nvGrpSpPr>
        <p:grpSpPr>
          <a:xfrm>
            <a:off x="395536" y="4221088"/>
            <a:ext cx="1080119" cy="792088"/>
            <a:chOff x="395536" y="4581128"/>
            <a:chExt cx="1080119" cy="792088"/>
          </a:xfrm>
        </p:grpSpPr>
        <p:sp>
          <p:nvSpPr>
            <p:cNvPr id="10" name="Ellipse 9"/>
            <p:cNvSpPr/>
            <p:nvPr/>
          </p:nvSpPr>
          <p:spPr bwMode="auto">
            <a:xfrm>
              <a:off x="1115615" y="4581128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95536" y="4653136"/>
              <a:ext cx="755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C00000"/>
                  </a:solidFill>
                  <a:latin typeface="Calibri" pitchFamily="34" charset="0"/>
                </a:rPr>
                <a:t>CS1</a:t>
              </a:r>
              <a:endParaRPr lang="en-US" sz="200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uppieren 14"/>
          <p:cNvGrpSpPr/>
          <p:nvPr/>
        </p:nvGrpSpPr>
        <p:grpSpPr>
          <a:xfrm>
            <a:off x="395536" y="4581128"/>
            <a:ext cx="1080120" cy="792088"/>
            <a:chOff x="395536" y="4869160"/>
            <a:chExt cx="1080120" cy="792088"/>
          </a:xfrm>
        </p:grpSpPr>
        <p:sp>
          <p:nvSpPr>
            <p:cNvPr id="11" name="Ellipse 10"/>
            <p:cNvSpPr/>
            <p:nvPr/>
          </p:nvSpPr>
          <p:spPr bwMode="auto">
            <a:xfrm>
              <a:off x="1115616" y="4869160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95536" y="5229200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C00000"/>
                  </a:solidFill>
                  <a:latin typeface="Calibri" pitchFamily="34" charset="0"/>
                </a:rPr>
                <a:t>CS2</a:t>
              </a:r>
              <a:endParaRPr lang="en-US" sz="200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uppieren 17"/>
          <p:cNvGrpSpPr/>
          <p:nvPr/>
        </p:nvGrpSpPr>
        <p:grpSpPr>
          <a:xfrm>
            <a:off x="683568" y="5589240"/>
            <a:ext cx="4536504" cy="411162"/>
            <a:chOff x="539552" y="5693186"/>
            <a:chExt cx="4536504" cy="411162"/>
          </a:xfrm>
        </p:grpSpPr>
        <p:sp>
          <p:nvSpPr>
            <p:cNvPr id="17" name="Textfeld 16"/>
            <p:cNvSpPr txBox="1"/>
            <p:nvPr/>
          </p:nvSpPr>
          <p:spPr>
            <a:xfrm>
              <a:off x="539552" y="5693186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C00000"/>
                  </a:solidFill>
                  <a:latin typeface="Calibri" pitchFamily="34" charset="0"/>
                </a:rPr>
                <a:t>Diagnoses: </a:t>
              </a:r>
              <a:endParaRPr lang="en-US" sz="20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18" name="Objekt 17"/>
            <p:cNvGraphicFramePr>
              <a:graphicFrameLocks noChangeAspect="1"/>
            </p:cNvGraphicFramePr>
            <p:nvPr/>
          </p:nvGraphicFramePr>
          <p:xfrm>
            <a:off x="2004244" y="5693186"/>
            <a:ext cx="3071812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Formel" r:id="rId4" imgW="1993680" imgH="266400" progId="Equation.3">
                    <p:embed/>
                  </p:oleObj>
                </mc:Choice>
                <mc:Fallback>
                  <p:oleObj name="Formel" r:id="rId4" imgW="19936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244" y="5693186"/>
                          <a:ext cx="3071812" cy="411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7198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4" grpId="0"/>
      <p:bldP spid="2363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user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457200" y="1410200"/>
            <a:ext cx="8229600" cy="4525963"/>
          </a:xfrm>
        </p:spPr>
        <p:txBody>
          <a:bodyPr/>
          <a:lstStyle/>
          <a:p>
            <a:r>
              <a:rPr lang="en-US" dirty="0"/>
              <a:t>Computation of minimal revisions of </a:t>
            </a:r>
            <a:r>
              <a:rPr lang="en-US" dirty="0" smtClean="0"/>
              <a:t>requirements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Do you want to relax your brand preference?</a:t>
            </a:r>
          </a:p>
          <a:p>
            <a:pPr lvl="2"/>
            <a:r>
              <a:rPr lang="en-US" dirty="0" smtClean="0"/>
              <a:t>Accept </a:t>
            </a:r>
            <a:r>
              <a:rPr lang="en-US" i="1" dirty="0" smtClean="0"/>
              <a:t>Panasonic</a:t>
            </a:r>
            <a:r>
              <a:rPr lang="en-US" dirty="0" smtClean="0"/>
              <a:t> instead of </a:t>
            </a:r>
            <a:r>
              <a:rPr lang="en-US" i="1" dirty="0" smtClean="0"/>
              <a:t>Canon</a:t>
            </a:r>
            <a:r>
              <a:rPr lang="en-US" dirty="0" smtClean="0"/>
              <a:t> brand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is photographing landscapes with a wide-angle lens and maximum cost less important?</a:t>
            </a:r>
          </a:p>
          <a:p>
            <a:pPr lvl="2"/>
            <a:r>
              <a:rPr lang="en-US" dirty="0" smtClean="0"/>
              <a:t>Lower focal length &gt; 28mm and Price &gt; 350 EUR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Optionally </a:t>
            </a:r>
            <a:r>
              <a:rPr lang="en-US" dirty="0"/>
              <a:t>guided by some predefined weights or past  community behavior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 aware of possible revisions </a:t>
            </a:r>
            <a:r>
              <a:rPr lang="en-US" sz="1800" b="0" dirty="0"/>
              <a:t>(e.g. age, family status, …)</a:t>
            </a:r>
          </a:p>
        </p:txBody>
      </p:sp>
    </p:spTree>
    <p:extLst>
      <p:ext uri="{BB962C8B-B14F-4D97-AF65-F5344CB8AC3E}">
        <p14:creationId xmlns:p14="http://schemas.microsoft.com/office/powerpoint/2010/main" val="39158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recommendation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1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More variants of recommendation task</a:t>
            </a:r>
          </a:p>
          <a:p>
            <a:pPr lvl="1">
              <a:defRPr/>
            </a:pPr>
            <a:r>
              <a:rPr lang="en-US" dirty="0"/>
              <a:t>Customers maybe not know what they are </a:t>
            </a:r>
            <a:r>
              <a:rPr lang="en-US" dirty="0" smtClean="0"/>
              <a:t>seeking</a:t>
            </a:r>
          </a:p>
          <a:p>
            <a:pPr lvl="1">
              <a:defRPr/>
            </a:pPr>
            <a:r>
              <a:rPr lang="en-US" dirty="0" smtClean="0"/>
              <a:t>Find "diverse" sets of items</a:t>
            </a:r>
          </a:p>
          <a:p>
            <a:pPr lvl="2">
              <a:defRPr/>
            </a:pPr>
            <a:r>
              <a:rPr lang="en-US" dirty="0" smtClean="0"/>
              <a:t>Notion of similarity/dissimilarity</a:t>
            </a:r>
          </a:p>
          <a:p>
            <a:pPr lvl="2">
              <a:defRPr/>
            </a:pPr>
            <a:r>
              <a:rPr lang="en-US" dirty="0" smtClean="0"/>
              <a:t>Idea that users navigate a product space</a:t>
            </a:r>
          </a:p>
          <a:p>
            <a:pPr lvl="2">
              <a:defRPr/>
            </a:pPr>
            <a:r>
              <a:rPr lang="en-US" dirty="0" smtClean="0"/>
              <a:t>If recommendations are more diverse than users can navigate via critiques on recommended "entry points" more efficiently (less steps of interaction)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Bundling of recommendations</a:t>
            </a:r>
          </a:p>
          <a:p>
            <a:pPr lvl="2">
              <a:defRPr/>
            </a:pPr>
            <a:r>
              <a:rPr lang="en-US" dirty="0" smtClean="0"/>
              <a:t>Find item bundles that match together according to some knowledge</a:t>
            </a:r>
          </a:p>
          <a:p>
            <a:pPr lvl="3">
              <a:defRPr/>
            </a:pPr>
            <a:r>
              <a:rPr lang="en-US" dirty="0" smtClean="0"/>
              <a:t>E.g. travel packages, skin care treatments or financial portfolios</a:t>
            </a:r>
          </a:p>
          <a:p>
            <a:pPr lvl="3">
              <a:defRPr/>
            </a:pPr>
            <a:r>
              <a:rPr lang="en-US" dirty="0" smtClean="0"/>
              <a:t>RS for different item categories, CSP restricts configuring  of bundles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en-US" dirty="0" smtClean="0"/>
              <a:t>Conversational strategies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12776"/>
            <a:ext cx="5182344" cy="4752528"/>
          </a:xfrm>
        </p:spPr>
        <p:txBody>
          <a:bodyPr/>
          <a:lstStyle/>
          <a:p>
            <a:r>
              <a:rPr lang="en-US" smtClean="0"/>
              <a:t>Process consisting of multiple conversational moves</a:t>
            </a:r>
          </a:p>
          <a:p>
            <a:pPr lvl="1"/>
            <a:r>
              <a:rPr lang="en-US" smtClean="0"/>
              <a:t>Resembles natural sales interactions</a:t>
            </a:r>
          </a:p>
          <a:p>
            <a:pPr lvl="1"/>
            <a:r>
              <a:rPr lang="en-US" smtClean="0"/>
              <a:t>Not all user requirements known beforehand</a:t>
            </a:r>
          </a:p>
          <a:p>
            <a:pPr lvl="1"/>
            <a:r>
              <a:rPr lang="en-US" smtClean="0"/>
              <a:t>Customers are rarely satisfied with the initial recommendations</a:t>
            </a:r>
          </a:p>
          <a:p>
            <a:r>
              <a:rPr lang="en-US" smtClean="0"/>
              <a:t>Different styles of preference elicitation:</a:t>
            </a:r>
          </a:p>
          <a:p>
            <a:pPr lvl="1"/>
            <a:r>
              <a:rPr lang="en-US" smtClean="0"/>
              <a:t>Free text query interface</a:t>
            </a:r>
          </a:p>
          <a:p>
            <a:pPr lvl="1"/>
            <a:r>
              <a:rPr lang="en-US" smtClean="0"/>
              <a:t>Asking technical/generic properties</a:t>
            </a:r>
          </a:p>
          <a:p>
            <a:pPr lvl="1"/>
            <a:r>
              <a:rPr lang="en-US" smtClean="0"/>
              <a:t>Images / inspiration</a:t>
            </a:r>
          </a:p>
          <a:p>
            <a:pPr lvl="1"/>
            <a:r>
              <a:rPr lang="en-US" smtClean="0"/>
              <a:t>Proposing and Critiquing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80559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3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8"/>
          <p:cNvGrpSpPr/>
          <p:nvPr/>
        </p:nvGrpSpPr>
        <p:grpSpPr>
          <a:xfrm>
            <a:off x="775667" y="3177685"/>
            <a:ext cx="7429500" cy="2100833"/>
            <a:chOff x="755576" y="3861048"/>
            <a:chExt cx="7429500" cy="210083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5576" y="3933056"/>
              <a:ext cx="7429500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 bwMode="auto">
            <a:xfrm>
              <a:off x="899592" y="3861048"/>
              <a:ext cx="410445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5902424" cy="1143000"/>
          </a:xfrm>
        </p:spPr>
        <p:txBody>
          <a:bodyPr/>
          <a:lstStyle/>
          <a:p>
            <a:r>
              <a:rPr lang="en-US" dirty="0" smtClean="0"/>
              <a:t>Example: adaptive strategy selection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03" y="1812497"/>
            <a:ext cx="8134672" cy="1514078"/>
          </a:xfrm>
        </p:spPr>
        <p:txBody>
          <a:bodyPr/>
          <a:lstStyle/>
          <a:p>
            <a:r>
              <a:rPr lang="en-US" dirty="0" smtClean="0"/>
              <a:t>State model, different actions possible</a:t>
            </a:r>
          </a:p>
          <a:p>
            <a:pPr lvl="1"/>
            <a:r>
              <a:rPr lang="en-US" dirty="0" smtClean="0"/>
              <a:t>Propose item, ask user, relax/tighten result set,…</a:t>
            </a:r>
          </a:p>
        </p:txBody>
      </p:sp>
      <p:sp>
        <p:nvSpPr>
          <p:cNvPr id="7" name="Rechteck 6"/>
          <p:cNvSpPr/>
          <p:nvPr/>
        </p:nvSpPr>
        <p:spPr>
          <a:xfrm>
            <a:off x="793630" y="5030148"/>
            <a:ext cx="186692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0" smtClean="0">
                <a:latin typeface="Calibri" pitchFamily="34" charset="0"/>
              </a:rPr>
              <a:t>[Ricci et al., JITT, 2009] </a:t>
            </a:r>
            <a:endParaRPr lang="en-US" sz="14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4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knowledge-based recommendation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Cost of knowledge acquisition</a:t>
            </a:r>
          </a:p>
          <a:p>
            <a:pPr lvl="1"/>
            <a:r>
              <a:rPr lang="en-US" dirty="0" smtClean="0"/>
              <a:t>From domain experts</a:t>
            </a:r>
          </a:p>
          <a:p>
            <a:pPr lvl="1"/>
            <a:r>
              <a:rPr lang="en-US" dirty="0" smtClean="0"/>
              <a:t>From users</a:t>
            </a:r>
          </a:p>
          <a:p>
            <a:pPr lvl="1"/>
            <a:r>
              <a:rPr lang="en-US" dirty="0" smtClean="0"/>
              <a:t>Remedy: exploit web resources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Accuracy of preference models</a:t>
            </a:r>
          </a:p>
          <a:p>
            <a:pPr lvl="1"/>
            <a:r>
              <a:rPr lang="en-US" dirty="0" smtClean="0"/>
              <a:t>Very fine granular preference models require many interaction cycles with the user or sufficient detailed data about the user </a:t>
            </a:r>
          </a:p>
          <a:p>
            <a:pPr lvl="1"/>
            <a:r>
              <a:rPr lang="en-US" dirty="0" smtClean="0"/>
              <a:t>Remedy: use collaborative filtering, estimates the preference of a user 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en-US" dirty="0" smtClean="0"/>
              <a:t>	However: preference models may be instable </a:t>
            </a:r>
          </a:p>
          <a:p>
            <a:pPr lvl="2"/>
            <a:r>
              <a:rPr lang="en-US" dirty="0" smtClean="0"/>
              <a:t>E.g. asymmetric dominance effects and decoy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7224" y="2643182"/>
            <a:ext cx="7358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Hybridization Strategies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699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recommender 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All three base techniques are naturally incorporated by a good sales assistance (at different stages of the sales act) </a:t>
            </a:r>
            <a:r>
              <a:rPr lang="en-US" sz="1800" b="1" dirty="0" smtClean="0"/>
              <a:t>but</a:t>
            </a:r>
            <a:r>
              <a:rPr lang="en-US" sz="1800" dirty="0" smtClean="0"/>
              <a:t> have their shortcomings  </a:t>
            </a:r>
          </a:p>
          <a:p>
            <a:endParaRPr lang="en-US" sz="1800" dirty="0" smtClean="0"/>
          </a:p>
          <a:p>
            <a:r>
              <a:rPr lang="en-US" sz="1800" dirty="0" smtClean="0"/>
              <a:t>Idea of crossing two (or more) species/implementations</a:t>
            </a:r>
          </a:p>
          <a:p>
            <a:pPr lvl="1"/>
            <a:r>
              <a:rPr lang="en-US" sz="1600" i="1" dirty="0" err="1" smtClean="0"/>
              <a:t>hybrida</a:t>
            </a:r>
            <a:r>
              <a:rPr lang="en-US" sz="1600" dirty="0" smtClean="0"/>
              <a:t> [lat.]: denotes an object made by combining two different elements</a:t>
            </a:r>
          </a:p>
          <a:p>
            <a:pPr lvl="1"/>
            <a:r>
              <a:rPr lang="en-US" sz="1600" dirty="0" smtClean="0"/>
              <a:t>Avoid some of the shortcomings</a:t>
            </a:r>
          </a:p>
          <a:p>
            <a:pPr lvl="1"/>
            <a:r>
              <a:rPr lang="en-US" sz="1600" dirty="0" smtClean="0"/>
              <a:t>Reach desirable properties not present in individual approaches</a:t>
            </a:r>
          </a:p>
          <a:p>
            <a:endParaRPr lang="en-US" sz="1800" dirty="0" smtClean="0"/>
          </a:p>
          <a:p>
            <a:r>
              <a:rPr lang="en-US" sz="1800" dirty="0" smtClean="0"/>
              <a:t>Different hybridization designs </a:t>
            </a:r>
          </a:p>
          <a:p>
            <a:pPr lvl="1"/>
            <a:r>
              <a:rPr lang="en-US" sz="1600" dirty="0"/>
              <a:t>Monolithic exploiting different features</a:t>
            </a:r>
          </a:p>
          <a:p>
            <a:pPr lvl="1"/>
            <a:r>
              <a:rPr lang="en-US" sz="1600" dirty="0" smtClean="0"/>
              <a:t>Parallel use of several systems</a:t>
            </a:r>
          </a:p>
          <a:p>
            <a:pPr lvl="1"/>
            <a:r>
              <a:rPr lang="en-US" sz="1600" dirty="0" smtClean="0"/>
              <a:t>Pipelined invocation of different systems </a:t>
            </a:r>
          </a:p>
        </p:txBody>
      </p:sp>
    </p:spTree>
    <p:extLst>
      <p:ext uri="{BB962C8B-B14F-4D97-AF65-F5344CB8AC3E}">
        <p14:creationId xmlns:p14="http://schemas.microsoft.com/office/powerpoint/2010/main" val="261788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hybridization design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 single recommendation component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Hybridization is "virtual" in the sense that</a:t>
            </a:r>
          </a:p>
          <a:p>
            <a:pPr lvl="1"/>
            <a:r>
              <a:rPr lang="en-US" dirty="0" smtClean="0"/>
              <a:t>Features/knowledge sources of different paradigms are combined </a:t>
            </a:r>
          </a:p>
        </p:txBody>
      </p:sp>
      <p:pic>
        <p:nvPicPr>
          <p:cNvPr id="31748" name="Picture 5" descr="Chapter_5_fusioned_hyb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133600"/>
            <a:ext cx="6924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58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323528" y="2852936"/>
            <a:ext cx="7429157" cy="17498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systems (RS) help to match users with items</a:t>
            </a:r>
          </a:p>
          <a:p>
            <a:pPr lvl="1"/>
            <a:r>
              <a:rPr lang="en-US" dirty="0" smtClean="0"/>
              <a:t>Ease information overload</a:t>
            </a:r>
          </a:p>
          <a:p>
            <a:pPr lvl="1"/>
            <a:r>
              <a:rPr lang="en-US" dirty="0" smtClean="0"/>
              <a:t>Sales assistance (guidance, advisory, persuasion,…)</a:t>
            </a:r>
          </a:p>
          <a:p>
            <a:pPr marL="457200" lvl="1" indent="0">
              <a:buNone/>
            </a:pPr>
            <a:endParaRPr lang="en-US" i="1" dirty="0" smtClean="0">
              <a:cs typeface="Calibri" pitchFamily="34" charset="0"/>
            </a:endParaRPr>
          </a:p>
          <a:p>
            <a:pPr marL="0" lvl="1" indent="0">
              <a:buNone/>
            </a:pPr>
            <a:r>
              <a:rPr lang="en-US" i="1" dirty="0" smtClean="0">
                <a:cs typeface="Calibri" pitchFamily="34" charset="0"/>
              </a:rPr>
              <a:t>RS are software agents that elicit the interests and preferences of individual consumers […] and make recommendations accordingly. </a:t>
            </a:r>
          </a:p>
          <a:p>
            <a:pPr marL="0" lvl="1" indent="0">
              <a:buNone/>
            </a:pPr>
            <a:r>
              <a:rPr lang="en-US" i="1" dirty="0" smtClean="0">
                <a:cs typeface="Calibri" pitchFamily="34" charset="0"/>
              </a:rPr>
              <a:t>They have the potential to support and improve the quality of the </a:t>
            </a:r>
            <a:br>
              <a:rPr lang="en-US" i="1" dirty="0" smtClean="0">
                <a:cs typeface="Calibri" pitchFamily="34" charset="0"/>
              </a:rPr>
            </a:br>
            <a:r>
              <a:rPr lang="en-US" i="1" dirty="0" smtClean="0">
                <a:cs typeface="Calibri" pitchFamily="34" charset="0"/>
              </a:rPr>
              <a:t>decisions consumers make while searching for and selecting products online</a:t>
            </a:r>
            <a:r>
              <a:rPr lang="en-US" dirty="0" smtClean="0">
                <a:cs typeface="Calibri" pitchFamily="34" charset="0"/>
              </a:rPr>
              <a:t>.</a:t>
            </a:r>
          </a:p>
          <a:p>
            <a:pPr lvl="8"/>
            <a:r>
              <a:rPr lang="en-US" sz="1400" dirty="0" smtClean="0">
                <a:latin typeface="Calibri" pitchFamily="34" charset="0"/>
                <a:cs typeface="Calibri" pitchFamily="34" charset="0"/>
              </a:rPr>
              <a:t>[Xiao &amp;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Benbasat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MISQ,</a:t>
            </a:r>
            <a:r>
              <a:rPr lang="en-US" sz="1400" dirty="0" smtClean="0"/>
              <a:t> 2007]</a:t>
            </a:r>
          </a:p>
          <a:p>
            <a:endParaRPr lang="en-US" sz="600" dirty="0" smtClean="0"/>
          </a:p>
          <a:p>
            <a:r>
              <a:rPr lang="en-US" dirty="0" smtClean="0"/>
              <a:t>Different system designs / paradigms</a:t>
            </a:r>
          </a:p>
          <a:p>
            <a:pPr lvl="1"/>
            <a:r>
              <a:rPr lang="en-US" dirty="0" smtClean="0"/>
              <a:t>Based on availability of exploitable data</a:t>
            </a:r>
          </a:p>
          <a:p>
            <a:pPr lvl="1"/>
            <a:r>
              <a:rPr lang="en-US" dirty="0" smtClean="0"/>
              <a:t>Implicit and explicit user feedback</a:t>
            </a:r>
          </a:p>
          <a:p>
            <a:pPr lvl="1"/>
            <a:r>
              <a:rPr lang="en-US" dirty="0" smtClean="0"/>
              <a:t>Domain characteristics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09800"/>
            <a:ext cx="998240" cy="99824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7749152" y="3236499"/>
            <a:ext cx="692608" cy="1366317"/>
            <a:chOff x="7164288" y="3169940"/>
            <a:chExt cx="1225451" cy="241746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64288" y="3169940"/>
              <a:ext cx="1219200" cy="12192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70539" y="4368205"/>
              <a:ext cx="1219200" cy="1219200"/>
            </a:xfrm>
            <a:prstGeom prst="rect">
              <a:avLst/>
            </a:prstGeom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25144"/>
            <a:ext cx="998240" cy="99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hybridization designs: Feature combination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"</a:t>
            </a:r>
            <a:r>
              <a:rPr lang="en-US" dirty="0" smtClean="0"/>
              <a:t>Hybrid" user features:</a:t>
            </a:r>
          </a:p>
          <a:p>
            <a:pPr lvl="1"/>
            <a:r>
              <a:rPr lang="en-US" dirty="0" smtClean="0"/>
              <a:t>Social features: Movies liked by user</a:t>
            </a:r>
          </a:p>
          <a:p>
            <a:pPr lvl="1"/>
            <a:r>
              <a:rPr lang="en-US" dirty="0" smtClean="0"/>
              <a:t>Content features: Comedies liked by user, dramas liked by user</a:t>
            </a:r>
          </a:p>
          <a:p>
            <a:pPr lvl="1"/>
            <a:r>
              <a:rPr lang="en-US" dirty="0" smtClean="0"/>
              <a:t>Hybrid features: users who like many movies that are comedies, 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the common knowledge engineering effort that involves inventing good features to enable successful learning</a:t>
            </a:r>
            <a:r>
              <a:rPr lang="en-US" dirty="0" smtClean="0"/>
              <a:t>” [BHC98]</a:t>
            </a:r>
          </a:p>
        </p:txBody>
      </p:sp>
    </p:spTree>
    <p:extLst>
      <p:ext uri="{BB962C8B-B14F-4D97-AF65-F5344CB8AC3E}">
        <p14:creationId xmlns:p14="http://schemas.microsoft.com/office/powerpoint/2010/main" val="414992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hybridization designs: Feature augmentation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Content-boosted collaborative filtering [MMN02]</a:t>
            </a:r>
          </a:p>
          <a:p>
            <a:pPr lvl="1"/>
            <a:r>
              <a:rPr lang="en-US" dirty="0" smtClean="0"/>
              <a:t>Based on content features additional ratings are created</a:t>
            </a:r>
          </a:p>
          <a:p>
            <a:pPr lvl="1"/>
            <a:r>
              <a:rPr lang="en-US" dirty="0" smtClean="0"/>
              <a:t>E.g. Alice likes Items 1 and 3 (unary ratings)</a:t>
            </a:r>
          </a:p>
          <a:p>
            <a:pPr lvl="2"/>
            <a:r>
              <a:rPr lang="en-US" dirty="0" smtClean="0"/>
              <a:t> Item7 is similar to 1 and 3 by a degree of 0,75</a:t>
            </a:r>
          </a:p>
          <a:p>
            <a:pPr lvl="2"/>
            <a:r>
              <a:rPr lang="en-US" dirty="0" smtClean="0"/>
              <a:t>Thus Alice likes Item7 by 0,75</a:t>
            </a:r>
          </a:p>
          <a:p>
            <a:pPr lvl="1"/>
            <a:r>
              <a:rPr lang="en-US" dirty="0" smtClean="0"/>
              <a:t>Item matrices become less sparse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Recommendation of research papers [TMA+04]</a:t>
            </a:r>
          </a:p>
          <a:p>
            <a:pPr lvl="1"/>
            <a:r>
              <a:rPr lang="en-US" dirty="0" smtClean="0"/>
              <a:t>Citations interpreted as collaborative recommendations</a:t>
            </a:r>
          </a:p>
          <a:p>
            <a:pPr lvl="1"/>
            <a:r>
              <a:rPr lang="en-US" dirty="0" smtClean="0"/>
              <a:t>Integrated in content-based recommendation method</a:t>
            </a:r>
          </a:p>
        </p:txBody>
      </p:sp>
    </p:spTree>
    <p:extLst>
      <p:ext uri="{BB962C8B-B14F-4D97-AF65-F5344CB8AC3E}">
        <p14:creationId xmlns:p14="http://schemas.microsoft.com/office/powerpoint/2010/main" val="326502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Parallelized hybridization design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9225"/>
            <a:ext cx="8229600" cy="1828800"/>
          </a:xfrm>
        </p:spPr>
        <p:txBody>
          <a:bodyPr/>
          <a:lstStyle/>
          <a:p>
            <a:r>
              <a:rPr lang="en-US" dirty="0" smtClean="0"/>
              <a:t>Output of several existing implementations combined</a:t>
            </a:r>
          </a:p>
          <a:p>
            <a:r>
              <a:rPr lang="en-US" dirty="0" smtClean="0"/>
              <a:t>Least invasive design</a:t>
            </a:r>
          </a:p>
          <a:p>
            <a:r>
              <a:rPr lang="en-US" dirty="0"/>
              <a:t>W</a:t>
            </a:r>
            <a:r>
              <a:rPr lang="en-US" dirty="0" smtClean="0"/>
              <a:t>eighting or voting scheme applied</a:t>
            </a:r>
          </a:p>
          <a:p>
            <a:pPr lvl="1"/>
            <a:r>
              <a:rPr lang="en-US" dirty="0" smtClean="0"/>
              <a:t>Weights can be learned dynamically</a:t>
            </a:r>
          </a:p>
        </p:txBody>
      </p:sp>
      <p:pic>
        <p:nvPicPr>
          <p:cNvPr id="34820" name="Picture 4" descr="Chapter_5_parallel_hyb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25838"/>
            <a:ext cx="820737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91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Parallelized hybridization design: Switching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Special case of dynamic weights (all weights except one are 0)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Requires an oracle that decides which recommender is used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/>
                          <a:ea typeface="Cambria Math"/>
                        </a:rPr>
                        <m:t>	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Switching is based on some quality criteria:</a:t>
                </a:r>
                <a:br>
                  <a:rPr lang="en-US" dirty="0" smtClean="0"/>
                </a:br>
                <a:r>
                  <a:rPr lang="en-US" dirty="0" smtClean="0"/>
                  <a:t>E.g. if too few ratings in the system, use knowledge-based, else collaborative</a:t>
                </a:r>
              </a:p>
            </p:txBody>
          </p:sp>
        </mc:Choice>
        <mc:Fallback xmlns="">
          <p:sp>
            <p:nvSpPr>
              <p:cNvPr id="563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3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1230114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hybridization designs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One recommender system pre-processes some input for the subsequent one</a:t>
            </a:r>
          </a:p>
          <a:p>
            <a:pPr lvl="1"/>
            <a:r>
              <a:rPr lang="en-US" smtClean="0"/>
              <a:t>Cascade</a:t>
            </a:r>
          </a:p>
          <a:p>
            <a:pPr lvl="1"/>
            <a:r>
              <a:rPr lang="en-US" smtClean="0"/>
              <a:t>Meta-level</a:t>
            </a:r>
          </a:p>
          <a:p>
            <a:r>
              <a:rPr lang="en-US" smtClean="0"/>
              <a:t>Refinement of recommendation lists (cascade)</a:t>
            </a:r>
          </a:p>
          <a:p>
            <a:r>
              <a:rPr lang="en-US" smtClean="0"/>
              <a:t>Learning of model (e.g. collaborative knowledge-based meta-level)</a:t>
            </a:r>
          </a:p>
        </p:txBody>
      </p:sp>
      <p:pic>
        <p:nvPicPr>
          <p:cNvPr id="40964" name="Picture 4" descr="Chapter_5_pipelined_hyb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92600"/>
            <a:ext cx="838835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37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Pipelined hybridization designs: Cascade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7923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None/>
            </a:pPr>
            <a:endParaRPr lang="en-US" smtClean="0"/>
          </a:p>
          <a:p>
            <a:pPr>
              <a:lnSpc>
                <a:spcPct val="90000"/>
              </a:lnSpc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Recommendation list is continually reduced </a:t>
            </a:r>
          </a:p>
          <a:p>
            <a:pPr>
              <a:lnSpc>
                <a:spcPct val="90000"/>
              </a:lnSpc>
            </a:pPr>
            <a:r>
              <a:rPr lang="en-US" smtClean="0"/>
              <a:t>First recommender excludes items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Remove absolute no-go items (e.g. knowledge-based)</a:t>
            </a:r>
          </a:p>
          <a:p>
            <a:pPr>
              <a:lnSpc>
                <a:spcPct val="90000"/>
              </a:lnSpc>
            </a:pPr>
            <a:r>
              <a:rPr lang="en-US" smtClean="0"/>
              <a:t>Second recommender assigns score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Ordering and refinement (e.g. collaborative)</a:t>
            </a:r>
            <a:endParaRPr lang="en-US" dirty="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53500"/>
            <a:ext cx="3348037" cy="1335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399538"/>
            <a:ext cx="3313112" cy="132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001325"/>
            <a:ext cx="3240088" cy="130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445250" y="1569400"/>
            <a:ext cx="647700" cy="215900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5364163" y="1785300"/>
            <a:ext cx="1223962" cy="15128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2195513" y="1856738"/>
            <a:ext cx="647700" cy="215900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2843213" y="2072638"/>
            <a:ext cx="2089150" cy="14414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hybridization designs: Meta-level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23975"/>
                <a:ext cx="8579296" cy="462530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Successor exploits a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1">
                        <a:latin typeface="Cambria Math"/>
                      </a:rPr>
                      <m:t>Δ</m:t>
                    </m:r>
                    <m:r>
                      <a:rPr lang="de-DE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built by predecessor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i="1">
                            <a:latin typeface="Cambria Math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𝒓𝒆𝒄</m:t>
                            </m:r>
                          </m:e>
                          <m:sub>
                            <m:r>
                              <a:rPr lang="de-DE" sz="24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is model built by RS</a:t>
                </a:r>
                <a:r>
                  <a:rPr lang="en-US" sz="2400" baseline="-25000" dirty="0" smtClean="0"/>
                  <a:t>n-1</a:t>
                </a:r>
                <a:r>
                  <a:rPr lang="en-US" sz="2400" dirty="0" smtClean="0"/>
                  <a:t> exploited by </a:t>
                </a:r>
                <a:r>
                  <a:rPr lang="en-US" sz="2400" dirty="0" err="1" smtClean="0"/>
                  <a:t>RS</a:t>
                </a:r>
                <a:r>
                  <a:rPr lang="en-US" sz="2400" baseline="-25000" dirty="0" err="1" smtClean="0"/>
                  <a:t>n</a:t>
                </a:r>
                <a:r>
                  <a:rPr lang="en-US" sz="2400" dirty="0" smtClean="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Examples: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Fab system: </a:t>
                </a:r>
                <a:r>
                  <a:rPr lang="en-US" dirty="0"/>
                  <a:t>c</a:t>
                </a:r>
                <a:r>
                  <a:rPr lang="en-US" dirty="0" smtClean="0"/>
                  <a:t>ontent-based</a:t>
                </a:r>
                <a:r>
                  <a:rPr lang="en-US" dirty="0"/>
                  <a:t>, collaborative </a:t>
                </a:r>
                <a:r>
                  <a:rPr lang="en-US" dirty="0" smtClean="0"/>
                  <a:t>recommendation [</a:t>
                </a:r>
                <a:r>
                  <a:rPr lang="en-US" dirty="0"/>
                  <a:t>BS97] </a:t>
                </a:r>
                <a:endParaRPr lang="en-US" dirty="0" smtClean="0"/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Online news domain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Contend based recommender builds user models based on weighted term vectors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Collaborative  filtering identifies similar peers based on </a:t>
                </a:r>
                <a:r>
                  <a:rPr lang="en-US" dirty="0"/>
                  <a:t>weighted term vectors but </a:t>
                </a:r>
                <a:r>
                  <a:rPr lang="en-US" dirty="0" smtClean="0"/>
                  <a:t>makes recommendations based on ratings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Collaborative, constraint-based meta-level RS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Collaborative filtering identifies similar peers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A constraint base is learned by exploiting the behavior of similar peers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dirty="0" smtClean="0"/>
                  <a:t>Learned constraints are employed to compute recommendations</a:t>
                </a:r>
              </a:p>
            </p:txBody>
          </p:sp>
        </mc:Choice>
        <mc:Fallback xmlns="">
          <p:sp>
            <p:nvSpPr>
              <p:cNvPr id="634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23975"/>
                <a:ext cx="8579296" cy="4625305"/>
              </a:xfrm>
              <a:blipFill rotWithShape="1">
                <a:blip r:embed="rId4"/>
                <a:stretch>
                  <a:fillRect l="-924" t="-264" r="-569" b="-4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1871424"/>
            <a:ext cx="1000124" cy="1000124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708295"/>
              </p:ext>
            </p:extLst>
          </p:nvPr>
        </p:nvGraphicFramePr>
        <p:xfrm>
          <a:off x="827584" y="1871424"/>
          <a:ext cx="551338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Formel" r:id="rId6" imgW="2730240" imgH="304560" progId="Equation.3">
                  <p:embed/>
                </p:oleObj>
              </mc:Choice>
              <mc:Fallback>
                <p:oleObj name="Formel" r:id="rId6" imgW="27302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71424"/>
                        <a:ext cx="551338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204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hybridization strategy?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few works that compare strategies from the meta-perspective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instance, [Burke02]</a:t>
            </a:r>
          </a:p>
          <a:p>
            <a:pPr lvl="1"/>
            <a:r>
              <a:rPr lang="en-US" dirty="0" smtClean="0"/>
              <a:t>Most datasets do not allow to compare different recommendation paradigms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.e. ratings, requirements, item features, domain knowledge, critiques rarely available in a single dataset</a:t>
            </a:r>
          </a:p>
          <a:p>
            <a:pPr lvl="1"/>
            <a:r>
              <a:rPr lang="en-US" dirty="0" smtClean="0"/>
              <a:t>Some conclusions are supported by empirical findings</a:t>
            </a:r>
          </a:p>
          <a:p>
            <a:pPr lvl="2"/>
            <a:r>
              <a:rPr lang="en-US" dirty="0" smtClean="0"/>
              <a:t>Monolithic: preprocessing effort traded-in for more knowledge included </a:t>
            </a:r>
          </a:p>
          <a:p>
            <a:pPr lvl="2"/>
            <a:r>
              <a:rPr lang="en-US" dirty="0" smtClean="0"/>
              <a:t>Parallel: requires careful design of scores from different predictors</a:t>
            </a:r>
          </a:p>
          <a:p>
            <a:pPr lvl="2"/>
            <a:r>
              <a:rPr lang="en-US" dirty="0" smtClean="0"/>
              <a:t>Pipelined: works well for two antithetic approaches</a:t>
            </a:r>
          </a:p>
          <a:p>
            <a:r>
              <a:rPr lang="en-US" dirty="0" smtClean="0"/>
              <a:t>Netflix competition – “stacking” recommender systems </a:t>
            </a:r>
          </a:p>
          <a:p>
            <a:pPr lvl="1"/>
            <a:r>
              <a:rPr lang="en-US" dirty="0" smtClean="0"/>
              <a:t>Weighted design based on &gt;100 predictors – recommendation functions</a:t>
            </a:r>
          </a:p>
          <a:p>
            <a:pPr lvl="1"/>
            <a:r>
              <a:rPr lang="en-US" dirty="0" smtClean="0"/>
              <a:t>Adaptive switching of weights based on user model, parameters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57224" y="2643182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Explanations in </a:t>
            </a:r>
            <a:r>
              <a:rPr lang="en-US" sz="3600" dirty="0" smtClean="0">
                <a:solidFill>
                  <a:srgbClr val="002060"/>
                </a:solidFill>
              </a:rPr>
              <a:t> recommender </a:t>
            </a:r>
            <a:r>
              <a:rPr lang="en-US" sz="3600" dirty="0">
                <a:solidFill>
                  <a:srgbClr val="002060"/>
                </a:solidFill>
              </a:rPr>
              <a:t>systems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77072"/>
            <a:ext cx="1219200" cy="12192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Advanced topics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in recommender 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“The </a:t>
            </a:r>
            <a:r>
              <a:rPr lang="en-US" dirty="0"/>
              <a:t>digital camera </a:t>
            </a:r>
            <a:r>
              <a:rPr lang="en-US" i="1" dirty="0" err="1" smtClean="0"/>
              <a:t>Profishot</a:t>
            </a:r>
            <a:r>
              <a:rPr lang="en-US" i="1" dirty="0" smtClean="0"/>
              <a:t> </a:t>
            </a:r>
            <a:r>
              <a:rPr lang="en-US" dirty="0"/>
              <a:t>is a must-buy for you because . . . </a:t>
            </a:r>
            <a:r>
              <a:rPr lang="en-US" dirty="0" smtClean="0"/>
              <a:t>.”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should recommender systems deal </a:t>
            </a:r>
            <a:r>
              <a:rPr lang="en-US" dirty="0"/>
              <a:t>with explanations at </a:t>
            </a:r>
            <a:r>
              <a:rPr lang="en-US" dirty="0" smtClean="0"/>
              <a:t>all?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The answer is related to </a:t>
            </a:r>
            <a:r>
              <a:rPr lang="en-US" dirty="0" smtClean="0"/>
              <a:t>the two </a:t>
            </a:r>
            <a:r>
              <a:rPr lang="en-US" dirty="0"/>
              <a:t>parties providing and receiving </a:t>
            </a:r>
            <a:r>
              <a:rPr lang="en-US" dirty="0" smtClean="0"/>
              <a:t>recommendations:</a:t>
            </a:r>
          </a:p>
          <a:p>
            <a:pPr lvl="2"/>
            <a:r>
              <a:rPr lang="en-US" dirty="0" smtClean="0"/>
              <a:t>A selling </a:t>
            </a:r>
            <a:r>
              <a:rPr lang="en-US" dirty="0"/>
              <a:t>agent may be interested in promoting particular </a:t>
            </a:r>
            <a:r>
              <a:rPr lang="en-US" dirty="0" smtClean="0"/>
              <a:t>products</a:t>
            </a:r>
          </a:p>
          <a:p>
            <a:pPr lvl="2"/>
            <a:r>
              <a:rPr lang="en-US" dirty="0" smtClean="0"/>
              <a:t>A buying </a:t>
            </a:r>
            <a:r>
              <a:rPr lang="en-US" dirty="0"/>
              <a:t>agent is concerned about making the right buying </a:t>
            </a:r>
            <a:r>
              <a:rPr lang="en-US" dirty="0" smtClean="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6416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 seen as a function </a:t>
            </a:r>
            <a:r>
              <a:rPr lang="en-US" sz="1200" b="0" kern="1200" dirty="0" smtClean="0">
                <a:solidFill>
                  <a:schemeClr val="tx1"/>
                </a:solidFill>
                <a:latin typeface="Verdana" pitchFamily="34" charset="0"/>
              </a:rPr>
              <a:t>[AT05]</a:t>
            </a:r>
            <a:endParaRPr lang="en-US" dirty="0" smtClean="0"/>
          </a:p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User model (e.g. ratings, preferences, demographics, situational context)</a:t>
            </a:r>
          </a:p>
          <a:p>
            <a:pPr lvl="1"/>
            <a:r>
              <a:rPr lang="en-US" dirty="0" smtClean="0"/>
              <a:t>Items (with or without description of item characteristics)</a:t>
            </a:r>
          </a:p>
          <a:p>
            <a:r>
              <a:rPr lang="en-US" dirty="0" smtClean="0"/>
              <a:t>Find:</a:t>
            </a:r>
          </a:p>
          <a:p>
            <a:pPr lvl="1"/>
            <a:r>
              <a:rPr lang="en-US" dirty="0" smtClean="0"/>
              <a:t>Relevance score. Used for ranking.</a:t>
            </a:r>
          </a:p>
          <a:p>
            <a:r>
              <a:rPr lang="en-US" dirty="0" smtClean="0"/>
              <a:t>Finally:</a:t>
            </a:r>
          </a:p>
          <a:p>
            <a:pPr lvl="1"/>
            <a:r>
              <a:rPr lang="en-US" dirty="0" smtClean="0"/>
              <a:t>Recommend items that are assumed to be relevant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Remember that relevance might be context-dependent</a:t>
            </a:r>
          </a:p>
          <a:p>
            <a:pPr lvl="1"/>
            <a:r>
              <a:rPr lang="en-US" dirty="0" smtClean="0"/>
              <a:t>Characteristics of the list itself might be important </a:t>
            </a:r>
            <a:r>
              <a:rPr lang="en-US" smtClean="0"/>
              <a:t>(diversity)</a:t>
            </a:r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819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in recommender 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83669"/>
            <a:ext cx="8229600" cy="39775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Additional information to explain the system’s output following some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068960"/>
            <a:ext cx="6156292" cy="180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27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explanations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869332"/>
            <a:ext cx="3970784" cy="2836912"/>
          </a:xfrm>
        </p:spPr>
        <p:txBody>
          <a:bodyPr/>
          <a:lstStyle/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Validity</a:t>
            </a:r>
          </a:p>
          <a:p>
            <a:r>
              <a:rPr lang="en-US" dirty="0" smtClean="0"/>
              <a:t>Trustworthiness</a:t>
            </a:r>
          </a:p>
          <a:p>
            <a:r>
              <a:rPr lang="en-US" dirty="0"/>
              <a:t>Persuasiveness</a:t>
            </a:r>
          </a:p>
          <a:p>
            <a:r>
              <a:rPr lang="en-US" dirty="0"/>
              <a:t>Effectiveness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644008" y="1869332"/>
            <a:ext cx="3458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Efficiency</a:t>
            </a:r>
          </a:p>
          <a:p>
            <a:r>
              <a:rPr lang="en-US" dirty="0" smtClean="0"/>
              <a:t>Satisfaction</a:t>
            </a:r>
          </a:p>
          <a:p>
            <a:r>
              <a:rPr lang="en-US" dirty="0" smtClean="0"/>
              <a:t>Relevance</a:t>
            </a:r>
          </a:p>
          <a:p>
            <a:r>
              <a:rPr lang="en-US" dirty="0" smtClean="0"/>
              <a:t>Comprehensibility</a:t>
            </a:r>
          </a:p>
          <a:p>
            <a:r>
              <a:rPr lang="en-US" dirty="0" smtClean="0"/>
              <a:t>Education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0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/>
              <a:t>Explanations in general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412776"/>
                <a:ext cx="8208912" cy="5184576"/>
              </a:xfrm>
            </p:spPr>
            <p:txBody>
              <a:bodyPr/>
              <a:lstStyle/>
              <a:p>
                <a:r>
                  <a:rPr lang="en-US" i="1" dirty="0" smtClean="0"/>
                  <a:t>How?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Why?</a:t>
                </a:r>
                <a:r>
                  <a:rPr lang="en-US" dirty="0" smtClean="0"/>
                  <a:t> explanations in expert systems</a:t>
                </a:r>
              </a:p>
              <a:p>
                <a:r>
                  <a:rPr lang="en-US" dirty="0" smtClean="0"/>
                  <a:t>Form of </a:t>
                </a:r>
                <a:r>
                  <a:rPr lang="en-US" dirty="0" err="1" smtClean="0"/>
                  <a:t>abductive</a:t>
                </a:r>
                <a:r>
                  <a:rPr lang="en-US" dirty="0" smtClean="0"/>
                  <a:t> reasoning</a:t>
                </a:r>
              </a:p>
              <a:p>
                <a:pPr lvl="1"/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𝐾𝐵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  <a:ea typeface="Cambria Math"/>
                          </a:rPr>
                          <m:t>⊨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𝑅𝑆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dirty="0" smtClean="0"/>
                  <a:t>(item i is recommended by method RS)</a:t>
                </a:r>
              </a:p>
              <a:p>
                <a:pPr lvl="1"/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de-DE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⊆</m:t>
                    </m:r>
                    <m:r>
                      <a:rPr lang="de-DE" sz="2000" i="1">
                        <a:latin typeface="Cambria Math"/>
                      </a:rPr>
                      <m:t>𝐾𝐵</m:t>
                    </m:r>
                    <m:r>
                      <a:rPr lang="de-DE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  <a:ea typeface="Cambria Math"/>
                          </a:rPr>
                          <m:t>⊨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𝑅𝑆</m:t>
                        </m:r>
                      </m:sub>
                    </m:sSub>
                    <m:r>
                      <a:rPr lang="de-DE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dirty="0" smtClean="0"/>
                  <a:t>Principle of succinctness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 smtClean="0"/>
                  <a:t>smallest subset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de-DE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⊆</m:t>
                    </m:r>
                    <m:r>
                      <a:rPr lang="de-DE" sz="2000" i="1">
                        <a:latin typeface="Cambria Math"/>
                      </a:rPr>
                      <m:t>𝐾𝐵</m:t>
                    </m:r>
                    <m:r>
                      <a:rPr lang="de-DE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/>
                  <a:t>s.t</a:t>
                </a:r>
                <a:r>
                  <a:rPr lang="en-US" sz="2000" dirty="0" err="1" smtClean="0"/>
                  <a:t>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  <a:ea typeface="Cambria Math"/>
                          </a:rPr>
                          <m:t>⊨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𝑅𝑆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857250" lvl="2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i.e. for all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𝐾𝐵</m:t>
                    </m:r>
                    <m:r>
                      <a:rPr lang="de-DE" sz="2000" b="0" i="1" smtClean="0">
                        <a:latin typeface="Cambria Math"/>
                      </a:rPr>
                      <m:t>′′⊂</m:t>
                    </m:r>
                    <m:r>
                      <a:rPr lang="de-DE" sz="20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holds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𝐾𝐵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  <a:ea typeface="Cambria Math"/>
                          </a:rPr>
                          <m:t>⊭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𝑅𝑆</m:t>
                        </m:r>
                      </m:sub>
                    </m:sSub>
                    <m:r>
                      <a:rPr lang="de-DE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dirty="0" smtClean="0"/>
                  <a:t>But additional filtering</a:t>
                </a:r>
              </a:p>
              <a:p>
                <a:pPr lvl="1"/>
                <a:r>
                  <a:rPr lang="en-US" dirty="0" smtClean="0"/>
                  <a:t>Some parts relevant for</a:t>
                </a:r>
                <a:br>
                  <a:rPr lang="en-US" dirty="0" smtClean="0"/>
                </a:br>
                <a:r>
                  <a:rPr lang="en-US" dirty="0" smtClean="0"/>
                  <a:t>deduction, might be obvious</a:t>
                </a:r>
                <a:br>
                  <a:rPr lang="en-US" dirty="0" smtClean="0"/>
                </a:br>
                <a:r>
                  <a:rPr lang="en-US" dirty="0" smtClean="0"/>
                  <a:t>for humans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412776"/>
                <a:ext cx="8208912" cy="5184576"/>
              </a:xfrm>
              <a:blipFill rotWithShape="1">
                <a:blip r:embed="rId3"/>
                <a:stretch>
                  <a:fillRect l="-594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0541" y="4149080"/>
            <a:ext cx="40179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6565" y="4581128"/>
            <a:ext cx="37798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hteck 18"/>
          <p:cNvSpPr/>
          <p:nvPr/>
        </p:nvSpPr>
        <p:spPr>
          <a:xfrm>
            <a:off x="1043608" y="5805264"/>
            <a:ext cx="3070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[Friedrich &amp; Zanker, AI Magazine, 2011]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04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for generating explanations in 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Major design dimensions of current explanation components:</a:t>
            </a:r>
          </a:p>
          <a:p>
            <a:r>
              <a:rPr lang="en-US" dirty="0" smtClean="0"/>
              <a:t>Category of reasoning model for generating explanations </a:t>
            </a:r>
          </a:p>
          <a:p>
            <a:pPr lvl="1"/>
            <a:r>
              <a:rPr lang="en-US" dirty="0" smtClean="0"/>
              <a:t>White box</a:t>
            </a:r>
          </a:p>
          <a:p>
            <a:pPr lvl="1"/>
            <a:r>
              <a:rPr lang="en-US" dirty="0" smtClean="0"/>
              <a:t>Black box</a:t>
            </a:r>
          </a:p>
          <a:p>
            <a:r>
              <a:rPr lang="en-US" dirty="0" smtClean="0"/>
              <a:t>RS paradigm for generating explanations</a:t>
            </a:r>
          </a:p>
          <a:p>
            <a:pPr lvl="1"/>
            <a:r>
              <a:rPr lang="en-US" dirty="0" smtClean="0"/>
              <a:t>Determines the exploitable semantic relations</a:t>
            </a:r>
          </a:p>
          <a:p>
            <a:r>
              <a:rPr lang="en-US" dirty="0" smtClean="0"/>
              <a:t>Information categories</a:t>
            </a:r>
          </a:p>
          <a:p>
            <a:pPr lvl="1"/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 r="2652"/>
          <a:stretch>
            <a:fillRect/>
          </a:stretch>
        </p:blipFill>
        <p:spPr bwMode="auto">
          <a:xfrm>
            <a:off x="3669729" y="3645024"/>
            <a:ext cx="535226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714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44816" cy="1143000"/>
          </a:xfrm>
        </p:spPr>
        <p:txBody>
          <a:bodyPr/>
          <a:lstStyle/>
          <a:p>
            <a:r>
              <a:rPr lang="en-US" dirty="0" smtClean="0"/>
              <a:t>RS paradigms and their ontologies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5400600" cy="5040560"/>
          </a:xfrm>
        </p:spPr>
        <p:txBody>
          <a:bodyPr/>
          <a:lstStyle/>
          <a:p>
            <a:r>
              <a:rPr lang="en-US" dirty="0" smtClean="0"/>
              <a:t>Classes of objects 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Properties</a:t>
            </a:r>
          </a:p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relations between them</a:t>
            </a:r>
          </a:p>
          <a:p>
            <a:endParaRPr lang="en-US" dirty="0" smtClean="0"/>
          </a:p>
          <a:p>
            <a:r>
              <a:rPr lang="en-US" dirty="0" smtClean="0"/>
              <a:t>Collaborative filtering</a:t>
            </a:r>
          </a:p>
          <a:p>
            <a:pPr lvl="1"/>
            <a:r>
              <a:rPr lang="en-US" dirty="0" smtClean="0"/>
              <a:t>Neighborhood based CF </a:t>
            </a:r>
            <a:r>
              <a:rPr lang="en-US" sz="1800" dirty="0" smtClean="0"/>
              <a:t>(a)</a:t>
            </a:r>
            <a:endParaRPr lang="en-US" dirty="0" smtClean="0"/>
          </a:p>
          <a:p>
            <a:pPr lvl="1"/>
            <a:r>
              <a:rPr lang="en-US" dirty="0" smtClean="0"/>
              <a:t>Matrix factorization </a:t>
            </a:r>
            <a:r>
              <a:rPr lang="en-US" sz="1800" dirty="0" smtClean="0"/>
              <a:t>(b)</a:t>
            </a:r>
            <a:endParaRPr lang="en-US" dirty="0" smtClean="0"/>
          </a:p>
          <a:p>
            <a:pPr lvl="2"/>
            <a:r>
              <a:rPr lang="en-US" dirty="0" smtClean="0"/>
              <a:t>Introduces additional factors as proxies for determining similarities</a:t>
            </a: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 r="62115"/>
          <a:stretch>
            <a:fillRect/>
          </a:stretch>
        </p:blipFill>
        <p:spPr bwMode="auto">
          <a:xfrm>
            <a:off x="5724128" y="1484784"/>
            <a:ext cx="3014143" cy="39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378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5832648" cy="1143000"/>
          </a:xfrm>
        </p:spPr>
        <p:txBody>
          <a:bodyPr/>
          <a:lstStyle/>
          <a:p>
            <a:r>
              <a:rPr lang="en-US" dirty="0"/>
              <a:t>RS paradigms and their ontologies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5400600" cy="5040560"/>
          </a:xfrm>
        </p:spPr>
        <p:txBody>
          <a:bodyPr/>
          <a:lstStyle/>
          <a:p>
            <a:r>
              <a:rPr lang="en-US" dirty="0" smtClean="0"/>
              <a:t>Content-based</a:t>
            </a:r>
          </a:p>
          <a:p>
            <a:pPr lvl="1"/>
            <a:r>
              <a:rPr lang="en-US" dirty="0" smtClean="0"/>
              <a:t>Properties characterizing items</a:t>
            </a:r>
          </a:p>
          <a:p>
            <a:pPr lvl="1"/>
            <a:r>
              <a:rPr lang="en-US" dirty="0" smtClean="0"/>
              <a:t>TF*IDF model</a:t>
            </a:r>
          </a:p>
          <a:p>
            <a:endParaRPr lang="en-US" dirty="0" smtClean="0"/>
          </a:p>
          <a:p>
            <a:r>
              <a:rPr lang="en-US" dirty="0" smtClean="0"/>
              <a:t>Knowledge based</a:t>
            </a:r>
          </a:p>
          <a:p>
            <a:pPr lvl="1"/>
            <a:r>
              <a:rPr lang="en-US" dirty="0" smtClean="0"/>
              <a:t>Properties of items</a:t>
            </a:r>
          </a:p>
          <a:p>
            <a:pPr lvl="1"/>
            <a:r>
              <a:rPr lang="en-US" dirty="0" smtClean="0"/>
              <a:t>Properties of user model</a:t>
            </a:r>
          </a:p>
          <a:p>
            <a:pPr lvl="1"/>
            <a:r>
              <a:rPr lang="en-US" dirty="0" smtClean="0"/>
              <a:t>Additional mediating domain concepts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8166" t="2450" b="19602"/>
          <a:stretch>
            <a:fillRect/>
          </a:stretch>
        </p:blipFill>
        <p:spPr bwMode="auto">
          <a:xfrm>
            <a:off x="6086591" y="3534033"/>
            <a:ext cx="2532599" cy="30633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 l="39125" r="33881" b="22869"/>
          <a:stretch>
            <a:fillRect/>
          </a:stretch>
        </p:blipFill>
        <p:spPr bwMode="auto">
          <a:xfrm>
            <a:off x="5881200" y="404664"/>
            <a:ext cx="2147441" cy="30312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5711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764704"/>
            <a:ext cx="3598168" cy="54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Similarity between items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Similarity between users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Tags</a:t>
            </a:r>
          </a:p>
          <a:p>
            <a:pPr lvl="1"/>
            <a:r>
              <a:rPr lang="en-US" dirty="0" smtClean="0"/>
              <a:t>Tag relevance (for item)</a:t>
            </a:r>
          </a:p>
          <a:p>
            <a:pPr lvl="1"/>
            <a:r>
              <a:rPr lang="en-US" dirty="0" smtClean="0"/>
              <a:t>Tag preference (of user)</a:t>
            </a:r>
          </a:p>
          <a:p>
            <a:pPr lvl="1"/>
            <a:endParaRPr lang="en-US" dirty="0"/>
          </a:p>
        </p:txBody>
      </p:sp>
      <p:pic>
        <p:nvPicPr>
          <p:cNvPr id="137218" name="Picture 2" descr="D:\projects\000-papers\general\habil\vortrag\material\why_cf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85674"/>
            <a:ext cx="3397711" cy="1872208"/>
          </a:xfrm>
          <a:prstGeom prst="rect">
            <a:avLst/>
          </a:prstGeom>
          <a:noFill/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2204864"/>
            <a:ext cx="2664296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1169" y="4594074"/>
            <a:ext cx="3250813" cy="2094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166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Thermencheck.com (hot spring resorts)</a:t>
            </a:r>
          </a:p>
        </p:txBody>
      </p:sp>
      <p:pic>
        <p:nvPicPr>
          <p:cNvPr id="5" name="Inhaltsplatzhalter 4" descr="tc_banner.bmp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357188"/>
            <a:ext cx="8231188" cy="3000375"/>
          </a:xfrm>
        </p:spPr>
      </p:pic>
      <p:pic>
        <p:nvPicPr>
          <p:cNvPr id="6" name="Grafik 5" descr="tc_intro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285875"/>
            <a:ext cx="4962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tc_result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28625"/>
            <a:ext cx="70008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928813" y="4429125"/>
            <a:ext cx="5500687" cy="584200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The water has favorable properties for X, but it is unknown if it also cures Y.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951038" y="5233988"/>
            <a:ext cx="5049837" cy="338137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It offers organic food, but no kosher food.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928813" y="2598738"/>
            <a:ext cx="5286375" cy="584775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It offers services for families with small children, such as X, Y and Z.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928813" y="3643313"/>
            <a:ext cx="5286375" cy="584775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It is a spa resort of medium size offering around 1000 beds.</a:t>
            </a:r>
            <a:endParaRPr lang="en-US" sz="160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276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486600" cy="1143000"/>
          </a:xfrm>
        </p:spPr>
        <p:txBody>
          <a:bodyPr/>
          <a:lstStyle/>
          <a:p>
            <a:r>
              <a:rPr lang="en-US" smtClean="0"/>
              <a:t>Results from testing the explanation feature</a:t>
            </a:r>
            <a:endParaRPr lang="en-US" sz="2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8957" y="4509120"/>
            <a:ext cx="7772400" cy="1296144"/>
          </a:xfrm>
        </p:spPr>
        <p:txBody>
          <a:bodyPr/>
          <a:lstStyle/>
          <a:p>
            <a:r>
              <a:rPr lang="en-US" sz="2000" dirty="0" smtClean="0"/>
              <a:t>Knowledgeable explanations significantly </a:t>
            </a:r>
            <a:r>
              <a:rPr lang="en-US" dirty="0" smtClean="0"/>
              <a:t>increase the </a:t>
            </a:r>
            <a:r>
              <a:rPr lang="en-US" sz="2000" dirty="0" smtClean="0"/>
              <a:t>users’ perceived utility </a:t>
            </a:r>
          </a:p>
          <a:p>
            <a:r>
              <a:rPr lang="en-US" sz="2000" dirty="0" smtClean="0"/>
              <a:t>Perceived utility strongly correlates with usage intention etc.</a:t>
            </a:r>
            <a:endParaRPr lang="en-US" sz="20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827584" y="2811929"/>
            <a:ext cx="165618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Explanation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419872" y="3676025"/>
            <a:ext cx="136815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Trust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419872" y="1875825"/>
            <a:ext cx="136815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Perceived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Utility</a:t>
            </a:r>
          </a:p>
        </p:txBody>
      </p:sp>
      <p:cxnSp>
        <p:nvCxnSpPr>
          <p:cNvPr id="9" name="Gerade Verbindung mit Pfeil 8"/>
          <p:cNvCxnSpPr>
            <a:stCxn id="4" idx="3"/>
          </p:cNvCxnSpPr>
          <p:nvPr/>
        </p:nvCxnSpPr>
        <p:spPr bwMode="auto">
          <a:xfrm flipV="1">
            <a:off x="2483768" y="2376934"/>
            <a:ext cx="936104" cy="6510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4" idx="3"/>
            <a:endCxn id="5" idx="1"/>
          </p:cNvCxnSpPr>
          <p:nvPr/>
        </p:nvCxnSpPr>
        <p:spPr bwMode="auto">
          <a:xfrm>
            <a:off x="2483768" y="3027953"/>
            <a:ext cx="936104" cy="9001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 bwMode="auto">
          <a:xfrm>
            <a:off x="6084168" y="1587793"/>
            <a:ext cx="1584176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Positive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Usage exp.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6084168" y="2379881"/>
            <a:ext cx="1584176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Recommend others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6084168" y="3099961"/>
            <a:ext cx="1584176" cy="10081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2" charset="-128"/>
              </a:rPr>
              <a:t>Intention to repeated usage</a:t>
            </a:r>
          </a:p>
        </p:txBody>
      </p:sp>
      <p:cxnSp>
        <p:nvCxnSpPr>
          <p:cNvPr id="25" name="Gerade Verbindung mit Pfeil 24"/>
          <p:cNvCxnSpPr>
            <a:endCxn id="17" idx="1"/>
          </p:cNvCxnSpPr>
          <p:nvPr/>
        </p:nvCxnSpPr>
        <p:spPr bwMode="auto">
          <a:xfrm>
            <a:off x="4788024" y="2374310"/>
            <a:ext cx="1296144" cy="1288265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7" idx="3"/>
            <a:endCxn id="16" idx="1"/>
          </p:cNvCxnSpPr>
          <p:nvPr/>
        </p:nvCxnSpPr>
        <p:spPr bwMode="auto">
          <a:xfrm>
            <a:off x="4788024" y="2174658"/>
            <a:ext cx="1296144" cy="554462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15" idx="1"/>
          </p:cNvCxnSpPr>
          <p:nvPr/>
        </p:nvCxnSpPr>
        <p:spPr bwMode="auto">
          <a:xfrm flipV="1">
            <a:off x="4788024" y="1944389"/>
            <a:ext cx="1296144" cy="75781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55576" y="3892049"/>
            <a:ext cx="2371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Calibri" pitchFamily="34" charset="0"/>
              </a:rPr>
              <a:t>** sign. &lt; 1%, * sign. &lt; 5%</a:t>
            </a:r>
            <a:endParaRPr lang="en-US" sz="1600" b="0">
              <a:latin typeface="Calibri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699792" y="230787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+*</a:t>
            </a:r>
            <a:endParaRPr lang="en-US">
              <a:latin typeface="+mn-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076056" y="165980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+**</a:t>
            </a:r>
            <a:endParaRPr lang="en-US">
              <a:latin typeface="Calibri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220072" y="209184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+**</a:t>
            </a:r>
            <a:endParaRPr lang="en-US">
              <a:latin typeface="Calibri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220072" y="25238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+**</a:t>
            </a:r>
            <a:endParaRPr lang="en-US">
              <a:latin typeface="Calibri" pitchFamily="34" charset="0"/>
            </a:endParaRPr>
          </a:p>
        </p:txBody>
      </p:sp>
      <p:cxnSp>
        <p:nvCxnSpPr>
          <p:cNvPr id="47" name="Gerade Verbindung mit Pfeil 46"/>
          <p:cNvCxnSpPr>
            <a:stCxn id="5" idx="3"/>
          </p:cNvCxnSpPr>
          <p:nvPr/>
        </p:nvCxnSpPr>
        <p:spPr bwMode="auto">
          <a:xfrm flipV="1">
            <a:off x="4788024" y="3819553"/>
            <a:ext cx="1296144" cy="113666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148064" y="346000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+**</a:t>
            </a:r>
            <a:endParaRPr lang="en-US">
              <a:latin typeface="Calibri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2771800" y="302795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+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62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in recommender systems: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many types of </a:t>
            </a:r>
            <a:r>
              <a:rPr lang="en-US" dirty="0" smtClean="0"/>
              <a:t>explanations </a:t>
            </a:r>
            <a:r>
              <a:rPr lang="en-US" dirty="0"/>
              <a:t>and various goals that an explanation can </a:t>
            </a:r>
            <a:r>
              <a:rPr lang="en-US" dirty="0" smtClean="0"/>
              <a:t>achieve</a:t>
            </a:r>
          </a:p>
          <a:p>
            <a:r>
              <a:rPr lang="en-US" dirty="0"/>
              <a:t>Which </a:t>
            </a:r>
            <a:r>
              <a:rPr lang="en-US" dirty="0" smtClean="0"/>
              <a:t>type of </a:t>
            </a:r>
            <a:r>
              <a:rPr lang="en-US" dirty="0"/>
              <a:t>explanation can be generated depends greatly on the recommender </a:t>
            </a:r>
            <a:r>
              <a:rPr lang="en-US" dirty="0" smtClean="0"/>
              <a:t>approach applied</a:t>
            </a:r>
          </a:p>
          <a:p>
            <a:r>
              <a:rPr lang="en-US" dirty="0"/>
              <a:t>Explanations may be used </a:t>
            </a:r>
            <a:r>
              <a:rPr lang="en-US" dirty="0" smtClean="0"/>
              <a:t>to shape </a:t>
            </a:r>
            <a:r>
              <a:rPr lang="en-US" dirty="0"/>
              <a:t>the wishes and desires of customers but are a double-edged </a:t>
            </a:r>
            <a:r>
              <a:rPr lang="en-US" dirty="0" smtClean="0"/>
              <a:t>sword</a:t>
            </a:r>
          </a:p>
          <a:p>
            <a:pPr lvl="1"/>
            <a:r>
              <a:rPr lang="en-US" dirty="0"/>
              <a:t>On the one hand, explanations can help the customer to make wise </a:t>
            </a:r>
            <a:r>
              <a:rPr lang="en-US" dirty="0" smtClean="0"/>
              <a:t>buying decisions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other hand, explanations can be abused to push a </a:t>
            </a:r>
            <a:r>
              <a:rPr lang="en-US" dirty="0" smtClean="0"/>
              <a:t>customer </a:t>
            </a:r>
            <a:r>
              <a:rPr lang="en-US" dirty="0"/>
              <a:t>in a direction which is advantageous solely for the </a:t>
            </a:r>
            <a:r>
              <a:rPr lang="en-US" dirty="0" smtClean="0"/>
              <a:t>seller</a:t>
            </a:r>
          </a:p>
          <a:p>
            <a:r>
              <a:rPr lang="en-US" dirty="0"/>
              <a:t>As a </a:t>
            </a:r>
            <a:r>
              <a:rPr lang="en-US" dirty="0" smtClean="0"/>
              <a:t>result a </a:t>
            </a:r>
            <a:r>
              <a:rPr lang="en-US" dirty="0"/>
              <a:t>deep understanding of explanations and their </a:t>
            </a:r>
            <a:r>
              <a:rPr lang="en-US" dirty="0" smtClean="0"/>
              <a:t>effects </a:t>
            </a:r>
            <a:r>
              <a:rPr lang="en-US" dirty="0"/>
              <a:t>on customers is </a:t>
            </a:r>
            <a:r>
              <a:rPr lang="en-US" dirty="0" smtClean="0"/>
              <a:t>of great </a:t>
            </a:r>
            <a:r>
              <a:rPr lang="en-US" dirty="0"/>
              <a:t>interest.</a:t>
            </a:r>
          </a:p>
        </p:txBody>
      </p:sp>
    </p:spTree>
    <p:extLst>
      <p:ext uri="{BB962C8B-B14F-4D97-AF65-F5344CB8AC3E}">
        <p14:creationId xmlns:p14="http://schemas.microsoft.com/office/powerpoint/2010/main" val="13267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0246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hteck 31"/>
          <p:cNvSpPr>
            <a:spLocks noChangeArrowheads="1"/>
          </p:cNvSpPr>
          <p:nvPr/>
        </p:nvSpPr>
        <p:spPr bwMode="auto">
          <a:xfrm>
            <a:off x="4286250" y="1643063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Recommender systems reduce information overload by estimating relevance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C:\Users\gerhard\AppData\Local\Microsoft\Windows\Temporary Internet Files\Content.IE5\6K169H0M\MC9002382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01" y="3322266"/>
            <a:ext cx="2219608" cy="262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Advanced topics II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338522" y="1772816"/>
            <a:ext cx="687540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Online consumer decision making</a:t>
            </a:r>
          </a:p>
          <a:p>
            <a:pPr lvl="0" algn="ctr"/>
            <a:r>
              <a:rPr lang="en-US" sz="28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RS are about </a:t>
            </a:r>
            <a:r>
              <a:rPr lang="en-US" sz="2800" dirty="0" smtClean="0">
                <a:ln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Human</a:t>
            </a:r>
            <a:r>
              <a:rPr lang="en-US" sz="28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 regarding F</a:t>
            </a:r>
            <a:r>
              <a:rPr lang="en-US" baseline="-25000" dirty="0" smtClean="0"/>
              <a:t>1</a:t>
            </a:r>
            <a:r>
              <a:rPr lang="en-US" dirty="0" smtClean="0"/>
              <a:t> and accuracy measures for 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dirty="0" smtClean="0"/>
              <a:t>Real value for companies lies in increasing conversions</a:t>
            </a:r>
          </a:p>
          <a:p>
            <a:pPr lvl="1"/>
            <a:r>
              <a:rPr lang="en-GB" dirty="0" smtClean="0"/>
              <a:t>... and satisfaction with bought items, low churn rate </a:t>
            </a:r>
          </a:p>
          <a:p>
            <a:r>
              <a:rPr lang="en-GB" dirty="0" smtClean="0"/>
              <a:t>Some reasons why it might be a fallacy to think F</a:t>
            </a:r>
            <a:r>
              <a:rPr lang="en-GB" baseline="-25000" dirty="0" smtClean="0"/>
              <a:t>1</a:t>
            </a:r>
            <a:r>
              <a:rPr lang="en-GB" dirty="0" smtClean="0"/>
              <a:t> on historical data is a good estimate for real conversion:</a:t>
            </a:r>
          </a:p>
          <a:p>
            <a:pPr lvl="1"/>
            <a:r>
              <a:rPr lang="en-GB" dirty="0" smtClean="0"/>
              <a:t>Recommendation can be self-fulfilling prophecy</a:t>
            </a:r>
          </a:p>
          <a:p>
            <a:pPr lvl="2"/>
            <a:r>
              <a:rPr lang="en-GB" dirty="0" smtClean="0"/>
              <a:t>Users’ preferences are not invariant, but can be constructed [ALP03]  </a:t>
            </a:r>
          </a:p>
          <a:p>
            <a:pPr lvl="1"/>
            <a:r>
              <a:rPr lang="en-GB" dirty="0" smtClean="0"/>
              <a:t>Position/Rank is what counts (e.g. serial position effects)</a:t>
            </a:r>
          </a:p>
          <a:p>
            <a:pPr lvl="2"/>
            <a:r>
              <a:rPr lang="en-GB" dirty="0" smtClean="0"/>
              <a:t>Actual choices are heavily biased by  the item’s position [FFG+07]</a:t>
            </a:r>
          </a:p>
          <a:p>
            <a:pPr lvl="1"/>
            <a:r>
              <a:rPr lang="en-GB" dirty="0" smtClean="0"/>
              <a:t>Inclusion of weak (dominated) items increases users’ confidence </a:t>
            </a:r>
          </a:p>
          <a:p>
            <a:pPr lvl="2"/>
            <a:r>
              <a:rPr lang="en-GB" dirty="0" smtClean="0"/>
              <a:t>Replacing some recommended items by </a:t>
            </a:r>
            <a:r>
              <a:rPr lang="en-GB" i="1" dirty="0" smtClean="0"/>
              <a:t>decoy</a:t>
            </a:r>
            <a:r>
              <a:rPr lang="en-GB" dirty="0" smtClean="0"/>
              <a:t> items fosters choice towards the remaining options  [TF09]</a:t>
            </a:r>
          </a:p>
          <a:p>
            <a:pPr lvl="1"/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0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Consequently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understanding of online users</a:t>
            </a:r>
            <a:r>
              <a:rPr lang="en-US" dirty="0"/>
              <a:t>'</a:t>
            </a:r>
            <a:r>
              <a:rPr lang="en-US" b="0" dirty="0"/>
              <a:t> purchasing behavior is of high importance for </a:t>
            </a:r>
            <a:r>
              <a:rPr lang="en-US" b="0" dirty="0" smtClean="0"/>
              <a:t>companies</a:t>
            </a:r>
          </a:p>
          <a:p>
            <a:endParaRPr lang="en-US" b="0" dirty="0"/>
          </a:p>
          <a:p>
            <a:r>
              <a:rPr lang="en-US" b="0" dirty="0"/>
              <a:t>This purchasing behavior can be explained by different models of human decision making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5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of decision versus accuracy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focuses on cost-benefit aspects</a:t>
            </a:r>
          </a:p>
          <a:p>
            <a:pPr lvl="1"/>
            <a:r>
              <a:rPr lang="en-US" b="0" dirty="0"/>
              <a:t>People attempt to make accurate choices</a:t>
            </a:r>
          </a:p>
          <a:p>
            <a:pPr lvl="1"/>
            <a:r>
              <a:rPr lang="en-US" b="0" dirty="0" smtClean="0"/>
              <a:t>People </a:t>
            </a:r>
            <a:r>
              <a:rPr lang="en-US" b="0" dirty="0"/>
              <a:t>want to minimize effort</a:t>
            </a:r>
          </a:p>
          <a:p>
            <a:r>
              <a:rPr lang="en-US" dirty="0" smtClean="0"/>
              <a:t>Some </a:t>
            </a:r>
            <a:r>
              <a:rPr lang="en-US" dirty="0"/>
              <a:t>methods for making choices </a:t>
            </a:r>
            <a:r>
              <a:rPr lang="en-US" dirty="0" smtClean="0"/>
              <a:t>are highly </a:t>
            </a:r>
            <a:r>
              <a:rPr lang="en-US" dirty="0"/>
              <a:t>accurate</a:t>
            </a:r>
          </a:p>
          <a:p>
            <a:pPr lvl="1"/>
            <a:r>
              <a:rPr lang="en-US" b="0" dirty="0" smtClean="0"/>
              <a:t>They </a:t>
            </a:r>
            <a:r>
              <a:rPr lang="en-US" b="0" dirty="0"/>
              <a:t>involve considering a lot of information</a:t>
            </a:r>
          </a:p>
          <a:p>
            <a:pPr lvl="1"/>
            <a:r>
              <a:rPr lang="en-US" b="0" dirty="0" smtClean="0"/>
              <a:t>Calculating </a:t>
            </a:r>
            <a:r>
              <a:rPr lang="en-US" b="0" dirty="0"/>
              <a:t>expected utility is </a:t>
            </a:r>
            <a:r>
              <a:rPr lang="en-US" dirty="0"/>
              <a:t>a high-accurate </a:t>
            </a:r>
            <a:r>
              <a:rPr lang="en-US" b="0" dirty="0" smtClean="0"/>
              <a:t>and </a:t>
            </a:r>
            <a:r>
              <a:rPr lang="en-US" dirty="0"/>
              <a:t>high-effort </a:t>
            </a:r>
            <a:r>
              <a:rPr lang="en-US" b="0" dirty="0" smtClean="0"/>
              <a:t>way </a:t>
            </a:r>
            <a:r>
              <a:rPr lang="en-US" b="0" dirty="0"/>
              <a:t>of making a </a:t>
            </a:r>
            <a:r>
              <a:rPr lang="en-US" b="0" dirty="0" smtClean="0"/>
              <a:t>choice</a:t>
            </a:r>
            <a:endParaRPr lang="en-US" b="0" dirty="0"/>
          </a:p>
          <a:p>
            <a:r>
              <a:rPr lang="en-US" dirty="0" smtClean="0"/>
              <a:t>Some </a:t>
            </a:r>
            <a:r>
              <a:rPr lang="en-US" dirty="0"/>
              <a:t>methods are simpler</a:t>
            </a:r>
          </a:p>
          <a:p>
            <a:pPr lvl="1"/>
            <a:r>
              <a:rPr lang="en-US" b="0" dirty="0" smtClean="0"/>
              <a:t>They </a:t>
            </a:r>
            <a:r>
              <a:rPr lang="en-US" b="0" dirty="0"/>
              <a:t>involve considering less </a:t>
            </a:r>
            <a:r>
              <a:rPr lang="en-US" b="0" dirty="0" smtClean="0"/>
              <a:t>information</a:t>
            </a:r>
          </a:p>
          <a:p>
            <a:pPr lvl="1"/>
            <a:r>
              <a:rPr lang="en-US" dirty="0" smtClean="0"/>
              <a:t>Also called heuristics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979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decision heuristics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Simplification is an underlying concept of heuristics</a:t>
            </a:r>
          </a:p>
          <a:p>
            <a:r>
              <a:rPr lang="en-US" dirty="0" smtClean="0"/>
              <a:t>Satisficing</a:t>
            </a:r>
          </a:p>
          <a:p>
            <a:pPr lvl="1"/>
            <a:r>
              <a:rPr lang="en-US" dirty="0" smtClean="0"/>
              <a:t>Choose the first item that is satisfactory</a:t>
            </a:r>
          </a:p>
          <a:p>
            <a:r>
              <a:rPr lang="en-US" dirty="0" smtClean="0"/>
              <a:t>Elimination by Aspects</a:t>
            </a:r>
          </a:p>
          <a:p>
            <a:pPr lvl="1"/>
            <a:r>
              <a:rPr lang="en-US" dirty="0" smtClean="0"/>
              <a:t>Start with the most important attribute</a:t>
            </a:r>
          </a:p>
          <a:p>
            <a:pPr lvl="1"/>
            <a:r>
              <a:rPr lang="en-US" dirty="0" smtClean="0"/>
              <a:t>Eliminate all item that are not satisfactory</a:t>
            </a:r>
          </a:p>
          <a:p>
            <a:pPr lvl="1"/>
            <a:r>
              <a:rPr lang="en-US" dirty="0" smtClean="0"/>
              <a:t>Proceed with the next most important attribute</a:t>
            </a:r>
          </a:p>
          <a:p>
            <a:pPr lvl="1"/>
            <a:r>
              <a:rPr lang="en-US" dirty="0" smtClean="0"/>
              <a:t>Come up with evolved set</a:t>
            </a:r>
          </a:p>
          <a:p>
            <a:r>
              <a:rPr lang="en-US" dirty="0" smtClean="0"/>
              <a:t>Reason-based choice</a:t>
            </a:r>
          </a:p>
          <a:p>
            <a:pPr lvl="1"/>
            <a:r>
              <a:rPr lang="en-US" dirty="0" smtClean="0"/>
              <a:t>People want to be able to justify their choices</a:t>
            </a:r>
          </a:p>
          <a:p>
            <a:pPr lvl="1"/>
            <a:r>
              <a:rPr lang="en-US" dirty="0" smtClean="0"/>
              <a:t>May make decisions that are easiest to justify</a:t>
            </a:r>
          </a:p>
        </p:txBody>
      </p:sp>
    </p:spTree>
    <p:extLst>
      <p:ext uri="{BB962C8B-B14F-4D97-AF65-F5344CB8AC3E}">
        <p14:creationId xmlns:p14="http://schemas.microsoft.com/office/powerpoint/2010/main" val="10612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decision phenomena due to heuristics</a:t>
            </a:r>
            <a:endParaRPr lang="en-US" i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86604"/>
              </p:ext>
            </p:extLst>
          </p:nvPr>
        </p:nvGraphicFramePr>
        <p:xfrm>
          <a:off x="539552" y="1412776"/>
          <a:ext cx="7992888" cy="354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9196"/>
                <a:gridCol w="54436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Phenomenon/Effect</a:t>
                      </a:r>
                      <a:endParaRPr lang="en-US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en-US" sz="1600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latin typeface="Calibri" pitchFamily="34" charset="0"/>
                          <a:cs typeface="Calibri" pitchFamily="34" charset="0"/>
                        </a:rPr>
                        <a:t>Decoy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Additional irrelevant (inferior) items in an item set significantly influence the selection behavior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Primacy/recency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Items at the beginning and the end of a list are analyzed significantly more often/deeply than items in the middle of a list</a:t>
                      </a:r>
                      <a:endParaRPr lang="en-US" sz="1600" noProof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Framing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The way in which different decision alternatives are presented influences the final decision taken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Priming</a:t>
                      </a:r>
                      <a:endParaRPr lang="en-US" sz="1600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If specific decision properties are made more available in memory, this influences a consumer</a:t>
                      </a:r>
                      <a:r>
                        <a:rPr lang="en-US" sz="1600" noProof="0" smtClean="0">
                          <a:latin typeface="Calibri" pitchFamily="34" charset="0"/>
                          <a:cs typeface="Calibri" pitchFamily="34" charset="0"/>
                        </a:rPr>
                        <a:t>'</a:t>
                      </a:r>
                      <a:r>
                        <a:rPr lang="en-US" sz="1600" b="0" noProof="0" smtClean="0">
                          <a:latin typeface="Calibri" pitchFamily="34" charset="0"/>
                          <a:cs typeface="Calibri" pitchFamily="34" charset="0"/>
                        </a:rPr>
                        <a:t>s item evaluations (background priming)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Calibri" pitchFamily="34" charset="0"/>
                          <a:cs typeface="Calibri" pitchFamily="34" charset="0"/>
                        </a:rPr>
                        <a:t>Defaults</a:t>
                      </a:r>
                      <a:endParaRPr lang="en-US" sz="1600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cs typeface="Calibri" pitchFamily="34" charset="0"/>
                        </a:rPr>
                        <a:t>Preset options bias the decision process</a:t>
                      </a:r>
                      <a:endParaRPr lang="en-US" sz="16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Fatih\AppData\Local\Microsoft\Windows\Temporary Internet Files\Content.IE5\8I83PG5D\MC9003392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30391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Decoy: asymmetric dominance effect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0" dirty="0" smtClean="0"/>
              <a:t>Product </a:t>
            </a:r>
            <a:r>
              <a:rPr lang="en-US" b="0" i="1" dirty="0" smtClean="0"/>
              <a:t>A </a:t>
            </a:r>
            <a:r>
              <a:rPr lang="en-US" b="0" dirty="0" smtClean="0"/>
              <a:t>dominates </a:t>
            </a:r>
            <a:r>
              <a:rPr lang="en-US" b="0" i="1" dirty="0" smtClean="0"/>
              <a:t>D </a:t>
            </a:r>
            <a:r>
              <a:rPr lang="en-US" b="0" dirty="0" smtClean="0"/>
              <a:t>in both dimensions (price and download limit)</a:t>
            </a:r>
          </a:p>
          <a:p>
            <a:r>
              <a:rPr lang="en-US" b="0" dirty="0" smtClean="0"/>
              <a:t>Product </a:t>
            </a:r>
            <a:r>
              <a:rPr lang="en-US" b="0" i="1" dirty="0" smtClean="0"/>
              <a:t>B </a:t>
            </a:r>
            <a:r>
              <a:rPr lang="en-US" b="0" dirty="0" smtClean="0"/>
              <a:t>dominates alternative </a:t>
            </a:r>
            <a:r>
              <a:rPr lang="en-US" b="0" i="1" dirty="0" smtClean="0"/>
              <a:t>D </a:t>
            </a:r>
            <a:r>
              <a:rPr lang="en-US" b="0" dirty="0" smtClean="0"/>
              <a:t>in only one dimension (price)</a:t>
            </a:r>
          </a:p>
          <a:p>
            <a:r>
              <a:rPr lang="en-US" b="0" dirty="0" smtClean="0"/>
              <a:t>The additional inclusion of </a:t>
            </a:r>
            <a:r>
              <a:rPr lang="en-US" b="0" i="1" dirty="0" smtClean="0"/>
              <a:t>D </a:t>
            </a:r>
            <a:r>
              <a:rPr lang="en-US" b="0" dirty="0" smtClean="0"/>
              <a:t>into the choice set could trigger an increase of the selection probability of </a:t>
            </a:r>
            <a:r>
              <a:rPr lang="en-US" b="0" i="1" dirty="0" smtClean="0"/>
              <a:t>A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56653"/>
              </p:ext>
            </p:extLst>
          </p:nvPr>
        </p:nvGraphicFramePr>
        <p:xfrm>
          <a:off x="971600" y="1700808"/>
          <a:ext cx="5381235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7855"/>
                <a:gridCol w="1164460"/>
                <a:gridCol w="1164460"/>
                <a:gridCol w="11644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cs typeface="Calibri" pitchFamily="34" charset="0"/>
                        </a:rPr>
                        <a:t>Product</a:t>
                      </a:r>
                      <a:endParaRPr lang="en-US" sz="16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price per month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download limit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10GB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6GB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9GB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6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impact of decoy effect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341"/>
            <a:ext cx="3237262" cy="24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11" y="1700808"/>
            <a:ext cx="495525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2" y="4365104"/>
            <a:ext cx="3651421" cy="13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Different personality properties pose specific requirements on the design of recommender user interfaces</a:t>
            </a:r>
          </a:p>
          <a:p>
            <a:endParaRPr lang="en-US" b="0" dirty="0" smtClean="0"/>
          </a:p>
          <a:p>
            <a:r>
              <a:rPr lang="en-US" b="0" dirty="0" smtClean="0"/>
              <a:t>Some personality traits are more susceptible to </a:t>
            </a:r>
            <a:r>
              <a:rPr lang="en-US" b="0" dirty="0" err="1" smtClean="0"/>
              <a:t>heuristical</a:t>
            </a:r>
            <a:r>
              <a:rPr lang="en-US" b="0" dirty="0" smtClean="0"/>
              <a:t> simplifications</a:t>
            </a:r>
          </a:p>
          <a:p>
            <a:endParaRPr lang="en-US" b="0" dirty="0" smtClean="0"/>
          </a:p>
          <a:p>
            <a:r>
              <a:rPr lang="en-US" b="0" dirty="0" smtClean="0"/>
              <a:t>Provide various interfaces</a:t>
            </a:r>
          </a:p>
        </p:txBody>
      </p:sp>
    </p:spTree>
    <p:extLst>
      <p:ext uri="{BB962C8B-B14F-4D97-AF65-F5344CB8AC3E}">
        <p14:creationId xmlns:p14="http://schemas.microsoft.com/office/powerpoint/2010/main" val="22308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Personality traits</a:t>
            </a:r>
            <a:endParaRPr lang="en-US" i="1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15186"/>
              </p:ext>
            </p:extLst>
          </p:nvPr>
        </p:nvGraphicFramePr>
        <p:xfrm>
          <a:off x="539552" y="1700808"/>
          <a:ext cx="7992888" cy="2352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9196"/>
                <a:gridCol w="54436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cs typeface="Calibri" pitchFamily="34" charset="0"/>
                        </a:rPr>
                        <a:t>Theory</a:t>
                      </a:r>
                      <a:endParaRPr lang="en-US" sz="16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de-DE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Internal vs. external Locus of control (</a:t>
                      </a:r>
                      <a:r>
                        <a:rPr lang="en-US" sz="16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LOC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en-US" sz="1600" b="0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Externally influenced users need more guidance; internally controlled users want to actively and selectively search for additional information</a:t>
                      </a:r>
                      <a:endParaRPr lang="en-US" sz="1600" b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Need for closure</a:t>
                      </a:r>
                      <a:endParaRPr lang="de-DE" sz="1600" b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Describes the individual pursuit of making a decision as </a:t>
                      </a:r>
                      <a:r>
                        <a:rPr lang="de-DE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soon as possible</a:t>
                      </a:r>
                      <a:endParaRPr lang="de-DE" sz="160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Maximizer vs. satisficer</a:t>
                      </a:r>
                      <a:endParaRPr lang="de-DE" sz="1600" b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Maximizers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try to find an optimal solution;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satisficers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search for solutions that fulfill their basic requirements</a:t>
                      </a:r>
                      <a:endParaRPr lang="en-US" sz="16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1273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1271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Rechteck 14"/>
          <p:cNvSpPr>
            <a:spLocks noChangeArrowheads="1"/>
          </p:cNvSpPr>
          <p:nvPr/>
        </p:nvSpPr>
        <p:spPr bwMode="auto">
          <a:xfrm>
            <a:off x="4286250" y="150018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Personalized recommendations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>
                <a:ln>
                  <a:prstDash val="solid"/>
                </a:ln>
                <a:solidFill>
                  <a:srgbClr val="002060"/>
                </a:solidFill>
              </a:rPr>
              <a:t>online </a:t>
            </a:r>
            <a:r>
              <a:rPr lang="en-US" dirty="0">
                <a:ln>
                  <a:prstDash val="solid"/>
                </a:ln>
                <a:solidFill>
                  <a:srgbClr val="002060"/>
                </a:solidFill>
              </a:rPr>
              <a:t>consumer decision </a:t>
            </a:r>
            <a:r>
              <a:rPr lang="en-US" dirty="0" smtClean="0">
                <a:ln>
                  <a:prstDash val="solid"/>
                </a:ln>
                <a:solidFill>
                  <a:srgbClr val="002060"/>
                </a:solidFill>
              </a:rPr>
              <a:t>making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Recommender systems are persuasive systems</a:t>
            </a:r>
          </a:p>
          <a:p>
            <a:r>
              <a:rPr lang="en-US" b="0" dirty="0" smtClean="0"/>
              <a:t>Estimated-utility is often not a good model of human decision making</a:t>
            </a:r>
          </a:p>
          <a:p>
            <a:r>
              <a:rPr lang="en-US" b="0" dirty="0"/>
              <a:t>Several </a:t>
            </a:r>
            <a:r>
              <a:rPr lang="en-US" b="0" dirty="0" smtClean="0"/>
              <a:t>simplifying heuristics</a:t>
            </a:r>
            <a:endParaRPr lang="en-US" b="0" dirty="0"/>
          </a:p>
          <a:p>
            <a:r>
              <a:rPr lang="en-US" b="0" dirty="0" smtClean="0"/>
              <a:t>Bounded rationality / accuracy-effort-tradeoff makes users susceptible for decision biases</a:t>
            </a:r>
          </a:p>
          <a:p>
            <a:r>
              <a:rPr lang="en-US" b="0" dirty="0" smtClean="0"/>
              <a:t>Decoy effects, position effects, framing, priming, defaults,…</a:t>
            </a:r>
          </a:p>
          <a:p>
            <a:r>
              <a:rPr lang="en-US" b="0" dirty="0" smtClean="0"/>
              <a:t>Different personality characteristics require different recommender interaction methods (Max/sat., need4closure, trust, </a:t>
            </a:r>
            <a:r>
              <a:rPr lang="en-US" b="0" dirty="0" err="1" smtClean="0"/>
              <a:t>locOfcontrol</a:t>
            </a:r>
            <a:r>
              <a:rPr lang="en-US" b="0" dirty="0" smtClean="0"/>
              <a:t>)</a:t>
            </a:r>
          </a:p>
          <a:p>
            <a:pPr marL="0" indent="0">
              <a:buNone/>
            </a:pPr>
            <a:endParaRPr lang="en-US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6828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320480"/>
          </a:xfrm>
        </p:spPr>
        <p:txBody>
          <a:bodyPr/>
          <a:lstStyle/>
          <a:p>
            <a:r>
              <a:rPr lang="en-US" sz="1800" dirty="0" smtClean="0"/>
              <a:t>Additional topics covered by the book “Recommender Systems - An Introduction”</a:t>
            </a:r>
          </a:p>
          <a:p>
            <a:pPr lvl="1"/>
            <a:r>
              <a:rPr lang="en-US" sz="1600" dirty="0" smtClean="0"/>
              <a:t>Case study on the Mobile Internet</a:t>
            </a:r>
          </a:p>
          <a:p>
            <a:pPr lvl="1"/>
            <a:r>
              <a:rPr lang="en-US" sz="1600" dirty="0" smtClean="0"/>
              <a:t>Attacks on CF Recommender Systems</a:t>
            </a:r>
          </a:p>
          <a:p>
            <a:pPr lvl="1"/>
            <a:r>
              <a:rPr lang="en-US" sz="1600" dirty="0" smtClean="0"/>
              <a:t>Recommender Systems in the next generation Web (Social Web, Semantic Web)</a:t>
            </a:r>
          </a:p>
          <a:p>
            <a:pPr lvl="1"/>
            <a:r>
              <a:rPr lang="en-US" sz="1600" dirty="0" smtClean="0"/>
              <a:t>More on consumer decision making</a:t>
            </a:r>
          </a:p>
          <a:p>
            <a:pPr lvl="1"/>
            <a:r>
              <a:rPr lang="en-US" sz="1600" dirty="0" smtClean="0"/>
              <a:t>Recommending in ubiquitous environments</a:t>
            </a:r>
          </a:p>
          <a:p>
            <a:endParaRPr lang="en-US" sz="1800" dirty="0" smtClean="0"/>
          </a:p>
          <a:p>
            <a:r>
              <a:rPr lang="en-US" sz="1800" dirty="0" smtClean="0"/>
              <a:t>Current </a:t>
            </a:r>
            <a:r>
              <a:rPr lang="en-US" sz="1800" dirty="0"/>
              <a:t>and emerging topics in </a:t>
            </a:r>
            <a:r>
              <a:rPr lang="en-US" sz="1800" dirty="0" smtClean="0"/>
              <a:t>RS</a:t>
            </a:r>
          </a:p>
          <a:p>
            <a:pPr lvl="1"/>
            <a:r>
              <a:rPr lang="en-US" sz="1600" dirty="0"/>
              <a:t>Social Web recommendations</a:t>
            </a:r>
          </a:p>
          <a:p>
            <a:pPr lvl="1"/>
            <a:r>
              <a:rPr lang="en-US" sz="1600" dirty="0"/>
              <a:t>Context-aware recommendation</a:t>
            </a:r>
          </a:p>
          <a:p>
            <a:pPr lvl="1"/>
            <a:r>
              <a:rPr lang="en-US" sz="1600" dirty="0"/>
              <a:t>Learning-to-rank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70147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Thank you for your attention!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341438"/>
            <a:ext cx="3035300" cy="165893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Questions?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	</a:t>
            </a:r>
            <a:r>
              <a:rPr lang="en-US" b="1" dirty="0" smtClean="0">
                <a:latin typeface="Calibri" pitchFamily="34" charset="0"/>
              </a:rPr>
              <a:t>Questions?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Calibri" pitchFamily="34" charset="0"/>
              </a:rPr>
              <a:t>		</a:t>
            </a:r>
            <a:r>
              <a:rPr lang="en-US" sz="1600" b="1" dirty="0" smtClean="0">
                <a:latin typeface="Calibri" pitchFamily="34" charset="0"/>
              </a:rPr>
              <a:t>Questions?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04764" y="4549606"/>
            <a:ext cx="3948123" cy="13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Markus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Zanker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and Gerhard Friedrich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Intelligent Systems and Business Informatics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Institute of Applied Informatics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University Klagenfurt, Austria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M: </a:t>
            </a: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  <a:hlinkClick r:id="rId3"/>
              </a:rPr>
              <a:t>firstname.lastname@uni-klu.ac.at</a:t>
            </a:r>
            <a:endParaRPr lang="en-US" sz="1200" b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P: +43 463 2700 3705</a:t>
            </a:r>
            <a:endParaRPr lang="en-US" sz="12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1119" y="3106822"/>
            <a:ext cx="27146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Dietmar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Jannach</a:t>
            </a:r>
            <a:endParaRPr lang="en-US" sz="1600" b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e-Services Research Group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Department of Computer Science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TU Dortmund, Germany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M: </a:t>
            </a: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  <a:hlinkClick r:id="rId4"/>
              </a:rPr>
              <a:t>dietmar.jannach@tu-dortmund.de</a:t>
            </a:r>
            <a:endParaRPr lang="en-US" sz="1200" b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0" dirty="0" smtClean="0">
                <a:solidFill>
                  <a:srgbClr val="003366"/>
                </a:solidFill>
                <a:latin typeface="Calibri" pitchFamily="34" charset="0"/>
              </a:rPr>
              <a:t>P: +49 231 755 7272</a:t>
            </a:r>
            <a:endParaRPr lang="en-US" sz="12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9124" y="2935144"/>
            <a:ext cx="492922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http://www.recommenderbook.net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400" dirty="0" smtClean="0"/>
              <a:t>Recommender Systems – An Introduction</a:t>
            </a:r>
            <a:r>
              <a:rPr lang="en-US" sz="1400" b="0" dirty="0" smtClean="0"/>
              <a:t> </a:t>
            </a:r>
            <a:r>
              <a:rPr lang="en-US" sz="1200" b="0" dirty="0" smtClean="0"/>
              <a:t>by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Dietmar Jannach, Markus Zanker, Alexander Felfernig and Gerhard Friedrich</a:t>
            </a:r>
          </a:p>
          <a:p>
            <a:r>
              <a:rPr lang="en-US" sz="1200" b="0" dirty="0" smtClean="0"/>
              <a:t>Cambridge University Press</a:t>
            </a:r>
            <a:r>
              <a:rPr lang="en-US" sz="1200" b="0" smtClean="0"/>
              <a:t>, 2010</a:t>
            </a:r>
            <a:endParaRPr lang="en-US" sz="1200" b="0" dirty="0" smtClean="0"/>
          </a:p>
          <a:p>
            <a:endParaRPr lang="en-US" sz="1200" b="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429124" y="1071546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smtClean="0"/>
          </a:p>
          <a:p>
            <a:r>
              <a:rPr lang="en-US" sz="1600" smtClean="0"/>
              <a:t>http://recsys.acm.org</a:t>
            </a:r>
          </a:p>
          <a:p>
            <a:endParaRPr lang="en-US" sz="1600" dirty="0" smtClean="0"/>
          </a:p>
        </p:txBody>
      </p:sp>
      <p:pic>
        <p:nvPicPr>
          <p:cNvPr id="2" name="Picture 2" descr="D:\projects\000-papers\general\acmsac10\slides\Bigstock_3403911.jpg"/>
          <p:cNvPicPr>
            <a:picLocks noChangeAspect="1" noChangeArrowheads="1"/>
          </p:cNvPicPr>
          <p:nvPr/>
        </p:nvPicPr>
        <p:blipFill>
          <a:blip r:embed="rId5"/>
          <a:srcRect l="3150" t="9225" r="3150" b="46126"/>
          <a:stretch>
            <a:fillRect/>
          </a:stretch>
        </p:blipFill>
        <p:spPr bwMode="auto">
          <a:xfrm>
            <a:off x="4500562" y="3533507"/>
            <a:ext cx="3500462" cy="125281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628800"/>
            <a:ext cx="3357581" cy="1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7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Adomavicius</a:t>
            </a:r>
            <a:r>
              <a:rPr lang="en-US" sz="1100" dirty="0" smtClean="0"/>
              <a:t> &amp; </a:t>
            </a:r>
            <a:r>
              <a:rPr lang="en-US" sz="1100" dirty="0" err="1" smtClean="0"/>
              <a:t>Tuzhilin</a:t>
            </a:r>
            <a:r>
              <a:rPr lang="en-US" sz="1100" dirty="0" smtClean="0"/>
              <a:t>, IEEE TKDE, 2005] </a:t>
            </a:r>
            <a:r>
              <a:rPr lang="en-US" sz="1100" dirty="0" err="1" smtClean="0"/>
              <a:t>Adomavicius</a:t>
            </a:r>
            <a:r>
              <a:rPr lang="en-US" sz="1100" dirty="0" smtClean="0"/>
              <a:t> G., </a:t>
            </a:r>
            <a:r>
              <a:rPr lang="en-US" sz="1100" dirty="0" err="1" smtClean="0"/>
              <a:t>Tuzhilin</a:t>
            </a:r>
            <a:r>
              <a:rPr lang="en-US" sz="1100" dirty="0" smtClean="0"/>
              <a:t>, A. Toward the next generation of recommender systems: a survey of the state-of-the-art and possible extensions, IEEE TKDE, 17(6), 2005, pp.734-749.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/>
              <a:t>[ALP03] </a:t>
            </a:r>
            <a:r>
              <a:rPr lang="en-US" sz="1100" dirty="0" err="1"/>
              <a:t>Ariely</a:t>
            </a:r>
            <a:r>
              <a:rPr lang="en-US" sz="1100" dirty="0"/>
              <a:t>, D., </a:t>
            </a:r>
            <a:r>
              <a:rPr lang="en-US" sz="1100" dirty="0" err="1"/>
              <a:t>Loewenstein</a:t>
            </a:r>
            <a:r>
              <a:rPr lang="en-US" sz="1100" dirty="0"/>
              <a:t>, G., </a:t>
            </a:r>
            <a:r>
              <a:rPr lang="en-US" sz="1100" dirty="0" err="1"/>
              <a:t>Prelec</a:t>
            </a:r>
            <a:r>
              <a:rPr lang="en-US" sz="1100" dirty="0"/>
              <a:t>, D.  (2003) “Coherent </a:t>
            </a:r>
            <a:r>
              <a:rPr lang="en-US" sz="1100" dirty="0" err="1"/>
              <a:t>Arbitrainess</a:t>
            </a:r>
            <a:r>
              <a:rPr lang="en-US" sz="1100" dirty="0"/>
              <a:t>”:  Stable Demand Curves Without Stable Preferences. The Quarterly Journal of Economics, February 2003, 73-105</a:t>
            </a:r>
            <a:r>
              <a:rPr lang="en-US" sz="1100" dirty="0" smtClean="0"/>
              <a:t>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/>
              <a:t>BKW+10] </a:t>
            </a:r>
            <a:r>
              <a:rPr lang="en-US" sz="1100" dirty="0" err="1"/>
              <a:t>Bollen</a:t>
            </a:r>
            <a:r>
              <a:rPr lang="en-US" sz="1100" dirty="0"/>
              <a:t>, D., </a:t>
            </a:r>
            <a:r>
              <a:rPr lang="en-US" sz="1100" dirty="0" err="1"/>
              <a:t>Knijnenburg</a:t>
            </a:r>
            <a:r>
              <a:rPr lang="en-US" sz="1100" dirty="0"/>
              <a:t>, B., </a:t>
            </a:r>
            <a:r>
              <a:rPr lang="en-US" sz="1100" dirty="0" err="1"/>
              <a:t>Willemsen</a:t>
            </a:r>
            <a:r>
              <a:rPr lang="en-US" sz="1100" dirty="0"/>
              <a:t>, M., </a:t>
            </a:r>
            <a:r>
              <a:rPr lang="en-US" sz="1100" dirty="0" err="1"/>
              <a:t>Graus</a:t>
            </a:r>
            <a:r>
              <a:rPr lang="en-US" sz="1100" dirty="0"/>
              <a:t>, M.  (2010) Understanding Choice Overload in Recommender Systems. ACM Recommender Systems, 63-70.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Brynjolfsson</a:t>
            </a:r>
            <a:r>
              <a:rPr lang="en-US" sz="1100" dirty="0" smtClean="0"/>
              <a:t> et al., Mgt. Science, 2003] </a:t>
            </a:r>
            <a:r>
              <a:rPr lang="en-US" sz="1100" dirty="0" err="1" smtClean="0"/>
              <a:t>Brynjolfsson</a:t>
            </a:r>
            <a:r>
              <a:rPr lang="en-US" sz="1100" dirty="0" smtClean="0"/>
              <a:t>, E., Hu, Y., Smith, M.: Consumer  Surplus in the Digital Economy: Estimating the Value of Increased Product Variety at Online Booksellers, </a:t>
            </a:r>
            <a:r>
              <a:rPr lang="en-US" sz="1100" i="1" dirty="0" smtClean="0"/>
              <a:t>Management Science</a:t>
            </a:r>
            <a:r>
              <a:rPr lang="en-US" sz="1100" dirty="0" smtClean="0"/>
              <a:t>, </a:t>
            </a:r>
            <a:r>
              <a:rPr lang="en-US" sz="1100" dirty="0" err="1" smtClean="0"/>
              <a:t>Vol</a:t>
            </a:r>
            <a:r>
              <a:rPr lang="en-US" sz="1100" dirty="0" smtClean="0"/>
              <a:t> 49(11), 2003, pp. 1580-1596.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/>
              <a:t>[BS97] </a:t>
            </a:r>
            <a:r>
              <a:rPr lang="en-US" sz="1100" dirty="0" err="1"/>
              <a:t>Balabanovic</a:t>
            </a:r>
            <a:r>
              <a:rPr lang="en-US" sz="1100" dirty="0"/>
              <a:t>, M., </a:t>
            </a:r>
            <a:r>
              <a:rPr lang="en-US" sz="1100" dirty="0" err="1"/>
              <a:t>Shoham</a:t>
            </a:r>
            <a:r>
              <a:rPr lang="en-US" sz="1100" dirty="0"/>
              <a:t>, Y. (1997) Fab: content-based, collaborative recommendation,  Communications of the ACM, Vol. 40(3), pp. 66-72.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/>
              <a:t>FFG+07] Felfernig, A. , Friedrich, G., </a:t>
            </a:r>
            <a:r>
              <a:rPr lang="en-US" sz="1100" dirty="0" err="1"/>
              <a:t>Gula</a:t>
            </a:r>
            <a:r>
              <a:rPr lang="en-US" sz="1100" dirty="0"/>
              <a:t>, B. et al. (2007) Persuasive recommendation: serial position effects in knowledge-based recommender systems. 2nd international conference on Persuasive technology, Springer, 283–294.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/>
              <a:t>Friedrich&amp; </a:t>
            </a:r>
            <a:r>
              <a:rPr lang="en-US" sz="1100" dirty="0" err="1"/>
              <a:t>Zanker</a:t>
            </a:r>
            <a:r>
              <a:rPr lang="en-US" sz="1100" dirty="0"/>
              <a:t>, </a:t>
            </a:r>
            <a:r>
              <a:rPr lang="en-US" sz="1100" dirty="0" err="1"/>
              <a:t>AIMag</a:t>
            </a:r>
            <a:r>
              <a:rPr lang="en-US" sz="1100" dirty="0"/>
              <a:t>, 2011] Friedrich, G., </a:t>
            </a:r>
            <a:r>
              <a:rPr lang="en-US" sz="1100" dirty="0" err="1"/>
              <a:t>Zanker</a:t>
            </a:r>
            <a:r>
              <a:rPr lang="en-US" sz="1100" dirty="0"/>
              <a:t>, M.: A Taxonomy for Generating Explanations in Recommender Systems. </a:t>
            </a:r>
            <a:r>
              <a:rPr lang="en-US" sz="1100" i="1" dirty="0"/>
              <a:t>AI Magazine</a:t>
            </a:r>
            <a:r>
              <a:rPr lang="en-US" sz="1100" dirty="0"/>
              <a:t>, Vol. 32(3), 2011</a:t>
            </a:r>
            <a:r>
              <a:rPr lang="en-US" sz="1100" dirty="0" smtClean="0"/>
              <a:t>.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Jannach</a:t>
            </a:r>
            <a:r>
              <a:rPr lang="en-US" sz="1100" dirty="0" smtClean="0"/>
              <a:t> et al., CUP, 2010] </a:t>
            </a:r>
            <a:r>
              <a:rPr lang="en-US" sz="1100" dirty="0" err="1" smtClean="0"/>
              <a:t>Jannach</a:t>
            </a:r>
            <a:r>
              <a:rPr lang="en-US" sz="1100" dirty="0" smtClean="0"/>
              <a:t> D., </a:t>
            </a:r>
            <a:r>
              <a:rPr lang="en-US" sz="1100" dirty="0" err="1" smtClean="0"/>
              <a:t>Zanker</a:t>
            </a:r>
            <a:r>
              <a:rPr lang="en-US" sz="1100" dirty="0" smtClean="0"/>
              <a:t> M., Felfernig, A., Friedrich, G.: Recommender Systems an Introduction, Cambridge University Press, 2010.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Jannach</a:t>
            </a:r>
            <a:r>
              <a:rPr lang="en-US" sz="1100" dirty="0" smtClean="0"/>
              <a:t> et al., JITT, 2009] </a:t>
            </a:r>
            <a:r>
              <a:rPr lang="en-US" sz="1100" dirty="0" err="1" smtClean="0"/>
              <a:t>Jannach</a:t>
            </a:r>
            <a:r>
              <a:rPr lang="en-US" sz="1100" dirty="0" smtClean="0"/>
              <a:t>, D., </a:t>
            </a:r>
            <a:r>
              <a:rPr lang="en-US" sz="1100" dirty="0" err="1" smtClean="0"/>
              <a:t>Zanker</a:t>
            </a:r>
            <a:r>
              <a:rPr lang="en-US" sz="1100" dirty="0" smtClean="0"/>
              <a:t>, M., Fuchs, M.: Constraint-based recommendation in tourism: A multi-perspective case study, </a:t>
            </a:r>
            <a:r>
              <a:rPr lang="en-US" sz="1100" i="1" dirty="0" smtClean="0"/>
              <a:t>Information Technology &amp; Tourism</a:t>
            </a:r>
            <a:r>
              <a:rPr lang="en-US" sz="1100" dirty="0" smtClean="0"/>
              <a:t>, </a:t>
            </a:r>
            <a:r>
              <a:rPr lang="en-US" sz="1100" dirty="0" err="1" smtClean="0"/>
              <a:t>Vol</a:t>
            </a:r>
            <a:r>
              <a:rPr lang="en-US" sz="1100" dirty="0" smtClean="0"/>
              <a:t> 11(2), pp. 139-156.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Jannach</a:t>
            </a:r>
            <a:r>
              <a:rPr lang="en-US" sz="1100" dirty="0"/>
              <a:t>, </a:t>
            </a:r>
            <a:r>
              <a:rPr lang="en-US" sz="1100" dirty="0" err="1"/>
              <a:t>Hegelich</a:t>
            </a:r>
            <a:r>
              <a:rPr lang="en-US" sz="1100" dirty="0"/>
              <a:t> 09</a:t>
            </a:r>
            <a:r>
              <a:rPr lang="en-US" sz="1100" dirty="0" smtClean="0"/>
              <a:t>] </a:t>
            </a:r>
            <a:r>
              <a:rPr lang="en-GB" sz="1100" dirty="0" err="1"/>
              <a:t>Jannach</a:t>
            </a:r>
            <a:r>
              <a:rPr lang="en-GB" sz="1100" dirty="0"/>
              <a:t>, D., </a:t>
            </a:r>
            <a:r>
              <a:rPr lang="en-GB" sz="1100" dirty="0" err="1"/>
              <a:t>Hegelich</a:t>
            </a:r>
            <a:r>
              <a:rPr lang="en-GB" sz="1100" dirty="0"/>
              <a:t> K.: A case study on the effectiveness of recommendations in the Mobile Internet, ACM Conference on Recommender Systems, New York, 2009, pp. </a:t>
            </a:r>
            <a:r>
              <a:rPr lang="en-GB" sz="1100" dirty="0" smtClean="0"/>
              <a:t>205-208</a:t>
            </a:r>
            <a:endParaRPr lang="en-US" sz="1100" dirty="0" smtClean="0"/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[Ricci et al., JITT, 2009] </a:t>
            </a:r>
            <a:r>
              <a:rPr lang="en-US" sz="1100" dirty="0" err="1" smtClean="0"/>
              <a:t>Mahmood</a:t>
            </a:r>
            <a:r>
              <a:rPr lang="en-US" sz="1100" dirty="0" smtClean="0"/>
              <a:t>, T., Ricci, F., </a:t>
            </a:r>
            <a:r>
              <a:rPr lang="en-US" sz="1100" dirty="0" err="1" smtClean="0"/>
              <a:t>Venturini</a:t>
            </a:r>
            <a:r>
              <a:rPr lang="en-US" sz="1100" dirty="0" smtClean="0"/>
              <a:t>, A.: Improving Recommendation Effectiveness by Adapting the Dialogue Strategy in Online Travel Planning. </a:t>
            </a:r>
            <a:r>
              <a:rPr lang="en-US" sz="1100" i="1" dirty="0" smtClean="0"/>
              <a:t>Information Technology &amp; Tourism</a:t>
            </a:r>
            <a:r>
              <a:rPr lang="en-US" sz="1100" dirty="0" smtClean="0"/>
              <a:t>, </a:t>
            </a:r>
            <a:r>
              <a:rPr lang="en-US" sz="1100" dirty="0" err="1" smtClean="0"/>
              <a:t>Vol</a:t>
            </a:r>
            <a:r>
              <a:rPr lang="en-US" sz="1100" dirty="0" smtClean="0"/>
              <a:t> 11(4), 2009, pp. 285-302.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[Teppan&amp; Felfernig, CEC, 2009] Teppan, E., Felfernig, A.: Asymmetric Dominance- and Compromise Effects in the Financial Services Domain. </a:t>
            </a:r>
            <a:r>
              <a:rPr lang="en-US" sz="1100" i="1" dirty="0" smtClean="0"/>
              <a:t>IEEE International Conference on E-Commerce and Enterprise Computing</a:t>
            </a:r>
            <a:r>
              <a:rPr lang="en-US" sz="1100" dirty="0" smtClean="0"/>
              <a:t>, 2009, pp. 57-64</a:t>
            </a:r>
          </a:p>
          <a:p>
            <a:pPr>
              <a:spcBef>
                <a:spcPts val="300"/>
              </a:spcBef>
              <a:buNone/>
            </a:pPr>
            <a:r>
              <a:rPr lang="en-US" sz="1100" dirty="0"/>
              <a:t>[TF09] Teppan, E., Felfernig, A.  (2009)  Impacts  of  decoy  elements  on  result  set  evaluations  in knowledge-based recommendation. Int. J. Adv. </a:t>
            </a:r>
            <a:r>
              <a:rPr lang="en-US" sz="1100" dirty="0" err="1"/>
              <a:t>Intell</a:t>
            </a:r>
            <a:r>
              <a:rPr lang="en-US" sz="1100" dirty="0"/>
              <a:t>. Paradigms 1, 358–373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1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100" dirty="0" smtClean="0"/>
              <a:t>[Xiao </a:t>
            </a:r>
            <a:r>
              <a:rPr lang="en-US" sz="1100" dirty="0"/>
              <a:t>&amp; </a:t>
            </a:r>
            <a:r>
              <a:rPr lang="en-US" sz="1100" dirty="0" err="1"/>
              <a:t>Benbasat</a:t>
            </a:r>
            <a:r>
              <a:rPr lang="en-US" sz="1100" dirty="0"/>
              <a:t>,  MISQ, 2007] Xiao, B., </a:t>
            </a:r>
            <a:r>
              <a:rPr lang="en-US" sz="1100" dirty="0" err="1"/>
              <a:t>Benbasat</a:t>
            </a:r>
            <a:r>
              <a:rPr lang="en-US" sz="1100" dirty="0"/>
              <a:t>, I.: E-Commerce Product Recommendation Agents: Use, Characteristics, and Impact, </a:t>
            </a:r>
            <a:r>
              <a:rPr lang="en-US" sz="1100" i="1" dirty="0"/>
              <a:t>MIS Quarterly</a:t>
            </a:r>
            <a:r>
              <a:rPr lang="en-US" sz="1100" dirty="0"/>
              <a:t>,</a:t>
            </a:r>
            <a:r>
              <a:rPr lang="en-US" sz="1100" i="1" dirty="0"/>
              <a:t> </a:t>
            </a:r>
            <a:r>
              <a:rPr lang="en-US" sz="1100" dirty="0" err="1"/>
              <a:t>Vol</a:t>
            </a:r>
            <a:r>
              <a:rPr lang="en-US" sz="1100" dirty="0"/>
              <a:t> 31(1), pp. 137-209.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 smtClean="0"/>
              <a:t>[</a:t>
            </a:r>
            <a:r>
              <a:rPr lang="en-US" sz="1100" dirty="0" err="1"/>
              <a:t>Zanker</a:t>
            </a:r>
            <a:r>
              <a:rPr lang="en-US" sz="1100" dirty="0"/>
              <a:t> et al., EC-Web, 2006] </a:t>
            </a:r>
            <a:r>
              <a:rPr lang="en-US" sz="1100" dirty="0" err="1"/>
              <a:t>Zanker</a:t>
            </a:r>
            <a:r>
              <a:rPr lang="en-US" sz="1100" dirty="0"/>
              <a:t>, M., </a:t>
            </a:r>
            <a:r>
              <a:rPr lang="en-US" sz="1100" dirty="0" err="1"/>
              <a:t>Bricman</a:t>
            </a:r>
            <a:r>
              <a:rPr lang="en-US" sz="1100" dirty="0"/>
              <a:t>, M., </a:t>
            </a:r>
            <a:r>
              <a:rPr lang="en-US" sz="1100" dirty="0" err="1"/>
              <a:t>Gordea</a:t>
            </a:r>
            <a:r>
              <a:rPr lang="en-US" sz="1100" dirty="0"/>
              <a:t>, S., </a:t>
            </a:r>
            <a:r>
              <a:rPr lang="en-US" sz="1100" dirty="0" err="1"/>
              <a:t>Jannach</a:t>
            </a:r>
            <a:r>
              <a:rPr lang="en-US" sz="1100" dirty="0"/>
              <a:t>, D., </a:t>
            </a:r>
            <a:r>
              <a:rPr lang="en-US" sz="1100" dirty="0" err="1"/>
              <a:t>Jessenitschnig</a:t>
            </a:r>
            <a:r>
              <a:rPr lang="en-US" sz="1100" dirty="0"/>
              <a:t>, M.: Persuasive online-selling in quality &amp; taste domains, </a:t>
            </a:r>
            <a:r>
              <a:rPr lang="en-US" sz="1100" i="1" dirty="0"/>
              <a:t>7th International Conference on Electronic Commerce and Web Technologies</a:t>
            </a:r>
            <a:r>
              <a:rPr lang="en-US" sz="1100" dirty="0"/>
              <a:t>, 2006, pp. 51-60.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Zanker</a:t>
            </a:r>
            <a:r>
              <a:rPr lang="en-US" sz="1100" dirty="0"/>
              <a:t>, </a:t>
            </a:r>
            <a:r>
              <a:rPr lang="en-US" sz="1100" dirty="0" err="1"/>
              <a:t>RecSys</a:t>
            </a:r>
            <a:r>
              <a:rPr lang="en-US" sz="1100" dirty="0"/>
              <a:t>, 2008] </a:t>
            </a:r>
            <a:r>
              <a:rPr lang="en-US" sz="1100" dirty="0" err="1"/>
              <a:t>Zanker</a:t>
            </a:r>
            <a:r>
              <a:rPr lang="en-US" sz="1100" dirty="0"/>
              <a:t> M., A Collaborative Constraint-Based Meta-Level Recommender. </a:t>
            </a:r>
            <a:r>
              <a:rPr lang="en-US" sz="1100" i="1" dirty="0"/>
              <a:t>ACM Conference on Recommender Systems,</a:t>
            </a:r>
            <a:r>
              <a:rPr lang="en-US" sz="1100" dirty="0"/>
              <a:t> 2008, pp. 139-146.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Zanker</a:t>
            </a:r>
            <a:r>
              <a:rPr lang="en-US" sz="1100" dirty="0"/>
              <a:t> et al., UMUAI, 2009] </a:t>
            </a:r>
            <a:r>
              <a:rPr lang="en-US" sz="1100" dirty="0" err="1"/>
              <a:t>Zanker</a:t>
            </a:r>
            <a:r>
              <a:rPr lang="en-US" sz="1100" dirty="0"/>
              <a:t>, M., </a:t>
            </a:r>
            <a:r>
              <a:rPr lang="en-US" sz="1100" dirty="0" err="1"/>
              <a:t>Jessenitschnig</a:t>
            </a:r>
            <a:r>
              <a:rPr lang="en-US" sz="1100" dirty="0"/>
              <a:t>, M., Case-studies on exploiting explicit customer requirements in recommender systems, </a:t>
            </a:r>
            <a:r>
              <a:rPr lang="en-US" sz="1100" i="1" dirty="0"/>
              <a:t>User Modeling and User-Adapted Interaction</a:t>
            </a:r>
            <a:r>
              <a:rPr lang="en-US" sz="1100" dirty="0"/>
              <a:t>, Springer, 2009, pp.133-166.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Zanker</a:t>
            </a:r>
            <a:r>
              <a:rPr lang="en-US" sz="1100" dirty="0"/>
              <a:t> et al., JITT, 2009] </a:t>
            </a:r>
            <a:r>
              <a:rPr lang="en-US" sz="1100" dirty="0" err="1"/>
              <a:t>Zanker</a:t>
            </a:r>
            <a:r>
              <a:rPr lang="en-US" sz="1100" dirty="0"/>
              <a:t> M., </a:t>
            </a:r>
            <a:r>
              <a:rPr lang="en-US" sz="1100" dirty="0" err="1"/>
              <a:t>Jessenitschnig</a:t>
            </a:r>
            <a:r>
              <a:rPr lang="en-US" sz="1100" dirty="0"/>
              <a:t> M., Fuchs, M.: Automated Semantic Annotations of Tourism Resources Based on Geospatial Data, </a:t>
            </a:r>
            <a:r>
              <a:rPr lang="en-US" sz="1100" i="1" dirty="0"/>
              <a:t>Information Technology &amp; Tourism</a:t>
            </a:r>
            <a:r>
              <a:rPr lang="en-US" sz="1100" dirty="0"/>
              <a:t>, </a:t>
            </a:r>
            <a:r>
              <a:rPr lang="en-US" sz="1100" dirty="0" err="1"/>
              <a:t>Vol</a:t>
            </a:r>
            <a:r>
              <a:rPr lang="en-US" sz="1100" dirty="0"/>
              <a:t> 11(4), 2009, pp. 341-354.</a:t>
            </a:r>
          </a:p>
          <a:p>
            <a:pPr lvl="0">
              <a:spcBef>
                <a:spcPts val="300"/>
              </a:spcBef>
              <a:buNone/>
            </a:pPr>
            <a:r>
              <a:rPr lang="en-US" sz="1100" dirty="0"/>
              <a:t>[</a:t>
            </a:r>
            <a:r>
              <a:rPr lang="en-US" sz="1100" dirty="0" err="1"/>
              <a:t>Zanker</a:t>
            </a:r>
            <a:r>
              <a:rPr lang="en-US" sz="1100" dirty="0"/>
              <a:t> et al., Constraints, 2010] </a:t>
            </a:r>
            <a:r>
              <a:rPr lang="en-US" sz="1100" dirty="0" err="1"/>
              <a:t>Zanker</a:t>
            </a:r>
            <a:r>
              <a:rPr lang="en-US" sz="1100" dirty="0"/>
              <a:t> M., </a:t>
            </a:r>
            <a:r>
              <a:rPr lang="en-US" sz="1100" dirty="0" err="1"/>
              <a:t>Jessenitschnig</a:t>
            </a:r>
            <a:r>
              <a:rPr lang="en-US" sz="1100" dirty="0"/>
              <a:t> M., Schmid W.: Preference reasoning with soft constraints in constraint-based recommender systems. </a:t>
            </a:r>
            <a:r>
              <a:rPr lang="en-US" sz="1100" i="1" dirty="0"/>
              <a:t>Constraints, </a:t>
            </a:r>
            <a:r>
              <a:rPr lang="en-US" sz="1100" dirty="0"/>
              <a:t>Springer, </a:t>
            </a:r>
            <a:r>
              <a:rPr lang="en-US" sz="1100" dirty="0" err="1"/>
              <a:t>Vol</a:t>
            </a:r>
            <a:r>
              <a:rPr lang="en-US" sz="1100" dirty="0"/>
              <a:t> 15(4), 2010, pp. 574-595.</a:t>
            </a:r>
          </a:p>
          <a:p>
            <a:pPr lvl="0">
              <a:spcBef>
                <a:spcPts val="300"/>
              </a:spcBef>
              <a:buNone/>
            </a:pPr>
            <a:endParaRPr lang="en-US" sz="1100" dirty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758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2300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Rechteck 8"/>
          <p:cNvSpPr>
            <a:spLocks noChangeArrowheads="1"/>
          </p:cNvSpPr>
          <p:nvPr/>
        </p:nvSpPr>
        <p:spPr bwMode="auto">
          <a:xfrm>
            <a:off x="4357688" y="1571625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Collaborative: "Tell me what's popular among my peers"</a:t>
            </a:r>
          </a:p>
        </p:txBody>
      </p: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2298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12296" name="Grafik 16" descr="Comm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Grafik 15" descr="Community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3324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3322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hteck 19"/>
          <p:cNvSpPr>
            <a:spLocks noChangeArrowheads="1"/>
          </p:cNvSpPr>
          <p:nvPr/>
        </p:nvSpPr>
        <p:spPr bwMode="auto">
          <a:xfrm>
            <a:off x="4286250" y="142875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Content-based: "Show me more of the same what I've liked</a:t>
            </a:r>
            <a:r>
              <a:rPr lang="en-US" sz="2400" b="0" dirty="0" smtClean="0"/>
              <a:t>"</a:t>
            </a:r>
            <a:endParaRPr lang="en-US" sz="2400" b="0" dirty="0"/>
          </a:p>
        </p:txBody>
      </p: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3320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"Tell me what fits based on my needs"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Rechteck 28"/>
          <p:cNvSpPr>
            <a:spLocks noChangeArrowheads="1"/>
          </p:cNvSpPr>
          <p:nvPr/>
        </p:nvSpPr>
        <p:spPr bwMode="auto">
          <a:xfrm>
            <a:off x="4429125" y="1285875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Hybrid: combinations of various inputs and/or composition of different mechanism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Recommender systems: basic techniques</a:t>
            </a:r>
            <a:endParaRPr lang="en-US" dirty="0" smtClean="0">
              <a:latin typeface="Calibri" pitchFamily="34" charset="0"/>
            </a:endParaRPr>
          </a:p>
        </p:txBody>
      </p:sp>
      <p:graphicFrame>
        <p:nvGraphicFramePr>
          <p:cNvPr id="274473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487189"/>
              </p:ext>
            </p:extLst>
          </p:nvPr>
        </p:nvGraphicFramePr>
        <p:xfrm>
          <a:off x="457200" y="1600200"/>
          <a:ext cx="8229600" cy="4170998"/>
        </p:xfrm>
        <a:graphic>
          <a:graphicData uri="http://schemas.openxmlformats.org/drawingml/2006/table">
            <a:tbl>
              <a:tblPr/>
              <a:tblGrid>
                <a:gridCol w="2243138"/>
                <a:gridCol w="2663825"/>
                <a:gridCol w="3322637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Collaborative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 knowledge-engineering effort, serendipity of results, learns market segments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Requires some form of rating feedback, cold start for new users and new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Content-based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 community required, comparison between items 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Content descriptions necessary, cold start for new users, no surprises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Knowledge-based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Deterministic recommendations, assured quality, no cold-start, can resemble sales dialogue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Knowledge engineering effort to bootstrap, basically static, does not react to short-term trends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662708"/>
            <a:ext cx="304800" cy="304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627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projects\000-papers\general\habil\vortrag\material\recsys_also_bought.bmp"/>
          <p:cNvPicPr>
            <a:picLocks noChangeAspect="1" noChangeArrowheads="1"/>
          </p:cNvPicPr>
          <p:nvPr/>
        </p:nvPicPr>
        <p:blipFill>
          <a:blip r:embed="rId3"/>
          <a:srcRect r="410" b="593"/>
          <a:stretch>
            <a:fillRect/>
          </a:stretch>
        </p:blipFill>
        <p:spPr bwMode="auto">
          <a:xfrm>
            <a:off x="0" y="332656"/>
            <a:ext cx="9144000" cy="6306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3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00"/>
    </mc:Choice>
    <mc:Fallback xmlns="">
      <p:transition spd="slow" advTm="8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Collaborative Filtering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(CF)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prominent approach to generate recommendations</a:t>
            </a:r>
          </a:p>
          <a:p>
            <a:pPr lvl="1"/>
            <a:r>
              <a:rPr lang="en-US" dirty="0" smtClean="0"/>
              <a:t>used by large, commercial e-commerce sites</a:t>
            </a:r>
          </a:p>
          <a:p>
            <a:pPr lvl="1"/>
            <a:r>
              <a:rPr lang="en-US" dirty="0" smtClean="0"/>
              <a:t>well-understood, various algorithms and variations exist</a:t>
            </a:r>
          </a:p>
          <a:p>
            <a:pPr lvl="1"/>
            <a:r>
              <a:rPr lang="en-US" dirty="0" smtClean="0"/>
              <a:t>applicable in many domains (book, movies, DVDs, ..)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use the "wisdom of the crowd" to recommend items</a:t>
            </a:r>
          </a:p>
          <a:p>
            <a:r>
              <a:rPr lang="en-US" dirty="0" smtClean="0"/>
              <a:t>Basic assumption and idea</a:t>
            </a:r>
          </a:p>
          <a:p>
            <a:pPr lvl="1"/>
            <a:r>
              <a:rPr lang="en-US" dirty="0" smtClean="0"/>
              <a:t>Users give ratings to catalog items (implicitly or explicitly)</a:t>
            </a:r>
          </a:p>
          <a:p>
            <a:pPr lvl="1"/>
            <a:r>
              <a:rPr lang="en-US" dirty="0" smtClean="0"/>
              <a:t>Customers who had similar tastes in the past, will have similar tastes in the future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22760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1992: 	</a:t>
            </a:r>
            <a:r>
              <a:rPr lang="en-US" sz="2000" i="1" dirty="0" smtClean="0">
                <a:solidFill>
                  <a:schemeClr val="tx2"/>
                </a:solidFill>
              </a:rPr>
              <a:t>Using collaborative filtering to weave an information </a:t>
            </a:r>
            <a:br>
              <a:rPr lang="en-US" sz="2000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</a:rPr>
              <a:t> 	tapestry</a:t>
            </a:r>
            <a:r>
              <a:rPr lang="en-US" sz="2000" dirty="0" smtClean="0">
                <a:solidFill>
                  <a:schemeClr val="tx2"/>
                </a:solidFill>
              </a:rPr>
              <a:t>, D. Goldberg et al., Communications of the ACM</a:t>
            </a:r>
            <a:r>
              <a:rPr lang="en-US" sz="2000" b="0" dirty="0" smtClean="0">
                <a:solidFill>
                  <a:schemeClr val="tx2"/>
                </a:solidFill>
              </a:rPr>
              <a:t> </a:t>
            </a:r>
            <a:br>
              <a:rPr lang="en-US" sz="2000" b="0" dirty="0" smtClean="0">
                <a:solidFill>
                  <a:schemeClr val="tx2"/>
                </a:solidFill>
              </a:rPr>
            </a:b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idea: "Eager readers read all docs immediately, casual readers wait for the eager readers to annotate"</a:t>
            </a:r>
          </a:p>
          <a:p>
            <a:r>
              <a:rPr lang="en-US" smtClean="0"/>
              <a:t>Experimental mail system at Xerox Parc that records reactions of users when reading a mail</a:t>
            </a:r>
          </a:p>
          <a:p>
            <a:r>
              <a:rPr lang="en-US" smtClean="0"/>
              <a:t>Users are provided with personalized mailing list filters instead of being forced to subscribe</a:t>
            </a:r>
          </a:p>
          <a:p>
            <a:pPr lvl="1"/>
            <a:r>
              <a:rPr lang="en-US" sz="1600" smtClean="0"/>
              <a:t>Content-based filters (topics, from/to/subject…)</a:t>
            </a:r>
          </a:p>
          <a:p>
            <a:pPr lvl="1"/>
            <a:r>
              <a:rPr lang="en-US" sz="1600" smtClean="0"/>
              <a:t>Collaborative filters</a:t>
            </a:r>
          </a:p>
          <a:p>
            <a:r>
              <a:rPr lang="en-US" smtClean="0"/>
              <a:t>E.g. Mails to [all] which were replied by [John Doe] and which received positive ratings from [X] and [Y].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1994: 	</a:t>
            </a:r>
            <a:r>
              <a:rPr lang="en-US" sz="2000" i="1" smtClean="0">
                <a:solidFill>
                  <a:schemeClr val="tx2"/>
                </a:solidFill>
              </a:rPr>
              <a:t>GroupLens: an open architecture for collaborative filtering of </a:t>
            </a:r>
            <a:br>
              <a:rPr lang="en-US" sz="2000" i="1" smtClean="0">
                <a:solidFill>
                  <a:schemeClr val="tx2"/>
                </a:solidFill>
              </a:rPr>
            </a:br>
            <a:r>
              <a:rPr lang="en-US" sz="2000" i="1" smtClean="0">
                <a:solidFill>
                  <a:schemeClr val="tx2"/>
                </a:solidFill>
              </a:rPr>
              <a:t>	netnews</a:t>
            </a:r>
            <a:r>
              <a:rPr lang="en-US" sz="2000" smtClean="0">
                <a:solidFill>
                  <a:schemeClr val="tx2"/>
                </a:solidFill>
              </a:rPr>
              <a:t>, P. Resnick et al., ACM CSCW</a:t>
            </a:r>
            <a:r>
              <a:rPr lang="en-US" sz="2000" b="0" smtClean="0">
                <a:solidFill>
                  <a:schemeClr val="tx2"/>
                </a:solidFill>
              </a:rPr>
              <a:t/>
            </a:r>
            <a:br>
              <a:rPr lang="en-US" sz="2000" b="0" smtClean="0">
                <a:solidFill>
                  <a:schemeClr val="tx2"/>
                </a:solidFill>
              </a:rPr>
            </a:b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Tapestry system does not aggregate ratings and requires knowing each other</a:t>
            </a:r>
          </a:p>
          <a:p>
            <a:r>
              <a:rPr lang="en-US" dirty="0" smtClean="0"/>
              <a:t>Basic idea: "People who agreed in their subjective evaluations in the past are likely to agree again in the future"</a:t>
            </a:r>
          </a:p>
          <a:p>
            <a:r>
              <a:rPr lang="en-US" dirty="0" smtClean="0"/>
              <a:t>Builds on newsgroup browsers with rating functionality</a:t>
            </a:r>
          </a:p>
          <a:p>
            <a:endParaRPr lang="en-US" dirty="0"/>
          </a:p>
        </p:txBody>
      </p:sp>
      <p:pic>
        <p:nvPicPr>
          <p:cNvPr id="4" name="Grafik 3" descr="grouplens_browse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861048"/>
            <a:ext cx="3960440" cy="24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User-based nearest-neighbor collaborative filtering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basic technique:</a:t>
            </a:r>
          </a:p>
          <a:p>
            <a:pPr lvl="1"/>
            <a:r>
              <a:rPr lang="en-US" dirty="0" smtClean="0"/>
              <a:t>Given an "active user" (Alice) and an item I not yet seen by Alice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goal is to estimate Alice's rating for this item</a:t>
            </a:r>
            <a:r>
              <a:rPr lang="en-US" dirty="0" smtClean="0"/>
              <a:t>, e.g., by</a:t>
            </a:r>
          </a:p>
          <a:p>
            <a:pPr lvl="2"/>
            <a:r>
              <a:rPr lang="en-US" dirty="0" smtClean="0"/>
              <a:t>find a set of users (peers) who liked the same items as Alice in the past </a:t>
            </a:r>
            <a:r>
              <a:rPr lang="en-US" b="1" dirty="0" smtClean="0"/>
              <a:t>and </a:t>
            </a:r>
            <a:r>
              <a:rPr lang="en-US" dirty="0" smtClean="0"/>
              <a:t>who have rated item I</a:t>
            </a:r>
          </a:p>
          <a:p>
            <a:pPr lvl="2"/>
            <a:r>
              <a:rPr lang="en-US" dirty="0" smtClean="0"/>
              <a:t>use, e.g. the average of their ratings to predict, if Alice will like item I</a:t>
            </a:r>
          </a:p>
          <a:p>
            <a:pPr lvl="2"/>
            <a:r>
              <a:rPr lang="en-US" dirty="0" smtClean="0"/>
              <a:t>do this for all items Alice has not seen and recommend the best-rated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60599"/>
              </p:ext>
            </p:extLst>
          </p:nvPr>
        </p:nvGraphicFramePr>
        <p:xfrm>
          <a:off x="1547664" y="4077072"/>
          <a:ext cx="6096000" cy="218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104"/>
                <a:gridCol w="1095896"/>
                <a:gridCol w="1016000"/>
                <a:gridCol w="1016000"/>
                <a:gridCol w="1016000"/>
                <a:gridCol w="1016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</a:t>
            </a:r>
            <a:r>
              <a:rPr lang="en-US" dirty="0" smtClean="0"/>
              <a:t>filtering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first questions</a:t>
            </a:r>
          </a:p>
          <a:p>
            <a:pPr lvl="1"/>
            <a:r>
              <a:rPr lang="en-US" dirty="0"/>
              <a:t>How do we measure similarity?</a:t>
            </a:r>
          </a:p>
          <a:p>
            <a:pPr lvl="1"/>
            <a:r>
              <a:rPr lang="en-US" dirty="0"/>
              <a:t>How many neighbors should we consider?</a:t>
            </a:r>
          </a:p>
          <a:p>
            <a:pPr lvl="1"/>
            <a:r>
              <a:rPr lang="en-US" dirty="0"/>
              <a:t>How do we generate a prediction from the neighbors' ratings?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00808"/>
            <a:ext cx="715144" cy="715144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99136"/>
              </p:ext>
            </p:extLst>
          </p:nvPr>
        </p:nvGraphicFramePr>
        <p:xfrm>
          <a:off x="1259632" y="364502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0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user similarity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en-US" dirty="0" smtClean="0"/>
              <a:t>A popular similarity measure in user-based CF: </a:t>
            </a:r>
            <a:r>
              <a:rPr lang="en-US" b="1" dirty="0" smtClean="0"/>
              <a:t>Pearson correlation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a, b  : users</a:t>
            </a:r>
          </a:p>
          <a:p>
            <a:pPr lvl="1"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a,p</a:t>
            </a:r>
            <a:r>
              <a:rPr lang="en-US" baseline="-25000" dirty="0" smtClean="0"/>
              <a:t>     </a:t>
            </a:r>
            <a:r>
              <a:rPr lang="en-US" dirty="0" smtClean="0"/>
              <a:t>: rating of user a for item p</a:t>
            </a:r>
          </a:p>
          <a:p>
            <a:pPr lvl="1">
              <a:buNone/>
            </a:pPr>
            <a:r>
              <a:rPr lang="en-US" dirty="0" smtClean="0"/>
              <a:t>P	   : set of items, rated both by a and b</a:t>
            </a:r>
          </a:p>
          <a:p>
            <a:pPr lvl="1">
              <a:buNone/>
            </a:pPr>
            <a:r>
              <a:rPr lang="en-US" dirty="0" smtClean="0"/>
              <a:t>Possible similarity values between -1 and 1; 		= user's average ratings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77057"/>
              </p:ext>
            </p:extLst>
          </p:nvPr>
        </p:nvGraphicFramePr>
        <p:xfrm>
          <a:off x="755576" y="394026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uppieren 17"/>
          <p:cNvGrpSpPr/>
          <p:nvPr/>
        </p:nvGrpSpPr>
        <p:grpSpPr>
          <a:xfrm>
            <a:off x="6786578" y="4359974"/>
            <a:ext cx="1766062" cy="500066"/>
            <a:chOff x="6786578" y="4071942"/>
            <a:chExt cx="1766062" cy="500066"/>
          </a:xfrm>
        </p:grpSpPr>
        <p:sp>
          <p:nvSpPr>
            <p:cNvPr id="15" name="Nach links gekrümmter Pfeil 14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58082" y="4077072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Calibri" pitchFamily="34" charset="0"/>
                </a:rPr>
                <a:t>sim</a:t>
              </a:r>
              <a:r>
                <a:rPr lang="en-US" b="0" dirty="0" smtClean="0">
                  <a:latin typeface="Calibri" pitchFamily="34" charset="0"/>
                </a:rPr>
                <a:t>  = 0,85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715140" y="4431412"/>
            <a:ext cx="1766062" cy="847732"/>
            <a:chOff x="6786578" y="4071942"/>
            <a:chExt cx="1766062" cy="500066"/>
          </a:xfrm>
        </p:grpSpPr>
        <p:sp>
          <p:nvSpPr>
            <p:cNvPr id="21" name="Nach links gekrümmter Pfeil 20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358082" y="4160258"/>
              <a:ext cx="1194558" cy="21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Calibri" pitchFamily="34" charset="0"/>
                </a:rPr>
                <a:t>sim</a:t>
              </a:r>
              <a:r>
                <a:rPr lang="en-US" b="0" dirty="0" smtClean="0">
                  <a:latin typeface="Calibri" pitchFamily="34" charset="0"/>
                </a:rPr>
                <a:t>  = 0,70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867540" y="4583812"/>
            <a:ext cx="1836594" cy="1347798"/>
            <a:chOff x="6786578" y="4071942"/>
            <a:chExt cx="1836594" cy="500066"/>
          </a:xfrm>
        </p:grpSpPr>
        <p:sp>
          <p:nvSpPr>
            <p:cNvPr id="24" name="Nach links gekrümmter Pfeil 23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358082" y="4143380"/>
              <a:ext cx="1265090" cy="137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Calibri" pitchFamily="34" charset="0"/>
                </a:rPr>
                <a:t>sim</a:t>
              </a:r>
              <a:r>
                <a:rPr lang="en-US" b="0" dirty="0" smtClean="0">
                  <a:latin typeface="Calibri" pitchFamily="34" charset="0"/>
                </a:rPr>
                <a:t>  = -0,79</a:t>
              </a:r>
              <a:endParaRPr lang="en-US" b="0" dirty="0">
                <a:latin typeface="Calibri" pitchFamily="34" charset="0"/>
              </a:endParaRP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1727" y="1844824"/>
            <a:ext cx="5065185" cy="100013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148064" y="3140968"/>
                <a:ext cx="819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40968"/>
                <a:ext cx="81932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differences in rating behavior into account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Works well in usual domains, compared with alternative measures</a:t>
            </a:r>
          </a:p>
          <a:p>
            <a:pPr lvl="1"/>
            <a:r>
              <a:rPr lang="en-US" dirty="0" smtClean="0"/>
              <a:t>such as cosine similarity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928662" y="2214554"/>
          <a:ext cx="529590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predictions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 common prediction function: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Calculate, whether the neighbors' ratings for the unseen item </a:t>
            </a:r>
            <a:r>
              <a:rPr lang="en-US" i="1" dirty="0" err="1" smtClean="0"/>
              <a:t>i</a:t>
            </a:r>
            <a:r>
              <a:rPr lang="en-US" b="0" dirty="0" smtClean="0"/>
              <a:t> are higher or lower than their average</a:t>
            </a:r>
          </a:p>
          <a:p>
            <a:r>
              <a:rPr lang="en-US" b="0" dirty="0" smtClean="0"/>
              <a:t>Combine the rating differences – use the similarity as a weight</a:t>
            </a:r>
          </a:p>
          <a:p>
            <a:r>
              <a:rPr lang="en-US" b="0" dirty="0" smtClean="0"/>
              <a:t>Add/subtract the  neighbors' bias from the active user's average and use this as a prediction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23"/>
            <a:ext cx="6000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2143123"/>
            <a:ext cx="1000124" cy="100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recommendations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predictions is typically not the ultimate goal</a:t>
            </a:r>
          </a:p>
          <a:p>
            <a:r>
              <a:rPr lang="en-US" dirty="0" smtClean="0"/>
              <a:t>Usual approach (in academia)</a:t>
            </a:r>
          </a:p>
          <a:p>
            <a:pPr lvl="1"/>
            <a:r>
              <a:rPr lang="en-US" dirty="0" smtClean="0"/>
              <a:t>Rank items based on their predicted ratings</a:t>
            </a:r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 smtClean="0"/>
              <a:t>This might lead to the inclusion of (only) niche items</a:t>
            </a:r>
          </a:p>
          <a:p>
            <a:pPr lvl="1"/>
            <a:r>
              <a:rPr lang="en-US" b="1" dirty="0" smtClean="0"/>
              <a:t>In practice also:</a:t>
            </a:r>
            <a:r>
              <a:rPr lang="en-US" dirty="0" smtClean="0"/>
              <a:t> Take item popularity into account</a:t>
            </a:r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"Learning to rank" </a:t>
            </a:r>
          </a:p>
          <a:p>
            <a:pPr lvl="2"/>
            <a:r>
              <a:rPr lang="en-US" dirty="0" smtClean="0"/>
              <a:t>Optimize according to a given rank evaluation metric (see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Recommender Systems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areas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02" y="2732291"/>
            <a:ext cx="2438027" cy="151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19" y="4725144"/>
            <a:ext cx="290611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" y="1917332"/>
            <a:ext cx="1505474" cy="21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02" y="1412776"/>
            <a:ext cx="2990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" y="4353559"/>
            <a:ext cx="3710397" cy="162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7974"/>
            <a:ext cx="1924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metrics  / prediction function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neighbor ratings might be equally "valuable"</a:t>
            </a:r>
          </a:p>
          <a:p>
            <a:pPr lvl="1"/>
            <a:r>
              <a:rPr lang="en-US" dirty="0" smtClean="0"/>
              <a:t>Agreement on commonly liked items is not so informative as agreement on controversial items</a:t>
            </a:r>
          </a:p>
          <a:p>
            <a:pPr lvl="1"/>
            <a:r>
              <a:rPr lang="en-US" b="1" dirty="0" smtClean="0"/>
              <a:t>Possible solution</a:t>
            </a:r>
            <a:r>
              <a:rPr lang="en-US" dirty="0" smtClean="0"/>
              <a:t>:  Give more weight to items that have a higher variance</a:t>
            </a:r>
          </a:p>
          <a:p>
            <a:r>
              <a:rPr lang="en-US" dirty="0" smtClean="0"/>
              <a:t>Value of number of co-rated items</a:t>
            </a:r>
          </a:p>
          <a:p>
            <a:pPr lvl="1"/>
            <a:r>
              <a:rPr lang="en-US" dirty="0" smtClean="0"/>
              <a:t>Use "significance weighting", by e.g., linearly reducing the weight when the number of co-rated items is low </a:t>
            </a:r>
          </a:p>
          <a:p>
            <a:r>
              <a:rPr lang="en-US" dirty="0" smtClean="0"/>
              <a:t>Case amplification</a:t>
            </a:r>
          </a:p>
          <a:p>
            <a:pPr lvl="1"/>
            <a:r>
              <a:rPr lang="en-US" dirty="0" smtClean="0"/>
              <a:t>Intuition: Give more weight to "very similar" neighbors, i.e., where the similarity value is close to 1.</a:t>
            </a:r>
          </a:p>
          <a:p>
            <a:r>
              <a:rPr lang="en-US" dirty="0" smtClean="0"/>
              <a:t>Neighborhood selection</a:t>
            </a:r>
          </a:p>
          <a:p>
            <a:pPr lvl="1"/>
            <a:r>
              <a:rPr lang="en-US" dirty="0" smtClean="0"/>
              <a:t>Use similarity threshold or fixed number of neighbors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Memory-based and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User-based CF is said to be "memory-based"</a:t>
            </a:r>
          </a:p>
          <a:p>
            <a:pPr lvl="1"/>
            <a:r>
              <a:rPr lang="en-US" dirty="0" smtClean="0"/>
              <a:t>the rating matrix is directly used to find neighbors / make predictions</a:t>
            </a:r>
          </a:p>
          <a:p>
            <a:pPr lvl="1"/>
            <a:r>
              <a:rPr lang="en-US" dirty="0" smtClean="0"/>
              <a:t>does not scale for most real-world scenarios</a:t>
            </a:r>
          </a:p>
          <a:p>
            <a:pPr lvl="1"/>
            <a:r>
              <a:rPr lang="en-US" dirty="0" smtClean="0"/>
              <a:t>large e-commerce sites have tens of millions of customers and millions of items</a:t>
            </a:r>
          </a:p>
          <a:p>
            <a:r>
              <a:rPr lang="en-US" dirty="0" smtClean="0"/>
              <a:t>Model-based approaches</a:t>
            </a:r>
          </a:p>
          <a:p>
            <a:pPr lvl="1"/>
            <a:r>
              <a:rPr lang="en-US" dirty="0" smtClean="0"/>
              <a:t>based on an offline pre-processing or "model-learning" phase</a:t>
            </a:r>
          </a:p>
          <a:p>
            <a:pPr lvl="1"/>
            <a:r>
              <a:rPr lang="en-US" dirty="0" smtClean="0"/>
              <a:t>at run-time, only the learned model is used to make predictions</a:t>
            </a:r>
          </a:p>
          <a:p>
            <a:pPr lvl="1"/>
            <a:r>
              <a:rPr lang="en-US" dirty="0" smtClean="0"/>
              <a:t>models are updated / re-trained periodically</a:t>
            </a:r>
          </a:p>
          <a:p>
            <a:pPr lvl="1"/>
            <a:r>
              <a:rPr lang="en-US" dirty="0" smtClean="0"/>
              <a:t>large variety of techniques used </a:t>
            </a:r>
          </a:p>
          <a:p>
            <a:pPr lvl="1"/>
            <a:r>
              <a:rPr lang="en-US" dirty="0" smtClean="0"/>
              <a:t>model-building and updating can be computationally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lvl="0"/>
            <a:r>
              <a:rPr lang="en-US" smtClean="0"/>
              <a:t>2001: 	</a:t>
            </a:r>
            <a:r>
              <a:rPr lang="en-US" sz="2000" i="1" smtClean="0">
                <a:solidFill>
                  <a:schemeClr val="tx2"/>
                </a:solidFill>
              </a:rPr>
              <a:t>Item-based collaborative filtering recommendation algorithms</a:t>
            </a:r>
            <a:r>
              <a:rPr lang="en-US" sz="2000" smtClean="0">
                <a:solidFill>
                  <a:schemeClr val="tx2"/>
                </a:solidFill>
              </a:rPr>
              <a:t>, B. </a:t>
            </a:r>
            <a:br>
              <a:rPr lang="en-US" sz="2000" smtClean="0">
                <a:solidFill>
                  <a:schemeClr val="tx2"/>
                </a:solidFill>
              </a:rPr>
            </a:br>
            <a:r>
              <a:rPr lang="en-US" sz="2000" smtClean="0">
                <a:solidFill>
                  <a:schemeClr val="tx2"/>
                </a:solidFill>
              </a:rPr>
              <a:t> 	Sarwar et al., WWW 2001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issues arise with U2U if many more users than items </a:t>
            </a:r>
            <a:br>
              <a:rPr lang="en-US" dirty="0" smtClean="0"/>
            </a:br>
            <a:r>
              <a:rPr lang="en-US" dirty="0" smtClean="0"/>
              <a:t>(m &gt;&gt; n , m = |users|, n = |items|)</a:t>
            </a:r>
          </a:p>
          <a:p>
            <a:pPr lvl="1"/>
            <a:r>
              <a:rPr lang="en-US" sz="1600" dirty="0" smtClean="0"/>
              <a:t>e.g. Amazon.com</a:t>
            </a:r>
          </a:p>
          <a:p>
            <a:pPr lvl="1"/>
            <a:r>
              <a:rPr lang="en-US" sz="1600" dirty="0" smtClean="0"/>
              <a:t>Space complexity O(m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when pre-computed</a:t>
            </a:r>
          </a:p>
          <a:p>
            <a:pPr lvl="1"/>
            <a:r>
              <a:rPr lang="en-US" sz="1600" dirty="0" smtClean="0"/>
              <a:t>Time complexity for computing Pearson O(m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n)</a:t>
            </a:r>
          </a:p>
          <a:p>
            <a:endParaRPr lang="en-US" dirty="0" smtClean="0"/>
          </a:p>
          <a:p>
            <a:r>
              <a:rPr lang="en-US" dirty="0" smtClean="0"/>
              <a:t>High sparsity leads to few common ratings between two users</a:t>
            </a:r>
          </a:p>
          <a:p>
            <a:endParaRPr lang="en-US" dirty="0" smtClean="0"/>
          </a:p>
          <a:p>
            <a:r>
              <a:rPr lang="en-US" dirty="0" smtClean="0"/>
              <a:t>Basic idea: "Item-based CF exploits relationships between items first, instead of relationships between users"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collaborative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Use the similarity between items (and not users) to make predictions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Look for items that are similar to Item5</a:t>
            </a:r>
          </a:p>
          <a:p>
            <a:pPr lvl="1"/>
            <a:r>
              <a:rPr lang="en-US" dirty="0" smtClean="0"/>
              <a:t>Take Alice's ratings for these items to predict the rating for Item5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42910" y="3786190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5715008" y="4500570"/>
            <a:ext cx="1071570" cy="1571636"/>
          </a:xfrm>
          <a:prstGeom prst="roundRect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571604" y="4500570"/>
            <a:ext cx="4143404" cy="1571636"/>
            <a:chOff x="1571604" y="4000504"/>
            <a:chExt cx="4143404" cy="1643074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71604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4643438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906216" y="4060653"/>
            <a:ext cx="3560611" cy="511355"/>
            <a:chOff x="1906216" y="4060653"/>
            <a:chExt cx="3560611" cy="511355"/>
          </a:xfrm>
        </p:grpSpPr>
        <p:sp>
          <p:nvSpPr>
            <p:cNvPr id="14" name="Ellipse 13"/>
            <p:cNvSpPr/>
            <p:nvPr/>
          </p:nvSpPr>
          <p:spPr bwMode="auto">
            <a:xfrm>
              <a:off x="1906216" y="4071942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966761" y="4060653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cosine similarity measure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better results in item-to-item filtering</a:t>
            </a:r>
          </a:p>
          <a:p>
            <a:pPr lvl="1"/>
            <a:r>
              <a:rPr lang="en-US" dirty="0" smtClean="0"/>
              <a:t>for some datasets, no consistent picture in literature</a:t>
            </a:r>
          </a:p>
          <a:p>
            <a:r>
              <a:rPr lang="en-US" dirty="0" smtClean="0"/>
              <a:t>Ratings are seen as vector in n-dimensional space</a:t>
            </a:r>
          </a:p>
          <a:p>
            <a:r>
              <a:rPr lang="en-US" dirty="0" smtClean="0"/>
              <a:t>Similarity is calculated based on the angle between the vectors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Adjusted cosine similarity</a:t>
            </a:r>
          </a:p>
          <a:p>
            <a:pPr lvl="1"/>
            <a:r>
              <a:rPr lang="en-US" dirty="0" smtClean="0"/>
              <a:t>take average user ratings into account, transform the original ratings</a:t>
            </a:r>
          </a:p>
          <a:p>
            <a:pPr lvl="1"/>
            <a:r>
              <a:rPr lang="en-US" dirty="0" smtClean="0"/>
              <a:t>U: set of users who have rated both items a and 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6992"/>
            <a:ext cx="27915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636"/>
            <a:ext cx="5133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4933961"/>
            <a:ext cx="1000124" cy="10001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2928938"/>
            <a:ext cx="1000124" cy="100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 for item-based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Item-based filtering does not solve the scalability problem itself</a:t>
            </a:r>
          </a:p>
          <a:p>
            <a:r>
              <a:rPr lang="en-US" dirty="0" smtClean="0"/>
              <a:t>Pre-processing approach by Amazon.com (in 2003)</a:t>
            </a:r>
          </a:p>
          <a:p>
            <a:pPr lvl="1"/>
            <a:r>
              <a:rPr lang="en-US" dirty="0" smtClean="0"/>
              <a:t>Calculate all pair-wise item similarities in advance</a:t>
            </a:r>
          </a:p>
          <a:p>
            <a:pPr lvl="1"/>
            <a:r>
              <a:rPr lang="en-US" dirty="0" smtClean="0"/>
              <a:t>The neighborhood to be used at run-time is typically rather small, because only items are taken into account which the user has rated</a:t>
            </a:r>
          </a:p>
          <a:p>
            <a:pPr lvl="1"/>
            <a:r>
              <a:rPr lang="en-US" dirty="0" smtClean="0"/>
              <a:t>Item similarities are supposed to be more stable than user similarities</a:t>
            </a:r>
          </a:p>
          <a:p>
            <a:r>
              <a:rPr lang="en-US" dirty="0" smtClean="0"/>
              <a:t>Memory requirements</a:t>
            </a:r>
          </a:p>
          <a:p>
            <a:pPr lvl="1"/>
            <a:r>
              <a:rPr lang="en-US" dirty="0" smtClean="0"/>
              <a:t>Up to N</a:t>
            </a:r>
            <a:r>
              <a:rPr lang="en-US" baseline="30000" dirty="0" smtClean="0"/>
              <a:t>2</a:t>
            </a:r>
            <a:r>
              <a:rPr lang="en-US" dirty="0" smtClean="0"/>
              <a:t> pair-wise similarities to be memorized (N = number of items) in theory</a:t>
            </a:r>
          </a:p>
          <a:p>
            <a:pPr lvl="1"/>
            <a:r>
              <a:rPr lang="en-US" dirty="0" smtClean="0"/>
              <a:t>In practice, this is significantly lower (items with no co-ratings)</a:t>
            </a:r>
          </a:p>
          <a:p>
            <a:pPr lvl="1"/>
            <a:r>
              <a:rPr lang="en-US" dirty="0" smtClean="0"/>
              <a:t>Further reductions possible</a:t>
            </a:r>
          </a:p>
          <a:p>
            <a:pPr lvl="2"/>
            <a:r>
              <a:rPr lang="en-US" dirty="0" smtClean="0"/>
              <a:t>Minimum threshold for co-ratings (items, which are rated at least by </a:t>
            </a:r>
            <a:r>
              <a:rPr lang="en-US" i="1" dirty="0" smtClean="0"/>
              <a:t>n</a:t>
            </a:r>
            <a:r>
              <a:rPr lang="en-US" dirty="0" smtClean="0"/>
              <a:t> users)</a:t>
            </a:r>
          </a:p>
          <a:p>
            <a:pPr lvl="2"/>
            <a:r>
              <a:rPr lang="en-US" dirty="0" smtClean="0"/>
              <a:t>Limit the size of the neighborhood (might affect recommendation accuracy)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ratings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dirty="0" smtClean="0"/>
              <a:t>Pure CF-based systems only rely on the rating matrix</a:t>
            </a:r>
          </a:p>
          <a:p>
            <a:r>
              <a:rPr lang="en-US" dirty="0" smtClean="0"/>
              <a:t>Explicit ratings</a:t>
            </a:r>
          </a:p>
          <a:p>
            <a:pPr lvl="1"/>
            <a:r>
              <a:rPr lang="en-US" dirty="0" smtClean="0"/>
              <a:t>Most commonly used (1 to 5, 1 to 7 </a:t>
            </a:r>
            <a:r>
              <a:rPr lang="en-US" dirty="0" err="1" smtClean="0"/>
              <a:t>Likert</a:t>
            </a:r>
            <a:r>
              <a:rPr lang="en-US" dirty="0" smtClean="0"/>
              <a:t> response scales)</a:t>
            </a:r>
          </a:p>
          <a:p>
            <a:pPr lvl="1"/>
            <a:r>
              <a:rPr lang="en-US" dirty="0" smtClean="0"/>
              <a:t>Research topics</a:t>
            </a:r>
          </a:p>
          <a:p>
            <a:pPr lvl="2"/>
            <a:r>
              <a:rPr lang="en-US" dirty="0" smtClean="0"/>
              <a:t>"Optimal" granularity of scale; indication that 10-point scale is better accepted in movie domain</a:t>
            </a:r>
          </a:p>
          <a:p>
            <a:pPr lvl="2"/>
            <a:r>
              <a:rPr lang="en-US" dirty="0" smtClean="0"/>
              <a:t>Multidimensional ratings (multiple ratings per movie)</a:t>
            </a:r>
          </a:p>
          <a:p>
            <a:pPr lvl="1"/>
            <a:r>
              <a:rPr lang="en-US" dirty="0" smtClean="0"/>
              <a:t>Challenge</a:t>
            </a:r>
          </a:p>
          <a:p>
            <a:pPr lvl="2"/>
            <a:r>
              <a:rPr lang="en-US" dirty="0" smtClean="0"/>
              <a:t>Users not always willing to rate many items; sparse rating matrices</a:t>
            </a:r>
          </a:p>
          <a:p>
            <a:pPr lvl="2"/>
            <a:r>
              <a:rPr lang="en-US" dirty="0" smtClean="0"/>
              <a:t>How to stimulate users to rate more items? </a:t>
            </a:r>
          </a:p>
          <a:p>
            <a:r>
              <a:rPr lang="en-US" dirty="0" smtClean="0"/>
              <a:t>Implicit ratings</a:t>
            </a:r>
          </a:p>
          <a:p>
            <a:pPr lvl="1"/>
            <a:r>
              <a:rPr lang="en-US" dirty="0" smtClean="0"/>
              <a:t>clicks, page views, time spent on some page, demo downloads …</a:t>
            </a:r>
          </a:p>
          <a:p>
            <a:pPr lvl="1"/>
            <a:r>
              <a:rPr lang="en-US" dirty="0" smtClean="0"/>
              <a:t>Can be used in addition to explicit ones; question of correctness of interpretation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sparsity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start problem</a:t>
            </a:r>
          </a:p>
          <a:p>
            <a:pPr lvl="1"/>
            <a:r>
              <a:rPr lang="en-US" dirty="0" smtClean="0"/>
              <a:t>How to recommend new items? What to recommend to new users?</a:t>
            </a:r>
          </a:p>
          <a:p>
            <a:r>
              <a:rPr lang="en-US" dirty="0" smtClean="0"/>
              <a:t>Straightforward approaches</a:t>
            </a:r>
          </a:p>
          <a:p>
            <a:pPr lvl="1"/>
            <a:r>
              <a:rPr lang="en-US" dirty="0" smtClean="0"/>
              <a:t>Ask/force users to rate a set of items</a:t>
            </a:r>
          </a:p>
          <a:p>
            <a:pPr lvl="1"/>
            <a:r>
              <a:rPr lang="en-US" dirty="0" smtClean="0"/>
              <a:t>Use another method (e.g., content-based, demographic or simply non-personalized) in the initial phase</a:t>
            </a:r>
          </a:p>
          <a:p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Use better algorithms (beyond nearest-neighbor approaches)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In nearest-neighbor approaches, the set of sufficiently similar neighbors might be to small to make good predictions</a:t>
            </a:r>
          </a:p>
          <a:p>
            <a:pPr lvl="2"/>
            <a:r>
              <a:rPr lang="en-US" dirty="0" smtClean="0"/>
              <a:t>Assume "transitivity" of neighborhoods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algorithms for sparse datasets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CF</a:t>
            </a:r>
          </a:p>
          <a:p>
            <a:pPr lvl="1"/>
            <a:r>
              <a:rPr lang="en-US" dirty="0" smtClean="0"/>
              <a:t>Assume there is a very close neighbor </a:t>
            </a:r>
            <a:r>
              <a:rPr lang="en-US" b="1" i="1" dirty="0" smtClean="0"/>
              <a:t>n</a:t>
            </a:r>
            <a:r>
              <a:rPr lang="en-US" dirty="0" smtClean="0"/>
              <a:t> of u who however has not rated the target item </a:t>
            </a:r>
            <a:r>
              <a:rPr lang="en-US" b="1" i="1" dirty="0" err="1" smtClean="0"/>
              <a:t>i</a:t>
            </a:r>
            <a:r>
              <a:rPr lang="en-US" dirty="0" smtClean="0"/>
              <a:t> yet.</a:t>
            </a:r>
          </a:p>
          <a:p>
            <a:pPr lvl="1"/>
            <a:r>
              <a:rPr lang="en-US" dirty="0" smtClean="0"/>
              <a:t>Idea: </a:t>
            </a:r>
          </a:p>
          <a:p>
            <a:pPr lvl="2"/>
            <a:r>
              <a:rPr lang="en-US" dirty="0" smtClean="0"/>
              <a:t>Apply CF-method recursively and predict a rating for item </a:t>
            </a:r>
            <a:r>
              <a:rPr lang="en-US" b="1" i="1" dirty="0" err="1" smtClean="0"/>
              <a:t>i</a:t>
            </a:r>
            <a:r>
              <a:rPr lang="en-US" dirty="0" smtClean="0"/>
              <a:t> for the neighbor</a:t>
            </a:r>
          </a:p>
          <a:p>
            <a:pPr lvl="2"/>
            <a:r>
              <a:rPr lang="en-US" dirty="0" smtClean="0"/>
              <a:t>Use this predicted rating instead of the rating of a more distant direct neighbor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857224" y="4071942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uppieren 18"/>
          <p:cNvGrpSpPr/>
          <p:nvPr/>
        </p:nvGrpSpPr>
        <p:grpSpPr>
          <a:xfrm>
            <a:off x="6786578" y="4572008"/>
            <a:ext cx="1713163" cy="500066"/>
            <a:chOff x="6786578" y="4071942"/>
            <a:chExt cx="1713163" cy="500066"/>
          </a:xfrm>
        </p:grpSpPr>
        <p:sp>
          <p:nvSpPr>
            <p:cNvPr id="20" name="Nach links gekrümmter Pfeil 19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58082" y="414338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Calibri" pitchFamily="34" charset="0"/>
                </a:rPr>
                <a:t>sim</a:t>
              </a:r>
              <a:r>
                <a:rPr lang="en-US" b="0" dirty="0" smtClean="0">
                  <a:latin typeface="Calibri" pitchFamily="34" charset="0"/>
                </a:rPr>
                <a:t> = 0,85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732881" y="5107110"/>
            <a:ext cx="2125399" cy="1102608"/>
            <a:chOff x="6732881" y="5107110"/>
            <a:chExt cx="2125399" cy="1102608"/>
          </a:xfrm>
        </p:grpSpPr>
        <p:sp>
          <p:nvSpPr>
            <p:cNvPr id="24" name="Gestreifter Pfeil nach rechts 23"/>
            <p:cNvSpPr/>
            <p:nvPr/>
          </p:nvSpPr>
          <p:spPr bwMode="auto">
            <a:xfrm rot="12253149">
              <a:off x="6732881" y="5107110"/>
              <a:ext cx="928694" cy="285752"/>
            </a:xfrm>
            <a:prstGeom prst="striped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643834" y="5286388"/>
              <a:ext cx="121444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 pitchFamily="34" charset="0"/>
                </a:rPr>
                <a:t>Predict rating for</a:t>
              </a:r>
            </a:p>
            <a:p>
              <a:r>
                <a:rPr lang="en-US" b="0" dirty="0" smtClean="0">
                  <a:latin typeface="Calibri" pitchFamily="34" charset="0"/>
                </a:rPr>
                <a:t>User1</a:t>
              </a:r>
              <a:endParaRPr lang="en-US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Graph-based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"Spreading activation" (sketch) </a:t>
            </a:r>
          </a:p>
          <a:p>
            <a:pPr lvl="1"/>
            <a:r>
              <a:rPr lang="en-US" dirty="0" smtClean="0"/>
              <a:t>Idea: Use paths of lengths &gt; 3 </a:t>
            </a:r>
            <a:br>
              <a:rPr lang="en-US" dirty="0" smtClean="0"/>
            </a:br>
            <a:r>
              <a:rPr lang="en-US" dirty="0" smtClean="0"/>
              <a:t>to recommend items</a:t>
            </a:r>
          </a:p>
          <a:p>
            <a:pPr lvl="1"/>
            <a:r>
              <a:rPr lang="en-US" dirty="0" smtClean="0"/>
              <a:t>Length 3: Recommend Item3 to User1</a:t>
            </a:r>
          </a:p>
          <a:p>
            <a:pPr lvl="1"/>
            <a:r>
              <a:rPr lang="en-US" dirty="0" smtClean="0"/>
              <a:t>Length 5: Item1 also recommendable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86124"/>
            <a:ext cx="334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pieren 11"/>
          <p:cNvGrpSpPr/>
          <p:nvPr/>
        </p:nvGrpSpPr>
        <p:grpSpPr>
          <a:xfrm>
            <a:off x="1928794" y="4071942"/>
            <a:ext cx="1071570" cy="1214446"/>
            <a:chOff x="5643570" y="4500570"/>
            <a:chExt cx="1071570" cy="1214446"/>
          </a:xfrm>
        </p:grpSpPr>
        <p:cxnSp>
          <p:nvCxnSpPr>
            <p:cNvPr id="13" name="Gerade Verbindung 12"/>
            <p:cNvCxnSpPr/>
            <p:nvPr/>
          </p:nvCxnSpPr>
          <p:spPr bwMode="auto">
            <a:xfrm rot="16200000" flipH="1">
              <a:off x="521494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 bwMode="auto">
            <a:xfrm rot="5400000">
              <a:off x="557213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 bwMode="auto">
            <a:xfrm rot="16200000" flipH="1">
              <a:off x="592932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1643042" y="4143380"/>
            <a:ext cx="1643074" cy="1214446"/>
            <a:chOff x="5357818" y="4429132"/>
            <a:chExt cx="1643074" cy="1214446"/>
          </a:xfrm>
        </p:grpSpPr>
        <p:grpSp>
          <p:nvGrpSpPr>
            <p:cNvPr id="17" name="Gruppieren 11"/>
            <p:cNvGrpSpPr/>
            <p:nvPr/>
          </p:nvGrpSpPr>
          <p:grpSpPr>
            <a:xfrm>
              <a:off x="5643570" y="4429132"/>
              <a:ext cx="1071570" cy="1214446"/>
              <a:chOff x="5643570" y="4500570"/>
              <a:chExt cx="1071570" cy="1214446"/>
            </a:xfrm>
          </p:grpSpPr>
          <p:cxnSp>
            <p:nvCxnSpPr>
              <p:cNvPr id="20" name="Gerade Verbindung 19"/>
              <p:cNvCxnSpPr/>
              <p:nvPr/>
            </p:nvCxnSpPr>
            <p:spPr bwMode="auto">
              <a:xfrm rot="16200000" flipH="1">
                <a:off x="521494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 rot="5400000">
                <a:off x="557213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 bwMode="auto">
              <a:xfrm rot="16200000" flipH="1">
                <a:off x="592932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Gerade Verbindung 17"/>
            <p:cNvCxnSpPr/>
            <p:nvPr/>
          </p:nvCxnSpPr>
          <p:spPr bwMode="auto">
            <a:xfrm rot="5400000" flipH="1" flipV="1">
              <a:off x="6250793" y="4893479"/>
              <a:ext cx="1214446" cy="2857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 flipV="1">
              <a:off x="5357818" y="4429132"/>
              <a:ext cx="1643074" cy="12144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Social Web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13136"/>
            <a:ext cx="4176464" cy="11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7" y="2618978"/>
            <a:ext cx="2672184" cy="17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" b="40877"/>
          <a:stretch/>
        </p:blipFill>
        <p:spPr bwMode="auto">
          <a:xfrm>
            <a:off x="3779912" y="4556140"/>
            <a:ext cx="3453443" cy="124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04564"/>
            <a:ext cx="1859493" cy="29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Plethora of different techniques proposed in the last years, e.g.,</a:t>
            </a:r>
          </a:p>
          <a:p>
            <a:pPr lvl="1"/>
            <a:r>
              <a:rPr lang="en-US" dirty="0" smtClean="0"/>
              <a:t>Matrix factorization techniques, statistics</a:t>
            </a:r>
          </a:p>
          <a:p>
            <a:pPr lvl="2"/>
            <a:r>
              <a:rPr lang="en-US" dirty="0" smtClean="0"/>
              <a:t>singular value decomposition, principal component analysis</a:t>
            </a:r>
          </a:p>
          <a:p>
            <a:pPr lvl="1"/>
            <a:r>
              <a:rPr lang="en-US" dirty="0" smtClean="0"/>
              <a:t>Association rule mining</a:t>
            </a:r>
          </a:p>
          <a:p>
            <a:pPr lvl="2"/>
            <a:r>
              <a:rPr lang="en-US" dirty="0" smtClean="0"/>
              <a:t>compare: shopping basket analysis</a:t>
            </a:r>
          </a:p>
          <a:p>
            <a:pPr lvl="1"/>
            <a:r>
              <a:rPr lang="en-US" dirty="0" smtClean="0"/>
              <a:t>Probabilistic models</a:t>
            </a:r>
          </a:p>
          <a:p>
            <a:pPr lvl="2"/>
            <a:r>
              <a:rPr lang="en-US" dirty="0" smtClean="0"/>
              <a:t>clustering models, Bayesian networks, probabilistic Latent Semantic Analysis</a:t>
            </a:r>
          </a:p>
          <a:p>
            <a:pPr lvl="1"/>
            <a:r>
              <a:rPr lang="en-US" dirty="0" smtClean="0"/>
              <a:t>Various other machine learning approaches</a:t>
            </a:r>
          </a:p>
          <a:p>
            <a:r>
              <a:rPr lang="en-US" dirty="0" smtClean="0"/>
              <a:t>Costs of pre-processing </a:t>
            </a:r>
          </a:p>
          <a:p>
            <a:pPr lvl="1"/>
            <a:r>
              <a:rPr lang="en-US" dirty="0" smtClean="0"/>
              <a:t>Usually not discussed</a:t>
            </a:r>
          </a:p>
          <a:p>
            <a:pPr lvl="1"/>
            <a:r>
              <a:rPr lang="en-US" dirty="0" smtClean="0"/>
              <a:t>Incremental updates possible?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mtClean="0"/>
              <a:t>2000: 	</a:t>
            </a:r>
            <a:r>
              <a:rPr lang="en-US" sz="2000" i="1" smtClean="0">
                <a:solidFill>
                  <a:schemeClr val="tx2"/>
                </a:solidFill>
              </a:rPr>
              <a:t>Application of Dimensionality Reduction in</a:t>
            </a:r>
            <a:br>
              <a:rPr lang="en-US" sz="2000" i="1" smtClean="0">
                <a:solidFill>
                  <a:schemeClr val="tx2"/>
                </a:solidFill>
              </a:rPr>
            </a:br>
            <a:r>
              <a:rPr lang="en-US" sz="2000" i="1" smtClean="0">
                <a:solidFill>
                  <a:schemeClr val="tx2"/>
                </a:solidFill>
              </a:rPr>
              <a:t>	Recommender System</a:t>
            </a:r>
            <a:r>
              <a:rPr lang="en-US" sz="2000" smtClean="0">
                <a:solidFill>
                  <a:schemeClr val="tx2"/>
                </a:solidFill>
              </a:rPr>
              <a:t>, B. Sarwar et al., WebKDD Workshop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Trade more complex offline model building for faster online prediction generation</a:t>
            </a:r>
          </a:p>
          <a:p>
            <a:r>
              <a:rPr lang="en-US" dirty="0" smtClean="0"/>
              <a:t>Singular Value Decomposition for dimensionality reduction of rating matrices</a:t>
            </a:r>
          </a:p>
          <a:p>
            <a:pPr lvl="1"/>
            <a:r>
              <a:rPr lang="en-US" sz="1600" dirty="0" smtClean="0"/>
              <a:t>Captures important factors/aspects and their weights in the data   </a:t>
            </a:r>
          </a:p>
          <a:p>
            <a:pPr lvl="1"/>
            <a:r>
              <a:rPr lang="en-US" sz="1600" dirty="0" smtClean="0"/>
              <a:t>factors can be genre, actors but also non-understandable ones</a:t>
            </a:r>
          </a:p>
          <a:p>
            <a:pPr lvl="1"/>
            <a:r>
              <a:rPr lang="en-US" sz="1600" dirty="0" smtClean="0"/>
              <a:t>Assumption that k dimensions capture the signals and filter out noise (K = 20 to 100)</a:t>
            </a:r>
          </a:p>
          <a:p>
            <a:r>
              <a:rPr lang="en-US" dirty="0" smtClean="0"/>
              <a:t>Constant time to make recommendations</a:t>
            </a:r>
          </a:p>
          <a:p>
            <a:r>
              <a:rPr lang="en-US" dirty="0" smtClean="0"/>
              <a:t>Approach also popular in IR (Latent Semantic Indexing), data compression,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picture says …</a:t>
            </a:r>
            <a:endParaRPr lang="en-US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298840607"/>
              </p:ext>
            </p:extLst>
          </p:nvPr>
        </p:nvGraphicFramePr>
        <p:xfrm>
          <a:off x="611560" y="1484784"/>
          <a:ext cx="766834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032" y="4516025"/>
            <a:ext cx="469980" cy="6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04864"/>
            <a:ext cx="483248" cy="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6807" y="2777764"/>
            <a:ext cx="500599" cy="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2866" y="3033036"/>
            <a:ext cx="727372" cy="5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1" y="4149080"/>
            <a:ext cx="479396" cy="6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2339752" y="3140968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Bob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29138" y="3269102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Mary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104" y="4221088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Alice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04048" y="16288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Sue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alibri" pitchFamily="34" charset="0"/>
              </a:rPr>
              <a:t>Matrix factorization</a:t>
            </a:r>
            <a:endParaRPr lang="en-US" dirty="0">
              <a:cs typeface="Calibri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25138"/>
              </p:ext>
            </p:extLst>
          </p:nvPr>
        </p:nvGraphicFramePr>
        <p:xfrm>
          <a:off x="4139952" y="2685092"/>
          <a:ext cx="4824540" cy="139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  <a:gridCol w="804090"/>
                <a:gridCol w="804090"/>
                <a:gridCol w="804090"/>
              </a:tblGrid>
              <a:tr h="346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de-AT" sz="20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de-DE" sz="20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de-DE" sz="2000" b="1" i="0" baseline="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-0.66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0727" y="2253043"/>
            <a:ext cx="501395" cy="72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8660" y="2253043"/>
            <a:ext cx="515550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2237" y="2253043"/>
            <a:ext cx="534061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4401" y="2469067"/>
            <a:ext cx="775993" cy="54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9033" y="2253043"/>
            <a:ext cx="511441" cy="7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23360"/>
              </p:ext>
            </p:extLst>
          </p:nvPr>
        </p:nvGraphicFramePr>
        <p:xfrm>
          <a:off x="395536" y="2610460"/>
          <a:ext cx="2448272" cy="240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52094"/>
                <a:gridCol w="792088"/>
              </a:tblGrid>
              <a:tr h="369789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de-DE" sz="2000" baseline="-25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Alice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Bob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 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Mary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Sue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0.31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13753"/>
              </p:ext>
            </p:extLst>
          </p:nvPr>
        </p:nvGraphicFramePr>
        <p:xfrm>
          <a:off x="6588224" y="4509120"/>
          <a:ext cx="2412270" cy="144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</a:tblGrid>
              <a:tr h="366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5.63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3.23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89538"/>
              </p:ext>
            </p:extLst>
          </p:nvPr>
        </p:nvGraphicFramePr>
        <p:xfrm>
          <a:off x="2195736" y="1844824"/>
          <a:ext cx="2736304" cy="64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" name="Formel" r:id="rId9" imgW="1574117" imgH="317362" progId="Equation.3">
                  <p:embed/>
                </p:oleObj>
              </mc:Choice>
              <mc:Fallback>
                <p:oleObj name="Formel" r:id="rId9" imgW="1574117" imgH="317362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44824"/>
                        <a:ext cx="2736304" cy="649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83352"/>
              </p:ext>
            </p:extLst>
          </p:nvPr>
        </p:nvGraphicFramePr>
        <p:xfrm>
          <a:off x="6788333" y="4412665"/>
          <a:ext cx="591979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" name="Formel" r:id="rId11" imgW="241195" imgH="279279" progId="Equation.3">
                  <p:embed/>
                </p:oleObj>
              </mc:Choice>
              <mc:Fallback>
                <p:oleObj name="Formel" r:id="rId11" imgW="241195" imgH="279279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333" y="4412665"/>
                        <a:ext cx="591979" cy="537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23528" y="1988840"/>
            <a:ext cx="4966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smtClean="0">
                <a:latin typeface="Calibri" pitchFamily="34" charset="0"/>
                <a:cs typeface="Calibri" pitchFamily="34" charset="0"/>
              </a:rPr>
              <a:t>SVD: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uppieren 23"/>
          <p:cNvGrpSpPr/>
          <p:nvPr/>
        </p:nvGrpSpPr>
        <p:grpSpPr>
          <a:xfrm>
            <a:off x="395536" y="2974796"/>
            <a:ext cx="8496944" cy="3384376"/>
            <a:chOff x="395536" y="3068960"/>
            <a:chExt cx="8496944" cy="3384376"/>
          </a:xfrm>
        </p:grpSpPr>
        <p:grpSp>
          <p:nvGrpSpPr>
            <p:cNvPr id="16" name="Gruppieren 21"/>
            <p:cNvGrpSpPr/>
            <p:nvPr/>
          </p:nvGrpSpPr>
          <p:grpSpPr>
            <a:xfrm>
              <a:off x="395536" y="3068960"/>
              <a:ext cx="8496944" cy="3384376"/>
              <a:chOff x="395536" y="3068960"/>
              <a:chExt cx="8496944" cy="3384376"/>
            </a:xfrm>
          </p:grpSpPr>
          <p:sp>
            <p:nvSpPr>
              <p:cNvPr id="18" name="Inhaltsplatzhalter 2"/>
              <p:cNvSpPr txBox="1">
                <a:spLocks/>
              </p:cNvSpPr>
              <p:nvPr/>
            </p:nvSpPr>
            <p:spPr bwMode="auto">
              <a:xfrm>
                <a:off x="395536" y="5301208"/>
                <a:ext cx="4966320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Prediction: </a:t>
                </a:r>
              </a:p>
              <a:p>
                <a:pPr marL="1714500" lvl="3" indent="-342900" eaLnBrk="1" hangingPunct="1">
                  <a:spcBef>
                    <a:spcPct val="20000"/>
                  </a:spcBef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de-AT" kern="0" dirty="0" smtClean="0">
                    <a:latin typeface="Calibri" pitchFamily="34" charset="0"/>
                    <a:cs typeface="Calibri" pitchFamily="34" charset="0"/>
                  </a:rPr>
                  <a:t>	= </a:t>
                </a:r>
                <a:r>
                  <a:rPr lang="de-AT" dirty="0" smtClean="0">
                    <a:latin typeface="Calibri" pitchFamily="34" charset="0"/>
                    <a:cs typeface="Calibri" pitchFamily="34" charset="0"/>
                  </a:rPr>
                  <a:t>3 + 0.84 = </a:t>
                </a:r>
                <a:r>
                  <a:rPr lang="de-AT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3.84</a:t>
                </a:r>
                <a:endParaRPr kumimoji="0" lang="de-AT" b="0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452320" y="3140968"/>
                <a:ext cx="720080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395536" y="3068960"/>
                <a:ext cx="2448272" cy="432048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6588224" y="5013176"/>
                <a:ext cx="2304256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</p:grp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9450210"/>
                </p:ext>
              </p:extLst>
            </p:nvPr>
          </p:nvGraphicFramePr>
          <p:xfrm>
            <a:off x="2070671" y="5208201"/>
            <a:ext cx="4517553" cy="474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5" name="Formel" r:id="rId13" imgW="2895600" imgH="304800" progId="Equation.3">
                    <p:embed/>
                  </p:oleObj>
                </mc:Choice>
                <mc:Fallback>
                  <p:oleObj name="Formel" r:id="rId13" imgW="2895600" imgH="30480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671" y="5208201"/>
                          <a:ext cx="4517553" cy="474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511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mining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dirty="0" smtClean="0"/>
              <a:t>Commonly used for shopping behavior analysis</a:t>
            </a:r>
          </a:p>
          <a:p>
            <a:pPr lvl="1"/>
            <a:r>
              <a:rPr lang="en-US" dirty="0" smtClean="0"/>
              <a:t>aims at detection of rules such as</a:t>
            </a:r>
          </a:p>
          <a:p>
            <a:pPr lvl="1">
              <a:buNone/>
            </a:pPr>
            <a:r>
              <a:rPr lang="en-US" i="1" dirty="0" smtClean="0"/>
              <a:t>	"If a customer purchases baby-food then he also buys diapers </a:t>
            </a:r>
            <a:br>
              <a:rPr lang="en-US" i="1" dirty="0" smtClean="0"/>
            </a:br>
            <a:r>
              <a:rPr lang="en-US" i="1" dirty="0" smtClean="0"/>
              <a:t>in 70% of the cases"</a:t>
            </a:r>
          </a:p>
          <a:p>
            <a:r>
              <a:rPr lang="en-US" dirty="0" smtClean="0"/>
              <a:t>Association rule mining algorithms</a:t>
            </a:r>
          </a:p>
          <a:p>
            <a:pPr lvl="1"/>
            <a:r>
              <a:rPr lang="en-US" dirty="0" smtClean="0"/>
              <a:t>can detect rules of the form X =&gt; Y (e.g., baby-food =&gt; diapers) from a set of sales transactions D = {t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measure of quality: support,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 (simplistic version for illustration):</a:t>
            </a:r>
          </a:p>
          <a:p>
            <a:pPr lvl="1"/>
            <a:r>
              <a:rPr lang="en-US" dirty="0" smtClean="0"/>
              <a:t>given the user/item rating matrix</a:t>
            </a:r>
          </a:p>
          <a:p>
            <a:pPr lvl="1"/>
            <a:r>
              <a:rPr lang="en-US" dirty="0" smtClean="0"/>
              <a:t>determine the probability that user Alice will like an item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base the recommendation on such these probabilities</a:t>
            </a:r>
          </a:p>
          <a:p>
            <a:r>
              <a:rPr lang="en-US" dirty="0" smtClean="0"/>
              <a:t>Calculation of rating probabilities based on </a:t>
            </a:r>
            <a:r>
              <a:rPr lang="en-US" dirty="0" err="1" smtClean="0"/>
              <a:t>Bayes</a:t>
            </a:r>
            <a:r>
              <a:rPr lang="en-US" dirty="0" smtClean="0"/>
              <a:t> Theorem</a:t>
            </a:r>
          </a:p>
          <a:p>
            <a:pPr lvl="1"/>
            <a:r>
              <a:rPr lang="en-US" dirty="0" smtClean="0"/>
              <a:t>How probable is rating value "1" for Item5 given Alice's previous ratings?</a:t>
            </a:r>
          </a:p>
          <a:p>
            <a:pPr lvl="1"/>
            <a:r>
              <a:rPr lang="en-US" dirty="0" smtClean="0"/>
              <a:t>Corresponds to conditional probability P(Item5=1 | X), where</a:t>
            </a:r>
          </a:p>
          <a:p>
            <a:pPr lvl="2"/>
            <a:r>
              <a:rPr lang="en-US" dirty="0" smtClean="0"/>
              <a:t>X = Alice's previous ratings = (Item1 =1, Item2=3, Item3= … )</a:t>
            </a:r>
          </a:p>
          <a:p>
            <a:pPr lvl="1"/>
            <a:r>
              <a:rPr lang="en-US" dirty="0" smtClean="0"/>
              <a:t>Can be estimated based on Bayes' Theorem</a:t>
            </a:r>
          </a:p>
          <a:p>
            <a:r>
              <a:rPr lang="en-US" dirty="0" smtClean="0"/>
              <a:t>Usually more sophisticated methods used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err="1" smtClean="0"/>
              <a:t>pLSA</a:t>
            </a:r>
            <a:r>
              <a:rPr lang="en-US" dirty="0" smtClean="0"/>
              <a:t> 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2008: 	</a:t>
            </a:r>
            <a:r>
              <a:rPr lang="en-US" sz="2000" i="1" smtClean="0">
                <a:solidFill>
                  <a:schemeClr val="tx2"/>
                </a:solidFill>
              </a:rPr>
              <a:t>Factorization meets the neighborhood: a multifaceted collaborative </a:t>
            </a:r>
            <a:br>
              <a:rPr lang="en-US" sz="2000" i="1" smtClean="0">
                <a:solidFill>
                  <a:schemeClr val="tx2"/>
                </a:solidFill>
              </a:rPr>
            </a:br>
            <a:r>
              <a:rPr lang="en-US" sz="2000" i="1" smtClean="0">
                <a:solidFill>
                  <a:schemeClr val="tx2"/>
                </a:solidFill>
              </a:rPr>
              <a:t>	filtering model</a:t>
            </a:r>
            <a:r>
              <a:rPr lang="en-US" sz="2000" smtClean="0">
                <a:solidFill>
                  <a:schemeClr val="tx2"/>
                </a:solidFill>
              </a:rPr>
              <a:t>, Y. Koren, ACM SIGKDD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04248" y="1484784"/>
            <a:ext cx="2252861" cy="2058169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11560" y="1686533"/>
            <a:ext cx="5974432" cy="37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Stimulated by work on Netflix competition</a:t>
            </a:r>
          </a:p>
          <a:p>
            <a:pPr lvl="1"/>
            <a:r>
              <a:rPr lang="en-US" sz="1600" dirty="0" smtClean="0"/>
              <a:t>Prize of $1,000,000 for accuracy improvement of 10% RMSE compared to own </a:t>
            </a:r>
            <a:r>
              <a:rPr lang="en-US" sz="1600" dirty="0" err="1" smtClean="0"/>
              <a:t>Cinematch</a:t>
            </a:r>
            <a:r>
              <a:rPr lang="en-US" sz="1600" dirty="0" smtClean="0"/>
              <a:t> system</a:t>
            </a:r>
          </a:p>
          <a:p>
            <a:pPr lvl="1"/>
            <a:r>
              <a:rPr lang="en-US" sz="1600" dirty="0" smtClean="0"/>
              <a:t>Very large dataset (~100M ratings, ~480K users , ~18K movies)</a:t>
            </a:r>
          </a:p>
          <a:p>
            <a:pPr lvl="1"/>
            <a:r>
              <a:rPr lang="en-US" sz="1600" dirty="0" smtClean="0"/>
              <a:t>Last ratings/user withheld (set K)</a:t>
            </a:r>
          </a:p>
          <a:p>
            <a:r>
              <a:rPr lang="en-US" dirty="0" smtClean="0"/>
              <a:t>Root mean squared error metric optimized to 0.8567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62081"/>
              </p:ext>
            </p:extLst>
          </p:nvPr>
        </p:nvGraphicFramePr>
        <p:xfrm>
          <a:off x="1979712" y="4352359"/>
          <a:ext cx="2640781" cy="103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Formel" r:id="rId5" imgW="2082800" imgH="812800" progId="Equation.3">
                  <p:embed/>
                </p:oleObj>
              </mc:Choice>
              <mc:Fallback>
                <p:oleObj name="Formel" r:id="rId5" imgW="2082800" imgH="8128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352359"/>
                        <a:ext cx="2640781" cy="10303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8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50988" y="1484784"/>
            <a:ext cx="80974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Merges neighborhood models with latent factor models</a:t>
            </a:r>
          </a:p>
          <a:p>
            <a:r>
              <a:rPr lang="en-US" sz="1800" dirty="0" smtClean="0"/>
              <a:t>Latent factor models</a:t>
            </a:r>
          </a:p>
          <a:p>
            <a:pPr lvl="1"/>
            <a:r>
              <a:rPr lang="en-US" sz="1600" dirty="0" smtClean="0"/>
              <a:t>good to capture weak signals in the overall data</a:t>
            </a:r>
          </a:p>
          <a:p>
            <a:r>
              <a:rPr lang="en-US" dirty="0" smtClean="0"/>
              <a:t>Neighborhood models</a:t>
            </a:r>
          </a:p>
          <a:p>
            <a:pPr lvl="1"/>
            <a:r>
              <a:rPr lang="en-US" dirty="0" smtClean="0"/>
              <a:t>good at detecting strong relationships between close items</a:t>
            </a:r>
          </a:p>
          <a:p>
            <a:r>
              <a:rPr lang="en-US" dirty="0" smtClean="0"/>
              <a:t>Combination in one prediction single function </a:t>
            </a:r>
          </a:p>
          <a:p>
            <a:pPr lvl="1">
              <a:buFontTx/>
              <a:buChar char="–"/>
              <a:defRPr/>
            </a:pPr>
            <a:r>
              <a:rPr lang="en-US" b="0" dirty="0"/>
              <a:t>Local search method such as stochastic gradient descent to determine parameters</a:t>
            </a:r>
          </a:p>
          <a:p>
            <a:pPr lvl="1">
              <a:buFontTx/>
              <a:buChar char="–"/>
              <a:defRPr/>
            </a:pPr>
            <a:r>
              <a:rPr lang="en-US" b="0" dirty="0" smtClean="0"/>
              <a:t>Add penalty </a:t>
            </a:r>
            <a:r>
              <a:rPr lang="en-US" b="0" dirty="0"/>
              <a:t>for high </a:t>
            </a:r>
            <a:r>
              <a:rPr lang="en-US" b="0" dirty="0" smtClean="0"/>
              <a:t>values to avoid over-fitting</a:t>
            </a:r>
            <a:endParaRPr lang="en-US" b="0" dirty="0"/>
          </a:p>
          <a:p>
            <a:pPr lvl="1">
              <a:buFontTx/>
              <a:buChar char="–"/>
              <a:defRPr/>
            </a:pPr>
            <a:endParaRPr lang="en-US" b="0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89200" y="4653136"/>
            <a:ext cx="69847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2008: 	</a:t>
            </a:r>
            <a:r>
              <a:rPr lang="en-US" sz="2000" i="1" dirty="0" smtClean="0">
                <a:solidFill>
                  <a:schemeClr val="tx2"/>
                </a:solidFill>
              </a:rPr>
              <a:t>Factorization meets the neighborhood: a multifaceted collaborative </a:t>
            </a:r>
            <a:br>
              <a:rPr lang="en-US" sz="2000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</a:rPr>
              <a:t>	filtering model</a:t>
            </a:r>
            <a:r>
              <a:rPr lang="en-US" sz="2000" dirty="0" smtClean="0">
                <a:solidFill>
                  <a:schemeClr val="tx2"/>
                </a:solidFill>
              </a:rPr>
              <a:t>, Y. Koren, ACM SIGKDD</a:t>
            </a:r>
            <a:endParaRPr lang="en-US" sz="20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33366"/>
              </p:ext>
            </p:extLst>
          </p:nvPr>
        </p:nvGraphicFramePr>
        <p:xfrm>
          <a:off x="1335994" y="5373216"/>
          <a:ext cx="56911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" name="Formel" r:id="rId4" imgW="3695400" imgH="380880" progId="Equation.3">
                  <p:embed/>
                </p:oleObj>
              </mc:Choice>
              <mc:Fallback>
                <p:oleObj name="Formel" r:id="rId4" imgW="3695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994" y="5373216"/>
                        <a:ext cx="5691187" cy="58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18866"/>
              </p:ext>
            </p:extLst>
          </p:nvPr>
        </p:nvGraphicFramePr>
        <p:xfrm>
          <a:off x="1344726" y="4813436"/>
          <a:ext cx="28368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" name="Formel" r:id="rId6" imgW="1828800" imgH="304800" progId="Equation.3">
                  <p:embed/>
                </p:oleObj>
              </mc:Choice>
              <mc:Fallback>
                <p:oleObj name="Formel" r:id="rId6" imgW="1828800" imgH="304800" progId="Equation.3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26" y="4813436"/>
                        <a:ext cx="2836862" cy="471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recent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is concerned with learning from noisy observations </a:t>
            </a:r>
            <a:br>
              <a:rPr lang="en-US" dirty="0" smtClean="0"/>
            </a:br>
            <a:r>
              <a:rPr lang="en-US" dirty="0" smtClean="0"/>
              <a:t>(x, y), where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has to be determined such  that </a:t>
            </a:r>
            <a:br>
              <a:rPr lang="en-US" dirty="0" smtClean="0"/>
            </a:br>
            <a:r>
              <a:rPr lang="en-US" dirty="0" smtClean="0"/>
              <a:t>       is minimal.</a:t>
            </a:r>
          </a:p>
          <a:p>
            <a:endParaRPr lang="en-US" sz="2400" dirty="0" smtClean="0"/>
          </a:p>
          <a:p>
            <a:r>
              <a:rPr lang="en-US" dirty="0" smtClean="0"/>
              <a:t>A variety of different learning strategies have been applied trying to estimate f(x)</a:t>
            </a:r>
          </a:p>
          <a:p>
            <a:pPr lvl="1"/>
            <a:r>
              <a:rPr lang="en-US" sz="2000" dirty="0" smtClean="0"/>
              <a:t>Non parametric neighborhood models</a:t>
            </a:r>
          </a:p>
          <a:p>
            <a:pPr lvl="1"/>
            <a:r>
              <a:rPr lang="en-US" sz="2000" dirty="0" smtClean="0"/>
              <a:t>MF models, SVMs, Neural Networks, Bayesian Networks,…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63204"/>
              </p:ext>
            </p:extLst>
          </p:nvPr>
        </p:nvGraphicFramePr>
        <p:xfrm>
          <a:off x="2339752" y="1988840"/>
          <a:ext cx="10795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" name="Formel" r:id="rId4" imgW="748975" imgH="253890" progId="Equation.3">
                  <p:embed/>
                </p:oleObj>
              </mc:Choice>
              <mc:Fallback>
                <p:oleObj name="Formel" r:id="rId4" imgW="748975" imgH="25389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988840"/>
                        <a:ext cx="10795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07790"/>
              </p:ext>
            </p:extLst>
          </p:nvPr>
        </p:nvGraphicFramePr>
        <p:xfrm>
          <a:off x="4499992" y="2708920"/>
          <a:ext cx="140856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" name="Formel" r:id="rId6" imgW="774360" imgH="355320" progId="Equation.3">
                  <p:embed/>
                </p:oleObj>
              </mc:Choice>
              <mc:Fallback>
                <p:oleObj name="Formel" r:id="rId6" imgW="774360" imgH="35532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708920"/>
                        <a:ext cx="1408565" cy="6480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5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 </a:t>
            </a:r>
          </a:p>
          <a:p>
            <a:pPr lvl="1"/>
            <a:r>
              <a:rPr lang="en-US" sz="1600" dirty="0" smtClean="0"/>
              <a:t>well-understood, works well in some domains, no knowledge engineering required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sz="1600" dirty="0" smtClean="0"/>
              <a:t>requires user community, sparsity problems, no integration of other knowledge sources, no explanation of results</a:t>
            </a:r>
          </a:p>
          <a:p>
            <a:r>
              <a:rPr lang="en-US" dirty="0" smtClean="0"/>
              <a:t>What is the best CF method?</a:t>
            </a:r>
          </a:p>
          <a:p>
            <a:pPr lvl="1"/>
            <a:r>
              <a:rPr lang="en-US" sz="1600" dirty="0" smtClean="0"/>
              <a:t>In which situation and which domain? Inconsistent findings; always the same domains and data sets; differences between methods are often very small (1/100)</a:t>
            </a:r>
          </a:p>
          <a:p>
            <a:r>
              <a:rPr lang="en-US" dirty="0" smtClean="0"/>
              <a:t>How to evaluate the prediction quality?</a:t>
            </a:r>
          </a:p>
          <a:p>
            <a:pPr lvl="1"/>
            <a:r>
              <a:rPr lang="en-US" sz="1600" dirty="0" smtClean="0"/>
              <a:t>MAE / RMSE: What does an MAE of 0.7 actually mean?</a:t>
            </a:r>
          </a:p>
          <a:p>
            <a:pPr lvl="1"/>
            <a:r>
              <a:rPr lang="en-US" sz="1600" dirty="0" smtClean="0"/>
              <a:t>Serendipity: Not yet fully understood</a:t>
            </a:r>
          </a:p>
          <a:p>
            <a:r>
              <a:rPr lang="en-US" dirty="0" smtClean="0"/>
              <a:t>What about multi-dimensional ratings?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304800" cy="304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Personalized search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"Computational advertising"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07591" cy="7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817877" y="4005064"/>
            <a:ext cx="5089161" cy="2009775"/>
            <a:chOff x="817877" y="4005064"/>
            <a:chExt cx="5089161" cy="200977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817877" y="4355244"/>
              <a:ext cx="2286000" cy="1141942"/>
              <a:chOff x="827584" y="4212621"/>
              <a:chExt cx="2286000" cy="1141942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221088"/>
                <a:ext cx="2286000" cy="1133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Abgerundetes Rechteck 3"/>
              <p:cNvSpPr/>
              <p:nvPr/>
            </p:nvSpPr>
            <p:spPr>
              <a:xfrm>
                <a:off x="1272371" y="4212621"/>
                <a:ext cx="710952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05064"/>
              <a:ext cx="23431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42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7224" y="2643182"/>
            <a:ext cx="7358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Evaluation of Recommender Systems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6686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627784" y="1700808"/>
            <a:ext cx="6059016" cy="4456152"/>
          </a:xfrm>
        </p:spPr>
        <p:txBody>
          <a:bodyPr/>
          <a:lstStyle/>
          <a:p>
            <a:r>
              <a:rPr lang="en-US" dirty="0" smtClean="0"/>
              <a:t>One Recommender Systems research question</a:t>
            </a:r>
          </a:p>
          <a:p>
            <a:pPr lvl="1"/>
            <a:r>
              <a:rPr lang="en-US" dirty="0" smtClean="0"/>
              <a:t>What should be in that list?	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 in e-Commerce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>
            <a:off x="3687326" y="2924944"/>
            <a:ext cx="2088232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627784" y="1700808"/>
            <a:ext cx="6059016" cy="4456152"/>
          </a:xfrm>
        </p:spPr>
        <p:txBody>
          <a:bodyPr/>
          <a:lstStyle/>
          <a:p>
            <a:r>
              <a:rPr lang="en-US" dirty="0" smtClean="0"/>
              <a:t>Another question both in research and practice</a:t>
            </a:r>
          </a:p>
          <a:p>
            <a:pPr lvl="1"/>
            <a:r>
              <a:rPr lang="en-US" dirty="0" smtClean="0"/>
              <a:t>How do we know that these are good recommendations?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Recommender Systems in e-Commerce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>
            <a:off x="3687326" y="2996952"/>
            <a:ext cx="2088232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627784" y="1484784"/>
            <a:ext cx="6059016" cy="4672176"/>
          </a:xfrm>
        </p:spPr>
        <p:txBody>
          <a:bodyPr/>
          <a:lstStyle/>
          <a:p>
            <a:r>
              <a:rPr lang="en-US" dirty="0" smtClean="0"/>
              <a:t>This might lead to …</a:t>
            </a:r>
          </a:p>
          <a:p>
            <a:pPr lvl="1"/>
            <a:r>
              <a:rPr lang="en-US" sz="1700" dirty="0" smtClean="0"/>
              <a:t>What is a good recommendation?</a:t>
            </a:r>
          </a:p>
          <a:p>
            <a:pPr lvl="1"/>
            <a:r>
              <a:rPr lang="en-US" sz="1700" dirty="0"/>
              <a:t>What is a good recommendation </a:t>
            </a:r>
            <a:r>
              <a:rPr lang="en-US" sz="1700" dirty="0">
                <a:solidFill>
                  <a:srgbClr val="CC6600"/>
                </a:solidFill>
              </a:rPr>
              <a:t>strategy</a:t>
            </a:r>
            <a:r>
              <a:rPr lang="en-US" sz="1700" dirty="0"/>
              <a:t>?</a:t>
            </a:r>
          </a:p>
          <a:p>
            <a:pPr lvl="1"/>
            <a:r>
              <a:rPr lang="en-US" sz="1700" dirty="0"/>
              <a:t>What is a good recommendation </a:t>
            </a:r>
            <a:r>
              <a:rPr lang="en-US" sz="1700" dirty="0" smtClean="0"/>
              <a:t>strategy </a:t>
            </a:r>
            <a:r>
              <a:rPr lang="en-US" sz="1700" dirty="0" smtClean="0">
                <a:solidFill>
                  <a:srgbClr val="CC6600"/>
                </a:solidFill>
              </a:rPr>
              <a:t>for my business</a:t>
            </a:r>
            <a:r>
              <a:rPr lang="en-US" sz="1700" dirty="0" smtClean="0"/>
              <a:t>?</a:t>
            </a:r>
            <a:endParaRPr lang="en-US" sz="17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Recommender Systems in e-Commerce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60040" y="4215187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We hope you will buy also …</a:t>
            </a:r>
            <a:endParaRPr lang="en-US" sz="1200" b="1" dirty="0">
              <a:solidFill>
                <a:srgbClr val="CC66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30462"/>
            <a:ext cx="1828403" cy="16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410320" y="4229087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These have been in stock for quite a while now …</a:t>
            </a:r>
            <a:endParaRPr lang="en-US" sz="12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Total sales numbers</a:t>
            </a:r>
          </a:p>
          <a:p>
            <a:r>
              <a:rPr lang="en-US" dirty="0" smtClean="0"/>
              <a:t>Promotion of certain items 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Click-through-rates</a:t>
            </a:r>
          </a:p>
          <a:p>
            <a:r>
              <a:rPr lang="en-US" dirty="0" smtClean="0"/>
              <a:t>Interactivity on platform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Customer return rates</a:t>
            </a:r>
          </a:p>
          <a:p>
            <a:r>
              <a:rPr lang="en-US" dirty="0" smtClean="0"/>
              <a:t>Customer satisfaction and loyalty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good recommendation?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672513" cy="7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51" y="2492896"/>
            <a:ext cx="2485653" cy="58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53" y="3433936"/>
            <a:ext cx="2445817" cy="20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179512" y="1340768"/>
            <a:ext cx="4896544" cy="9197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Wingdings 3"/>
              <a:buNone/>
            </a:pPr>
            <a:r>
              <a:rPr lang="en-US" dirty="0" smtClean="0">
                <a:latin typeface="Calibri" pitchFamily="34" charset="0"/>
              </a:rPr>
              <a:t>What are the measures in practice?</a:t>
            </a:r>
          </a:p>
        </p:txBody>
      </p:sp>
    </p:spTree>
    <p:extLst>
      <p:ext uri="{BB962C8B-B14F-4D97-AF65-F5344CB8AC3E}">
        <p14:creationId xmlns:p14="http://schemas.microsoft.com/office/powerpoint/2010/main" val="29686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and success criteria (1)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Different perspectives/aspects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Depends on domain and purpose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No holistic evaluation scenario exists</a:t>
            </a:r>
          </a:p>
          <a:p>
            <a:pPr marL="381000" indent="-381000">
              <a:lnSpc>
                <a:spcPct val="90000"/>
              </a:lnSpc>
            </a:pPr>
            <a:endParaRPr lang="en-US" dirty="0" smtClean="0"/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Retrieval perspective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Reduce search costs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Provide "correct" proposals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 smtClean="0"/>
              <a:t>Assumption: Users know in advance what they want </a:t>
            </a:r>
          </a:p>
          <a:p>
            <a:pPr marL="781050" lvl="1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</a:pPr>
            <a:r>
              <a:rPr lang="en-US" dirty="0"/>
              <a:t>Recommendation perspective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Serendipity – identify items from the Long Tail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Users did not know about existence</a:t>
            </a:r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</a:pPr>
            <a:endParaRPr lang="en-US" dirty="0" smtClean="0"/>
          </a:p>
          <a:p>
            <a:pPr marL="781050" lvl="1" indent="-381000">
              <a:lnSpc>
                <a:spcPct val="90000"/>
              </a:lnSpc>
            </a:pPr>
            <a:endParaRPr lang="en-US" dirty="0" smtClean="0"/>
          </a:p>
          <a:p>
            <a:pPr marL="381000" indent="-381000">
              <a:lnSpc>
                <a:spcPct val="90000"/>
              </a:lnSpc>
            </a:pPr>
            <a:endParaRPr lang="en-US" dirty="0" smtClean="0"/>
          </a:p>
          <a:p>
            <a:pPr marL="781050" lvl="1" indent="-381000">
              <a:lnSpc>
                <a:spcPct val="90000"/>
              </a:lnSpc>
            </a:pPr>
            <a:endParaRPr lang="en-US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95536" y="2780928"/>
            <a:ext cx="8280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12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does a RS do its job well?</a:t>
            </a:r>
            <a:endParaRPr lang="en-US" dirty="0"/>
          </a:p>
        </p:txBody>
      </p:sp>
      <p:pic>
        <p:nvPicPr>
          <p:cNvPr id="4" name="Grafik 3" descr="long_tail_grap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65" y="3212976"/>
            <a:ext cx="495973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940152" y="1628800"/>
            <a:ext cx="2627784" cy="374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b="0" dirty="0" smtClean="0"/>
              <a:t>"Recommend widely unknown items that users might actually like!"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20% of items accumulate 74% of all positive ratings</a:t>
            </a:r>
          </a:p>
          <a:p>
            <a:endParaRPr lang="en-US" sz="1800" b="0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1705934" y="2924944"/>
            <a:ext cx="3658154" cy="1944216"/>
            <a:chOff x="1709936" y="1642999"/>
            <a:chExt cx="3995936" cy="3730217"/>
          </a:xfrm>
        </p:grpSpPr>
        <p:sp>
          <p:nvSpPr>
            <p:cNvPr id="7" name="Inhaltsplatzhalter 2"/>
            <p:cNvSpPr txBox="1">
              <a:spLocks/>
            </p:cNvSpPr>
            <p:nvPr/>
          </p:nvSpPr>
          <p:spPr bwMode="auto">
            <a:xfrm>
              <a:off x="1709936" y="1642999"/>
              <a:ext cx="3995936" cy="1008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0" latinLnBrk="0" hangingPunct="0">
                <a:lnSpc>
                  <a:spcPct val="90000"/>
                </a:lnSpc>
                <a:spcBef>
                  <a:spcPts val="1200"/>
                </a:spcBef>
                <a:buClrTx/>
                <a:buSzTx/>
                <a:tabLst/>
                <a:defRPr/>
              </a:pPr>
              <a:r>
                <a:rPr lang="en-US" sz="2000" dirty="0" smtClean="0">
                  <a:solidFill>
                    <a:srgbClr val="003366"/>
                  </a:solidFill>
                  <a:latin typeface="Calibri" pitchFamily="34" charset="0"/>
                </a:rPr>
                <a:t>	Recommend </a:t>
              </a: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</a:rPr>
                <a:t>items </a:t>
              </a:r>
              <a:r>
                <a:rPr lang="en-US" sz="2000" dirty="0" smtClean="0">
                  <a:solidFill>
                    <a:srgbClr val="003366"/>
                  </a:solidFill>
                  <a:latin typeface="Calibri" pitchFamily="34" charset="0"/>
                </a:rPr>
                <a:t/>
              </a:r>
              <a:br>
                <a:rPr lang="en-US" sz="2000" dirty="0" smtClean="0">
                  <a:solidFill>
                    <a:srgbClr val="003366"/>
                  </a:solidFill>
                  <a:latin typeface="Calibri" pitchFamily="34" charset="0"/>
                </a:rPr>
              </a:br>
              <a:r>
                <a:rPr lang="en-US" sz="2000" dirty="0" smtClean="0">
                  <a:solidFill>
                    <a:srgbClr val="003366"/>
                  </a:solidFill>
                  <a:latin typeface="Calibri" pitchFamily="34" charset="0"/>
                </a:rPr>
                <a:t>	from </a:t>
              </a: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</a:rPr>
                <a:t>the long tail</a:t>
              </a:r>
            </a:p>
            <a:p>
              <a:pPr marL="381000" marR="0" lvl="0" indent="-381000" defTabSz="914400" eaLnBrk="0" latinLnBrk="0" hangingPunct="0">
                <a:lnSpc>
                  <a:spcPct val="90000"/>
                </a:lnSpc>
                <a:spcBef>
                  <a:spcPts val="1200"/>
                </a:spcBef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lang="en-US" sz="2000" dirty="0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2987824" y="5085184"/>
              <a:ext cx="2160240" cy="288032"/>
              <a:chOff x="2987824" y="5085184"/>
              <a:chExt cx="2160240" cy="288032"/>
            </a:xfrm>
          </p:grpSpPr>
          <p:sp>
            <p:nvSpPr>
              <p:cNvPr id="9" name="Pfeil nach oben 8"/>
              <p:cNvSpPr/>
              <p:nvPr/>
            </p:nvSpPr>
            <p:spPr bwMode="auto">
              <a:xfrm>
                <a:off x="2987824" y="5085184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0" name="Pfeil nach oben 9"/>
              <p:cNvSpPr/>
              <p:nvPr/>
            </p:nvSpPr>
            <p:spPr bwMode="auto">
              <a:xfrm>
                <a:off x="3707904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1" name="Pfeil nach oben 10"/>
              <p:cNvSpPr/>
              <p:nvPr/>
            </p:nvSpPr>
            <p:spPr bwMode="auto">
              <a:xfrm>
                <a:off x="4427984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2" name="Pfeil nach oben 11"/>
              <p:cNvSpPr/>
              <p:nvPr/>
            </p:nvSpPr>
            <p:spPr bwMode="auto">
              <a:xfrm>
                <a:off x="5004048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9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and success criteria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Prediction perspective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Predict to what degree users like an item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Most popular evaluation scenario in research</a:t>
            </a:r>
          </a:p>
          <a:p>
            <a:pPr marL="781050" lvl="1" indent="-381000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Interaction perspective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Give users a "good feeling"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Educate users about the product domain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 smtClean="0"/>
              <a:t>Convince/persuade users - explain</a:t>
            </a:r>
          </a:p>
          <a:p>
            <a:pPr marL="381000" indent="-381000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lnSpc>
                <a:spcPct val="90000"/>
              </a:lnSpc>
              <a:defRPr/>
            </a:pPr>
            <a:r>
              <a:rPr lang="en-US" dirty="0" smtClean="0"/>
              <a:t>Finally, conversion perspective 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Commercial situations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Increase "hit", "clickthrough", "lookers to bookers" rates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 smtClean="0"/>
              <a:t>Optimize sales margins and profit 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507288" cy="4937760"/>
          </a:xfrm>
        </p:spPr>
        <p:txBody>
          <a:bodyPr/>
          <a:lstStyle/>
          <a:p>
            <a:r>
              <a:rPr lang="en-US" dirty="0" smtClean="0"/>
              <a:t>Test with real users</a:t>
            </a:r>
          </a:p>
          <a:p>
            <a:pPr lvl="1"/>
            <a:r>
              <a:rPr lang="en-US" dirty="0" smtClean="0"/>
              <a:t>A/B tests</a:t>
            </a:r>
          </a:p>
          <a:p>
            <a:pPr lvl="1"/>
            <a:r>
              <a:rPr lang="en-US" dirty="0" smtClean="0"/>
              <a:t>Example measures: sales increase, click through rates</a:t>
            </a:r>
          </a:p>
          <a:p>
            <a:r>
              <a:rPr lang="en-US" dirty="0" smtClean="0"/>
              <a:t>Laboratory studies</a:t>
            </a:r>
          </a:p>
          <a:p>
            <a:pPr lvl="1"/>
            <a:r>
              <a:rPr lang="en-US" dirty="0" smtClean="0"/>
              <a:t>Controlled experiments</a:t>
            </a:r>
          </a:p>
          <a:p>
            <a:pPr lvl="1"/>
            <a:r>
              <a:rPr lang="en-US" dirty="0"/>
              <a:t>Example measures: </a:t>
            </a:r>
            <a:r>
              <a:rPr lang="en-US" dirty="0" smtClean="0"/>
              <a:t> satisfaction with the system (questionnaires)</a:t>
            </a:r>
          </a:p>
          <a:p>
            <a:r>
              <a:rPr lang="en-US" dirty="0" smtClean="0"/>
              <a:t>Offline experiments</a:t>
            </a:r>
          </a:p>
          <a:p>
            <a:pPr lvl="1"/>
            <a:r>
              <a:rPr lang="en-US" dirty="0" smtClean="0"/>
              <a:t>Based on historical data</a:t>
            </a:r>
          </a:p>
          <a:p>
            <a:pPr lvl="1"/>
            <a:r>
              <a:rPr lang="en-US" dirty="0" smtClean="0"/>
              <a:t>Example measures: prediction accuracy, coverage</a:t>
            </a:r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as researchers </a:t>
            </a:r>
            <a:br>
              <a:rPr lang="en-US" dirty="0" smtClean="0"/>
            </a:br>
            <a:r>
              <a:rPr lang="en-US" dirty="0" smtClean="0"/>
              <a:t>know?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852635" y="74721"/>
            <a:ext cx="3291365" cy="978387"/>
            <a:chOff x="5868144" y="2926863"/>
            <a:chExt cx="3291365" cy="9783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926863"/>
              <a:ext cx="8096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769" y="2971800"/>
              <a:ext cx="8001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653" y="2971800"/>
              <a:ext cx="8096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734" y="2949129"/>
              <a:ext cx="86677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412777"/>
            <a:ext cx="64080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Empirical research</a:t>
            </a:r>
          </a:p>
        </p:txBody>
      </p:sp>
      <p:sp>
        <p:nvSpPr>
          <p:cNvPr id="552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Characterizing dimensions:</a:t>
            </a:r>
          </a:p>
          <a:p>
            <a:pPr lvl="1" eaLnBrk="1" hangingPunct="1"/>
            <a:r>
              <a:rPr lang="en-US" smtClean="0"/>
              <a:t>Who is the </a:t>
            </a:r>
            <a:r>
              <a:rPr lang="en-US" b="1" smtClean="0"/>
              <a:t>subject</a:t>
            </a:r>
            <a:r>
              <a:rPr lang="en-US" smtClean="0"/>
              <a:t> that is in the focus of research?</a:t>
            </a:r>
          </a:p>
          <a:p>
            <a:pPr lvl="1" eaLnBrk="1" hangingPunct="1"/>
            <a:r>
              <a:rPr lang="en-US" smtClean="0"/>
              <a:t>What </a:t>
            </a:r>
            <a:r>
              <a:rPr lang="en-US" b="1" smtClean="0"/>
              <a:t>research method</a:t>
            </a:r>
            <a:r>
              <a:rPr lang="en-US" smtClean="0"/>
              <a:t>s are applied?</a:t>
            </a:r>
          </a:p>
          <a:p>
            <a:pPr lvl="1" eaLnBrk="1" hangingPunct="1"/>
            <a:r>
              <a:rPr lang="en-US" smtClean="0"/>
              <a:t>In which </a:t>
            </a:r>
            <a:r>
              <a:rPr lang="en-US" b="1" smtClean="0"/>
              <a:t>setting</a:t>
            </a:r>
            <a:r>
              <a:rPr lang="en-US" smtClean="0"/>
              <a:t> does the research take place?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65244"/>
              </p:ext>
            </p:extLst>
          </p:nvPr>
        </p:nvGraphicFramePr>
        <p:xfrm>
          <a:off x="642938" y="3571875"/>
          <a:ext cx="7286676" cy="18516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4578"/>
                <a:gridCol w="5072098"/>
              </a:tblGrid>
              <a:tr h="571504"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Subject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Online customers, students, historical</a:t>
                      </a:r>
                      <a:r>
                        <a:rPr lang="en-AU" baseline="0" noProof="0" smtClean="0">
                          <a:latin typeface="Calibri" pitchFamily="34" charset="0"/>
                          <a:cs typeface="Calibri" pitchFamily="34" charset="0"/>
                        </a:rPr>
                        <a:t> online sessions, computers, …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Research method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Experiments, quasi-experiments,</a:t>
                      </a:r>
                      <a:r>
                        <a:rPr lang="en-AU" baseline="0" noProof="0" smtClean="0">
                          <a:latin typeface="Calibri" pitchFamily="34" charset="0"/>
                          <a:cs typeface="Calibri" pitchFamily="34" charset="0"/>
                        </a:rPr>
                        <a:t> non-experimental research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AU" noProof="0" smtClean="0">
                          <a:latin typeface="Calibri" pitchFamily="34" charset="0"/>
                          <a:cs typeface="Calibri" pitchFamily="34" charset="0"/>
                        </a:rPr>
                        <a:t>Setting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 smtClean="0">
                          <a:latin typeface="Calibri" pitchFamily="34" charset="0"/>
                          <a:cs typeface="Calibri" pitchFamily="34" charset="0"/>
                        </a:rPr>
                        <a:t>Lab, real-world</a:t>
                      </a:r>
                      <a:r>
                        <a:rPr lang="en-AU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scenarios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3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About the speakers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Gerhard Friedrich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Professor at University Klagenfurt, Austria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Calibri" pitchFamily="34" charset="0"/>
              </a:rPr>
              <a:t>Dietmar Jannach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Professor at TU Dortmund, Germany</a:t>
            </a:r>
          </a:p>
          <a:p>
            <a:r>
              <a:rPr lang="en-US" dirty="0" smtClean="0">
                <a:latin typeface="Calibri" pitchFamily="34" charset="0"/>
              </a:rPr>
              <a:t>Research background and interests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Application of Intelligent Systems technology in business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Recommender systems implementation &amp; evaluation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Product configuration systems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Web mining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Operations research</a:t>
            </a:r>
          </a:p>
          <a:p>
            <a:pPr lvl="2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methods</a:t>
            </a:r>
          </a:p>
        </p:txBody>
      </p:sp>
      <p:sp>
        <p:nvSpPr>
          <p:cNvPr id="563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Experimental vs. non-experimental (observational) research methods</a:t>
            </a:r>
          </a:p>
          <a:p>
            <a:pPr lvl="1" eaLnBrk="1" hangingPunct="1"/>
            <a:r>
              <a:rPr lang="en-US" dirty="0" smtClean="0"/>
              <a:t>Experiment (test, trial):</a:t>
            </a:r>
          </a:p>
          <a:p>
            <a:pPr lvl="2" eaLnBrk="1" hangingPunct="1"/>
            <a:r>
              <a:rPr lang="en-US" i="1" dirty="0" smtClean="0"/>
              <a:t>"An experiment is a study in which at least one variable is manipulated and units are randomly assigned to different levels or categories of manipulated variable(s)."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Units: users, historic sessions, …</a:t>
            </a:r>
          </a:p>
          <a:p>
            <a:pPr lvl="2" eaLnBrk="1" hangingPunct="1">
              <a:tabLst>
                <a:tab pos="3138488" algn="l"/>
              </a:tabLst>
            </a:pPr>
            <a:r>
              <a:rPr lang="en-US" dirty="0" smtClean="0"/>
              <a:t>Manipulated variable: 	type of RS, groups of recommended items,</a:t>
            </a:r>
            <a:br>
              <a:rPr lang="en-US" dirty="0" smtClean="0"/>
            </a:br>
            <a:r>
              <a:rPr lang="en-US" dirty="0" smtClean="0"/>
              <a:t>	explanation strategies …</a:t>
            </a:r>
          </a:p>
          <a:p>
            <a:pPr lvl="2" eaLnBrk="1" hangingPunct="1"/>
            <a:r>
              <a:rPr lang="en-US" dirty="0" smtClean="0"/>
              <a:t>Categories of manipulated variable(s): content-based RS, collaborative RS</a:t>
            </a: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80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 designs</a:t>
            </a:r>
          </a:p>
        </p:txBody>
      </p:sp>
      <p:pic>
        <p:nvPicPr>
          <p:cNvPr id="57347" name="Inhaltsplatzhalter 4" descr="Chapter_6_experiment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00188"/>
            <a:ext cx="7440613" cy="4525962"/>
          </a:xfrm>
        </p:spPr>
      </p:pic>
    </p:spTree>
    <p:extLst>
      <p:ext uri="{BB962C8B-B14F-4D97-AF65-F5344CB8AC3E}">
        <p14:creationId xmlns:p14="http://schemas.microsoft.com/office/powerpoint/2010/main" val="6688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904656" cy="1143000"/>
          </a:xfrm>
        </p:spPr>
        <p:txBody>
          <a:bodyPr/>
          <a:lstStyle/>
          <a:p>
            <a:r>
              <a:rPr lang="en-US" dirty="0" smtClean="0"/>
              <a:t>Evaluation in information retrieval (IR)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7344816" cy="4536504"/>
          </a:xfrm>
        </p:spPr>
        <p:txBody>
          <a:bodyPr/>
          <a:lstStyle/>
          <a:p>
            <a:r>
              <a:rPr lang="en-US" dirty="0" smtClean="0"/>
              <a:t>Recommendation is viewed as information retrieval task:</a:t>
            </a:r>
          </a:p>
          <a:p>
            <a:pPr lvl="1"/>
            <a:r>
              <a:rPr lang="en-US" dirty="0" smtClean="0"/>
              <a:t>Retrieve (recommend) all items which are predicted to be "good" or "relevant".</a:t>
            </a:r>
          </a:p>
          <a:p>
            <a:r>
              <a:rPr lang="en-US" dirty="0" smtClean="0"/>
              <a:t>Common protocol :</a:t>
            </a:r>
          </a:p>
          <a:p>
            <a:pPr lvl="1"/>
            <a:r>
              <a:rPr lang="en-US" dirty="0" smtClean="0"/>
              <a:t>Hide some items with known ground truth</a:t>
            </a:r>
          </a:p>
          <a:p>
            <a:pPr lvl="1"/>
            <a:r>
              <a:rPr lang="en-US" dirty="0" smtClean="0"/>
              <a:t>Rank items or predict ratings -&gt; Count -&gt; Cross-validate</a:t>
            </a:r>
          </a:p>
          <a:p>
            <a:r>
              <a:rPr lang="en-US" dirty="0" smtClean="0"/>
              <a:t>Ground truth established by human domain experts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87066"/>
              </p:ext>
            </p:extLst>
          </p:nvPr>
        </p:nvGraphicFramePr>
        <p:xfrm>
          <a:off x="1619672" y="4077072"/>
          <a:ext cx="5250694" cy="201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556893"/>
                <a:gridCol w="875116"/>
                <a:gridCol w="1957680"/>
                <a:gridCol w="1861005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Reality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Actually Good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Actually Bad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Prediction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Rated Good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True Positive (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tp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False Positive (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fp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Rated Bad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False Negative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(fn)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True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Negative (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tn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64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Precision and Recall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Precision:</a:t>
            </a:r>
            <a:r>
              <a:rPr lang="en-US" dirty="0" smtClean="0"/>
              <a:t> a measure of exactness, determines the fraction of relevant items retrieved out of all items retrieved</a:t>
            </a:r>
          </a:p>
          <a:p>
            <a:pPr lvl="1"/>
            <a:r>
              <a:rPr lang="en-US" dirty="0" smtClean="0"/>
              <a:t>E.g. the proportion of recommended movies that are actually good</a:t>
            </a: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Recall:</a:t>
            </a:r>
            <a:r>
              <a:rPr lang="en-US" dirty="0" smtClean="0"/>
              <a:t> a measure of completeness, determines the fraction of relevant items retrieved out of all relevant items</a:t>
            </a:r>
          </a:p>
          <a:p>
            <a:pPr lvl="1"/>
            <a:r>
              <a:rPr lang="en-US" dirty="0" smtClean="0"/>
              <a:t>E.g. the proportion of all good movies recommended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8" y="2786063"/>
            <a:ext cx="4886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5200" y="4929188"/>
            <a:ext cx="4673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74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Dilemma of IR measures in RS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7200" y="1254763"/>
            <a:ext cx="8579296" cy="6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IR measures </a:t>
            </a:r>
            <a:r>
              <a:rPr lang="en-US" sz="2000" kern="0" dirty="0" smtClean="0">
                <a:solidFill>
                  <a:srgbClr val="003366"/>
                </a:solidFill>
                <a:latin typeface="Calibri" pitchFamily="34" charset="0"/>
              </a:rPr>
              <a:t>are frequently applied, however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:</a:t>
            </a: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Ground truth for most items actually unknown</a:t>
            </a: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What</a:t>
            </a: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itchFamily="34" charset="0"/>
              </a:rPr>
              <a:t> is a relevant item?</a:t>
            </a: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Different ways of measuring precision possible</a:t>
            </a:r>
          </a:p>
          <a:p>
            <a:pPr marL="3429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b="0" kern="0" dirty="0">
                <a:solidFill>
                  <a:srgbClr val="003366"/>
                </a:solidFill>
                <a:latin typeface="Calibri" pitchFamily="34" charset="0"/>
              </a:rPr>
              <a:t>Results from offline experimentation may have limited predictive power for</a:t>
            </a:r>
            <a:br>
              <a:rPr lang="en-US" b="0" kern="0" dirty="0">
                <a:solidFill>
                  <a:srgbClr val="003366"/>
                </a:solidFill>
                <a:latin typeface="Calibri" pitchFamily="34" charset="0"/>
              </a:rPr>
            </a:br>
            <a:r>
              <a:rPr lang="en-US" b="0" kern="0" dirty="0">
                <a:solidFill>
                  <a:srgbClr val="003366"/>
                </a:solidFill>
                <a:latin typeface="Calibri" pitchFamily="34" charset="0"/>
              </a:rPr>
              <a:t>online user behavior.</a:t>
            </a:r>
            <a:endParaRPr lang="en-US" sz="2800" b="0" kern="0" dirty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en-US" b="0" kern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endParaRPr kumimoji="0" lang="en-US" b="0" i="0" u="none" strike="noStrike" kern="0" cap="none" spc="0" normalizeH="0" baseline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5951" y="5350327"/>
            <a:ext cx="8579296" cy="15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1"/>
          <p:cNvSpPr>
            <a:spLocks noGrp="1"/>
          </p:cNvSpPr>
          <p:nvPr>
            <p:ph idx="1"/>
          </p:nvPr>
        </p:nvSpPr>
        <p:spPr>
          <a:xfrm>
            <a:off x="457200" y="4238844"/>
            <a:ext cx="8229600" cy="1905075"/>
          </a:xfrm>
        </p:spPr>
        <p:txBody>
          <a:bodyPr/>
          <a:lstStyle/>
          <a:p>
            <a:r>
              <a:rPr lang="en-US" b="1" dirty="0" smtClean="0"/>
              <a:t>Rank Score</a:t>
            </a:r>
            <a:r>
              <a:rPr lang="en-US" dirty="0" smtClean="0"/>
              <a:t> extends recall and precision to take the positions of correct items in a ranked list into account</a:t>
            </a:r>
          </a:p>
          <a:p>
            <a:pPr lvl="1"/>
            <a:r>
              <a:rPr lang="en-US" dirty="0" smtClean="0"/>
              <a:t>Particularly important in recommender systems as lower ranked items may be overlooked by users</a:t>
            </a:r>
          </a:p>
          <a:p>
            <a:pPr lvl="1"/>
            <a:r>
              <a:rPr lang="en-US" dirty="0" smtClean="0"/>
              <a:t>Learning-to-rank: Optimize models for such measures (e.g., AUC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624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Rank Score – position matters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16314"/>
              </p:ext>
            </p:extLst>
          </p:nvPr>
        </p:nvGraphicFramePr>
        <p:xfrm>
          <a:off x="971600" y="2065782"/>
          <a:ext cx="247193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Actually good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237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Item 899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09838"/>
              </p:ext>
            </p:extLst>
          </p:nvPr>
        </p:nvGraphicFramePr>
        <p:xfrm>
          <a:off x="5292080" y="2006596"/>
          <a:ext cx="2736304" cy="186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 </a:t>
                      </a:r>
                    </a:p>
                    <a:p>
                      <a:r>
                        <a:rPr lang="en-US" dirty="0" smtClean="0"/>
                        <a:t>(predicted as good)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345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Item 237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187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48032" y="1345928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For a user: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3491880" y="2726676"/>
            <a:ext cx="165618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202277" y="257722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69265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904656" cy="1143000"/>
          </a:xfrm>
        </p:spPr>
        <p:txBody>
          <a:bodyPr/>
          <a:lstStyle/>
          <a:p>
            <a:r>
              <a:rPr lang="en-US" dirty="0" smtClean="0"/>
              <a:t>Accuracy measures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68760"/>
            <a:ext cx="6694512" cy="5256584"/>
          </a:xfrm>
        </p:spPr>
        <p:txBody>
          <a:bodyPr/>
          <a:lstStyle/>
          <a:p>
            <a:r>
              <a:rPr lang="en-US" smtClean="0"/>
              <a:t>Datasets with items rated by users</a:t>
            </a:r>
          </a:p>
          <a:p>
            <a:pPr lvl="1"/>
            <a:r>
              <a:rPr lang="en-US" smtClean="0"/>
              <a:t>MovieLens datasets 100K-10M ratings</a:t>
            </a:r>
          </a:p>
          <a:p>
            <a:pPr lvl="1"/>
            <a:r>
              <a:rPr lang="en-US" smtClean="0"/>
              <a:t>Netflix 100M ratings</a:t>
            </a:r>
          </a:p>
          <a:p>
            <a:r>
              <a:rPr lang="en-US" smtClean="0"/>
              <a:t>Historic user ratings constitute ground truth</a:t>
            </a:r>
          </a:p>
          <a:p>
            <a:r>
              <a:rPr lang="en-US" smtClean="0"/>
              <a:t>Metrics measure error rate</a:t>
            </a:r>
          </a:p>
          <a:p>
            <a:pPr lvl="1"/>
            <a:r>
              <a:rPr lang="en-US" smtClean="0"/>
              <a:t>Mean Absolute Error (</a:t>
            </a:r>
            <a:r>
              <a:rPr lang="en-US" i="1" smtClean="0"/>
              <a:t>MAE</a:t>
            </a:r>
            <a:r>
              <a:rPr lang="en-US" smtClean="0"/>
              <a:t>) computes the deviation between predicted ratings and actual ratings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Root Mean Square Error (</a:t>
            </a:r>
            <a:r>
              <a:rPr lang="en-US" i="1" smtClean="0"/>
              <a:t>RMSE</a:t>
            </a:r>
            <a:r>
              <a:rPr lang="en-US" smtClean="0"/>
              <a:t>) is similar to </a:t>
            </a:r>
            <a:r>
              <a:rPr lang="en-US" i="1" smtClean="0"/>
              <a:t>MAE</a:t>
            </a:r>
            <a:r>
              <a:rPr lang="en-US" smtClean="0"/>
              <a:t>, but places more emphasis on larger deviation</a:t>
            </a:r>
          </a:p>
          <a:p>
            <a:pPr lvl="0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381" y="3603104"/>
            <a:ext cx="204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4869160"/>
            <a:ext cx="2543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55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</a:t>
            </a:r>
            <a:r>
              <a:rPr lang="en-US" dirty="0" smtClean="0"/>
              <a:t>experimentation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competition</a:t>
            </a:r>
          </a:p>
          <a:p>
            <a:pPr lvl="1"/>
            <a:r>
              <a:rPr lang="en-US" sz="1600" dirty="0"/>
              <a:t>Web-based movie rental</a:t>
            </a:r>
          </a:p>
          <a:p>
            <a:pPr lvl="1"/>
            <a:r>
              <a:rPr lang="en-US" sz="1600" dirty="0"/>
              <a:t>Prize of $1,000,000 for accuracy </a:t>
            </a:r>
            <a:r>
              <a:rPr lang="en-US" sz="1600" dirty="0" smtClean="0"/>
              <a:t>improvement (RMSE) </a:t>
            </a:r>
            <a:r>
              <a:rPr lang="en-US" sz="1600" dirty="0"/>
              <a:t>of 10% compared to own </a:t>
            </a:r>
            <a:r>
              <a:rPr lang="en-US" sz="1600" dirty="0" err="1" smtClean="0"/>
              <a:t>Cinematch</a:t>
            </a:r>
            <a:r>
              <a:rPr lang="en-US" sz="1600" dirty="0" smtClean="0"/>
              <a:t> </a:t>
            </a:r>
            <a:r>
              <a:rPr lang="en-US" sz="1600" dirty="0"/>
              <a:t>system.</a:t>
            </a:r>
          </a:p>
          <a:p>
            <a:pPr lvl="1"/>
            <a:endParaRPr lang="en-US" sz="900" dirty="0"/>
          </a:p>
          <a:p>
            <a:r>
              <a:rPr lang="en-US" dirty="0"/>
              <a:t>Historical dataset  </a:t>
            </a:r>
          </a:p>
          <a:p>
            <a:pPr lvl="1"/>
            <a:r>
              <a:rPr lang="en-US" dirty="0"/>
              <a:t>~480K users rated ~18K movies on a scale of 1 to </a:t>
            </a:r>
            <a:r>
              <a:rPr lang="en-US" dirty="0" smtClean="0"/>
              <a:t>5 (~100M ratings)</a:t>
            </a:r>
            <a:endParaRPr lang="en-US" dirty="0"/>
          </a:p>
          <a:p>
            <a:pPr lvl="1"/>
            <a:r>
              <a:rPr lang="en-US" dirty="0"/>
              <a:t>Last 9 ratings/user withheld</a:t>
            </a:r>
          </a:p>
          <a:p>
            <a:pPr lvl="2"/>
            <a:r>
              <a:rPr lang="en-US" sz="1400" dirty="0"/>
              <a:t>Probe set – for teams for evaluation</a:t>
            </a:r>
          </a:p>
          <a:p>
            <a:pPr lvl="2"/>
            <a:r>
              <a:rPr lang="en-US" sz="1400" dirty="0"/>
              <a:t>Quiz set – evaluates teams’ submissions for leaderboard</a:t>
            </a:r>
          </a:p>
          <a:p>
            <a:pPr lvl="2"/>
            <a:r>
              <a:rPr lang="en-US" sz="1400" dirty="0"/>
              <a:t>Test set – used by Netflix to determine </a:t>
            </a:r>
            <a:r>
              <a:rPr lang="en-US" sz="1400" dirty="0" smtClean="0"/>
              <a:t>winner</a:t>
            </a:r>
          </a:p>
          <a:p>
            <a:r>
              <a:rPr lang="en-US" sz="1700" dirty="0" smtClean="0"/>
              <a:t>Today</a:t>
            </a:r>
          </a:p>
          <a:p>
            <a:pPr lvl="1"/>
            <a:r>
              <a:rPr lang="en-US" sz="1500" dirty="0" smtClean="0"/>
              <a:t>Rating  prediction only seen as an additional input into the recommendation process</a:t>
            </a:r>
            <a:endParaRPr lang="en-US" sz="15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Offline evaluation is the cheapest variant</a:t>
            </a:r>
          </a:p>
          <a:p>
            <a:pPr lvl="1"/>
            <a:r>
              <a:rPr lang="en-US" dirty="0" smtClean="0"/>
              <a:t>Still, gives us valuable insights</a:t>
            </a:r>
          </a:p>
          <a:p>
            <a:pPr lvl="1"/>
            <a:r>
              <a:rPr lang="en-US" dirty="0" smtClean="0"/>
              <a:t>and lets us compare our results </a:t>
            </a:r>
            <a:r>
              <a:rPr lang="en-US" sz="1400" dirty="0" smtClean="0"/>
              <a:t>(in theory)</a:t>
            </a:r>
          </a:p>
          <a:p>
            <a:r>
              <a:rPr lang="en-US" dirty="0" smtClean="0"/>
              <a:t>Dangers and trends:</a:t>
            </a:r>
          </a:p>
          <a:p>
            <a:pPr lvl="1"/>
            <a:r>
              <a:rPr lang="en-US" dirty="0" smtClean="0"/>
              <a:t>Domination of accuracy measures</a:t>
            </a:r>
          </a:p>
          <a:p>
            <a:pPr lvl="1"/>
            <a:r>
              <a:rPr lang="en-US" dirty="0" smtClean="0"/>
              <a:t>Focus on small set of domains (40% on movies in CS)</a:t>
            </a:r>
          </a:p>
          <a:p>
            <a:r>
              <a:rPr lang="en-US" dirty="0" smtClean="0"/>
              <a:t>Alternative and complementary measures:</a:t>
            </a:r>
          </a:p>
          <a:p>
            <a:pPr lvl="1"/>
            <a:r>
              <a:rPr lang="en-US" dirty="0" smtClean="0"/>
              <a:t>Diversity, Coverage, Novelty, Familiarity, Serendipity, Popularity, Concentration effects (Long tail)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imperfect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experimentation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6825"/>
            <a:ext cx="5659301" cy="477489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Effectiveness </a:t>
            </a:r>
            <a:r>
              <a:rPr lang="en-US" dirty="0"/>
              <a:t>of different algorithms for recommending cell phone games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[Jannach, Hegelich 09]</a:t>
            </a:r>
            <a:endParaRPr lang="en-US" sz="1400" dirty="0"/>
          </a:p>
          <a:p>
            <a:endParaRPr lang="en-US" sz="1400" dirty="0"/>
          </a:p>
          <a:p>
            <a:r>
              <a:rPr lang="en-US" dirty="0"/>
              <a:t>Involved 150,000 users on a commercial mobile internet portal</a:t>
            </a:r>
          </a:p>
          <a:p>
            <a:endParaRPr lang="en-US" sz="1400" dirty="0"/>
          </a:p>
          <a:p>
            <a:r>
              <a:rPr lang="en-US" dirty="0" smtClean="0"/>
              <a:t>Comparison of  recommender methods</a:t>
            </a:r>
            <a:endParaRPr lang="en-US" dirty="0"/>
          </a:p>
        </p:txBody>
      </p:sp>
      <p:pic>
        <p:nvPicPr>
          <p:cNvPr id="9" name="Picture 2" descr="C:\Dokumente und Einstellungen\jannach\Eigene Dateien\6 papers\itwp09\screenshots\Startseite Teaserbeschriftungen.jpg"/>
          <p:cNvPicPr>
            <a:picLocks noChangeAspect="1" noChangeArrowheads="1"/>
          </p:cNvPicPr>
          <p:nvPr/>
        </p:nvPicPr>
        <p:blipFill>
          <a:blip r:embed="rId3" cstate="print"/>
          <a:srcRect r="41533"/>
          <a:stretch>
            <a:fillRect/>
          </a:stretch>
        </p:blipFill>
        <p:spPr bwMode="auto">
          <a:xfrm>
            <a:off x="6588224" y="755345"/>
            <a:ext cx="2027100" cy="5286375"/>
          </a:xfrm>
          <a:prstGeom prst="rect">
            <a:avLst/>
          </a:prstGeom>
          <a:noFill/>
        </p:spPr>
      </p:pic>
      <p:sp>
        <p:nvSpPr>
          <p:cNvPr id="10" name="Abgerundetes Rechteck 7"/>
          <p:cNvSpPr>
            <a:spLocks noChangeArrowheads="1"/>
          </p:cNvSpPr>
          <p:nvPr/>
        </p:nvSpPr>
        <p:spPr bwMode="auto">
          <a:xfrm>
            <a:off x="6444208" y="2924944"/>
            <a:ext cx="2304256" cy="108012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67"/>
            <a:ext cx="8229600" cy="4689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recommender systems for?</a:t>
            </a:r>
          </a:p>
          <a:p>
            <a:pPr lvl="1"/>
            <a:r>
              <a:rPr lang="en-US" dirty="0" smtClean="0"/>
              <a:t>Introduction</a:t>
            </a:r>
          </a:p>
          <a:p>
            <a:r>
              <a:rPr lang="en-US" dirty="0" smtClean="0"/>
              <a:t>How do they work (Part I) ?</a:t>
            </a:r>
          </a:p>
          <a:p>
            <a:pPr lvl="1"/>
            <a:r>
              <a:rPr lang="en-US" dirty="0" smtClean="0"/>
              <a:t>Collaborative Filtering</a:t>
            </a:r>
          </a:p>
          <a:p>
            <a:r>
              <a:rPr lang="en-US" dirty="0"/>
              <a:t>How to measure their success?</a:t>
            </a:r>
          </a:p>
          <a:p>
            <a:pPr lvl="1"/>
            <a:r>
              <a:rPr lang="en-US" dirty="0"/>
              <a:t>Evaluation </a:t>
            </a:r>
            <a:r>
              <a:rPr lang="en-US" dirty="0" smtClean="0"/>
              <a:t>techniques</a:t>
            </a:r>
          </a:p>
          <a:p>
            <a:r>
              <a:rPr lang="en-US" dirty="0"/>
              <a:t>How do they work (Part </a:t>
            </a:r>
            <a:r>
              <a:rPr lang="en-US" dirty="0" smtClean="0"/>
              <a:t>II</a:t>
            </a:r>
            <a:r>
              <a:rPr lang="en-US" dirty="0"/>
              <a:t>) ?</a:t>
            </a:r>
          </a:p>
          <a:p>
            <a:pPr lvl="1"/>
            <a:r>
              <a:rPr lang="en-US" dirty="0" smtClean="0"/>
              <a:t>Content-based Filtering</a:t>
            </a:r>
          </a:p>
          <a:p>
            <a:pPr lvl="1"/>
            <a:r>
              <a:rPr lang="en-US" dirty="0" smtClean="0"/>
              <a:t>Knowledge-Based Recommendations</a:t>
            </a:r>
          </a:p>
          <a:p>
            <a:pPr lvl="1"/>
            <a:r>
              <a:rPr lang="en-US" dirty="0" smtClean="0"/>
              <a:t>Hybridization Strategies</a:t>
            </a:r>
          </a:p>
          <a:p>
            <a:r>
              <a:rPr lang="en-US" dirty="0" smtClean="0"/>
              <a:t>Advanced topics </a:t>
            </a:r>
          </a:p>
          <a:p>
            <a:pPr lvl="1"/>
            <a:r>
              <a:rPr lang="en-US" dirty="0" smtClean="0"/>
              <a:t>Explanations</a:t>
            </a:r>
          </a:p>
          <a:p>
            <a:pPr lvl="1"/>
            <a:r>
              <a:rPr lang="en-US" dirty="0" smtClean="0"/>
              <a:t>Human decision making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and results</a:t>
            </a:r>
            <a:endParaRPr lang="en-US" dirty="0"/>
          </a:p>
        </p:txBody>
      </p:sp>
      <p:sp>
        <p:nvSpPr>
          <p:cNvPr id="7" name="Inhaltsplatzhalter 4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8219256" cy="4525963"/>
          </a:xfrm>
        </p:spPr>
        <p:txBody>
          <a:bodyPr/>
          <a:lstStyle/>
          <a:p>
            <a:r>
              <a:rPr lang="en-US" dirty="0" smtClean="0"/>
              <a:t>Recommender variants </a:t>
            </a:r>
            <a:r>
              <a:rPr lang="en-US" dirty="0"/>
              <a:t>included:</a:t>
            </a:r>
          </a:p>
          <a:p>
            <a:pPr lvl="1"/>
            <a:r>
              <a:rPr lang="en-US" dirty="0"/>
              <a:t>Item-based collaborative filtering</a:t>
            </a:r>
          </a:p>
          <a:p>
            <a:pPr lvl="1"/>
            <a:r>
              <a:rPr lang="en-US" dirty="0" err="1"/>
              <a:t>SlopeOne</a:t>
            </a:r>
            <a:r>
              <a:rPr lang="en-US" dirty="0"/>
              <a:t> (also collaborative filtering)</a:t>
            </a:r>
          </a:p>
          <a:p>
            <a:pPr lvl="1"/>
            <a:r>
              <a:rPr lang="en-US" dirty="0"/>
              <a:t>Content-based recommendation</a:t>
            </a:r>
          </a:p>
          <a:p>
            <a:pPr lvl="1"/>
            <a:r>
              <a:rPr lang="en-US" dirty="0"/>
              <a:t>Hybrid recommendation</a:t>
            </a:r>
          </a:p>
          <a:p>
            <a:pPr lvl="1"/>
            <a:r>
              <a:rPr lang="en-US" dirty="0"/>
              <a:t>Top-rated items</a:t>
            </a:r>
          </a:p>
          <a:p>
            <a:pPr lvl="1"/>
            <a:r>
              <a:rPr lang="en-US" dirty="0" smtClean="0"/>
              <a:t>Top-sellers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Findings:</a:t>
            </a:r>
            <a:endParaRPr lang="en-US" dirty="0"/>
          </a:p>
          <a:p>
            <a:pPr lvl="1"/>
            <a:r>
              <a:rPr lang="en-US" dirty="0"/>
              <a:t>Personalized methods increased sales </a:t>
            </a:r>
            <a:r>
              <a:rPr lang="en-US" dirty="0" smtClean="0"/>
              <a:t>up to 3.6</a:t>
            </a:r>
            <a:r>
              <a:rPr lang="en-US" dirty="0"/>
              <a:t>% compared to </a:t>
            </a:r>
            <a:r>
              <a:rPr lang="en-US" dirty="0" smtClean="0"/>
              <a:t>non-personalized </a:t>
            </a:r>
          </a:p>
          <a:p>
            <a:pPr lvl="1"/>
            <a:r>
              <a:rPr lang="en-US" dirty="0" smtClean="0"/>
              <a:t>Choice of recommendation algorithm depends on user situation </a:t>
            </a:r>
            <a:br>
              <a:rPr lang="en-US" dirty="0" smtClean="0"/>
            </a:br>
            <a:r>
              <a:rPr lang="en-US" dirty="0" smtClean="0"/>
              <a:t>(e.g. avoid content-based RS in post-sales situation) </a:t>
            </a:r>
            <a:endParaRPr lang="en-US" dirty="0"/>
          </a:p>
        </p:txBody>
      </p:sp>
      <p:sp>
        <p:nvSpPr>
          <p:cNvPr id="8" name="Textfeld 6"/>
          <p:cNvSpPr txBox="1"/>
          <p:nvPr/>
        </p:nvSpPr>
        <p:spPr>
          <a:xfrm>
            <a:off x="2769454" y="3126430"/>
            <a:ext cx="20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}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non-personalized</a:t>
            </a:r>
            <a:endParaRPr lang="en-US" b="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Non-experimental research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Quasi-experiments</a:t>
            </a:r>
          </a:p>
          <a:p>
            <a:pPr lvl="1" eaLnBrk="1" hangingPunct="1"/>
            <a:r>
              <a:rPr lang="en-US" dirty="0" smtClean="0"/>
              <a:t>Lack random assignments of units to different treatments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Non-experimental / observational research</a:t>
            </a:r>
          </a:p>
          <a:p>
            <a:pPr lvl="1" eaLnBrk="1" hangingPunct="1"/>
            <a:r>
              <a:rPr lang="en-US" dirty="0" smtClean="0"/>
              <a:t>Surveys / Questionnaires</a:t>
            </a:r>
          </a:p>
          <a:p>
            <a:pPr lvl="1" eaLnBrk="1" hangingPunct="1"/>
            <a:r>
              <a:rPr lang="en-US" dirty="0" smtClean="0"/>
              <a:t>Longitudinal research</a:t>
            </a:r>
          </a:p>
          <a:p>
            <a:pPr lvl="2" eaLnBrk="1" hangingPunct="1"/>
            <a:r>
              <a:rPr lang="en-US" dirty="0" smtClean="0"/>
              <a:t>Observations over long period of time</a:t>
            </a:r>
          </a:p>
          <a:p>
            <a:pPr lvl="2" eaLnBrk="1" hangingPunct="1"/>
            <a:r>
              <a:rPr lang="en-US" dirty="0" smtClean="0"/>
              <a:t>E.g. customer life-time value, returning customers</a:t>
            </a:r>
          </a:p>
          <a:p>
            <a:pPr lvl="1" eaLnBrk="1" hangingPunct="1"/>
            <a:r>
              <a:rPr lang="en-US" dirty="0" smtClean="0"/>
              <a:t>Case studies</a:t>
            </a:r>
          </a:p>
          <a:p>
            <a:pPr lvl="1" eaLnBrk="1" hangingPunct="1"/>
            <a:r>
              <a:rPr lang="en-US" dirty="0" smtClean="0"/>
              <a:t>Focus group </a:t>
            </a:r>
          </a:p>
          <a:p>
            <a:pPr lvl="2" eaLnBrk="1" hangingPunct="1"/>
            <a:r>
              <a:rPr lang="en-US" dirty="0" smtClean="0"/>
              <a:t>Interviews</a:t>
            </a:r>
          </a:p>
          <a:p>
            <a:pPr lvl="2" eaLnBrk="1" hangingPunct="1"/>
            <a:r>
              <a:rPr lang="en-US" dirty="0" smtClean="0"/>
              <a:t>Think-aloud protocols</a:t>
            </a:r>
          </a:p>
        </p:txBody>
      </p:sp>
    </p:spTree>
    <p:extLst>
      <p:ext uri="{BB962C8B-B14F-4D97-AF65-F5344CB8AC3E}">
        <p14:creationId xmlns:p14="http://schemas.microsoft.com/office/powerpoint/2010/main" val="144423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Quasi-experimental</a:t>
            </a:r>
          </a:p>
        </p:txBody>
      </p:sp>
      <p:sp>
        <p:nvSpPr>
          <p:cNvPr id="860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SkiMatcher</a:t>
            </a:r>
            <a:r>
              <a:rPr lang="en-US" dirty="0" smtClean="0"/>
              <a:t> Resort Finder introduced by Ski-Europe.com to provide users with recommendations based on their preferences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Conversational RS</a:t>
            </a:r>
          </a:p>
          <a:p>
            <a:pPr lvl="1"/>
            <a:r>
              <a:rPr lang="en-US" dirty="0" smtClean="0"/>
              <a:t>question and answer dialog </a:t>
            </a:r>
          </a:p>
          <a:p>
            <a:pPr lvl="1"/>
            <a:r>
              <a:rPr lang="en-US" dirty="0" smtClean="0"/>
              <a:t>matching of user preferences with knowledge base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Delgado and Davidson evaluated the</a:t>
            </a:r>
            <a:br>
              <a:rPr lang="en-US" dirty="0" smtClean="0"/>
            </a:br>
            <a:r>
              <a:rPr lang="en-US" dirty="0" smtClean="0"/>
              <a:t>effectiveness of the recommender over a </a:t>
            </a:r>
            <a:br>
              <a:rPr lang="en-US" dirty="0" smtClean="0"/>
            </a:br>
            <a:r>
              <a:rPr lang="en-US" dirty="0" smtClean="0"/>
              <a:t>4 month period in 2001</a:t>
            </a:r>
          </a:p>
          <a:p>
            <a:pPr lvl="1"/>
            <a:r>
              <a:rPr lang="en-US" dirty="0" smtClean="0"/>
              <a:t>Classified as a quasi-experiment</a:t>
            </a:r>
            <a:br>
              <a:rPr lang="en-US" dirty="0" smtClean="0"/>
            </a:br>
            <a:r>
              <a:rPr lang="en-US" dirty="0" smtClean="0"/>
              <a:t>as users decide for themselves if they </a:t>
            </a:r>
            <a:br>
              <a:rPr lang="en-US" dirty="0" smtClean="0"/>
            </a:br>
            <a:r>
              <a:rPr lang="en-US" dirty="0" smtClean="0"/>
              <a:t>want to use the recommender or not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048125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08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SkiMatcher Results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8043891" cy="3352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3163"/>
                <a:gridCol w="1375182"/>
                <a:gridCol w="1375182"/>
                <a:gridCol w="1375182"/>
                <a:gridCol w="1375182"/>
              </a:tblGrid>
              <a:tr h="237530">
                <a:tc>
                  <a:txBody>
                    <a:bodyPr/>
                    <a:lstStyle/>
                    <a:p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July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August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September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October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Unique Visitors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10,714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15,560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18,317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24,416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1,027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1,673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1,878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2,558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9,687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13,887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16,439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21,858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Requests for Proposals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272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506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445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641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75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143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161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229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197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363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284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412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Conversion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2.54%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3.25%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2.43%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2.63%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SkiMatcher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7.30%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8.55%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8.57%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8.95%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 smtClean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2.03%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2.61%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1.73%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1.88%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Calibri" pitchFamily="34" charset="0"/>
                        </a:rPr>
                        <a:t>Increase in Conversion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359%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327%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>
                          <a:latin typeface="Calibri" pitchFamily="34" charset="0"/>
                        </a:rPr>
                        <a:t>496%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 smtClean="0">
                          <a:latin typeface="Calibri" pitchFamily="34" charset="0"/>
                        </a:rPr>
                        <a:t>475%</a:t>
                      </a:r>
                      <a:endParaRPr lang="en-US" sz="1400" noProof="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7044" name="Textfeld 5"/>
          <p:cNvSpPr txBox="1">
            <a:spLocks noChangeArrowheads="1"/>
          </p:cNvSpPr>
          <p:nvPr/>
        </p:nvSpPr>
        <p:spPr bwMode="auto">
          <a:xfrm>
            <a:off x="4929188" y="5143500"/>
            <a:ext cx="361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latin typeface="+mj-lt"/>
              </a:rPr>
              <a:t>[Delgado and Davidson, ENTER 2002]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75856" y="3784194"/>
            <a:ext cx="5472608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3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Results</a:t>
            </a:r>
          </a:p>
        </p:txBody>
      </p:sp>
      <p:sp>
        <p:nvSpPr>
          <p:cNvPr id="88067" name="Inhaltsplatzhalter 2"/>
          <p:cNvSpPr>
            <a:spLocks noGrp="1"/>
          </p:cNvSpPr>
          <p:nvPr>
            <p:ph idx="1"/>
          </p:nvPr>
        </p:nvSpPr>
        <p:spPr>
          <a:xfrm>
            <a:off x="457200" y="1442154"/>
            <a:ext cx="8229600" cy="4525963"/>
          </a:xfrm>
        </p:spPr>
        <p:txBody>
          <a:bodyPr/>
          <a:lstStyle/>
          <a:p>
            <a:r>
              <a:rPr lang="en-US" dirty="0" smtClean="0"/>
              <a:t>The nature of this research design means that questions of causality </a:t>
            </a:r>
            <a:r>
              <a:rPr lang="en-US" b="1" dirty="0" smtClean="0"/>
              <a:t>cannot</a:t>
            </a:r>
            <a:r>
              <a:rPr lang="en-US" dirty="0" smtClean="0"/>
              <a:t> be </a:t>
            </a:r>
            <a:r>
              <a:rPr lang="en-US" dirty="0"/>
              <a:t>answered </a:t>
            </a:r>
            <a:r>
              <a:rPr lang="en-US" dirty="0" smtClean="0"/>
              <a:t>(lack of random assignments), such as</a:t>
            </a:r>
          </a:p>
          <a:p>
            <a:pPr lvl="1"/>
            <a:r>
              <a:rPr lang="en-US" dirty="0" smtClean="0"/>
              <a:t>Are users of the recommender systems more likely convert?</a:t>
            </a:r>
          </a:p>
          <a:p>
            <a:pPr lvl="1"/>
            <a:r>
              <a:rPr lang="en-US" dirty="0" smtClean="0"/>
              <a:t>Does the recommender system itself cause users to convert?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ome hidden exogenous variable might influence the choice of using RS as well as conversion.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significant correlation between using the recommender system and making a request for a proposal</a:t>
            </a:r>
          </a:p>
          <a:p>
            <a:endParaRPr lang="en-US" dirty="0" smtClean="0"/>
          </a:p>
          <a:p>
            <a:r>
              <a:rPr lang="en-US" dirty="0" smtClean="0"/>
              <a:t>Size of effect has been replicated in other domains</a:t>
            </a:r>
          </a:p>
          <a:p>
            <a:pPr lvl="1"/>
            <a:r>
              <a:rPr lang="en-US" dirty="0" smtClean="0"/>
              <a:t>Tourism </a:t>
            </a:r>
            <a:r>
              <a:rPr lang="en-US" sz="1600" dirty="0" smtClean="0"/>
              <a:t>[Jannach et al., JITT 2009]</a:t>
            </a:r>
            <a:endParaRPr lang="en-US" dirty="0" smtClean="0"/>
          </a:p>
          <a:p>
            <a:pPr lvl="1"/>
            <a:r>
              <a:rPr lang="en-US" dirty="0" smtClean="0"/>
              <a:t>Electronic consumer products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06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 smtClean="0"/>
              <a:t>Observational research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12776"/>
            <a:ext cx="8458200" cy="4718248"/>
          </a:xfrm>
        </p:spPr>
        <p:txBody>
          <a:bodyPr/>
          <a:lstStyle/>
          <a:p>
            <a:r>
              <a:rPr lang="en-US" dirty="0" smtClean="0"/>
              <a:t>Increased demand in niches/long tail products</a:t>
            </a:r>
          </a:p>
          <a:p>
            <a:pPr lvl="1"/>
            <a:r>
              <a:rPr lang="en-US" dirty="0" smtClean="0"/>
              <a:t>Ex-post from web shop data </a:t>
            </a:r>
            <a:r>
              <a:rPr lang="en-US" sz="1600" dirty="0" smtClean="0"/>
              <a:t>[Zanker et al., EC-Web, 2006]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547664" y="2564788"/>
            <a:ext cx="4896544" cy="2982036"/>
            <a:chOff x="3203848" y="2858723"/>
            <a:chExt cx="4896544" cy="2982036"/>
          </a:xfrm>
        </p:grpSpPr>
        <p:pic>
          <p:nvPicPr>
            <p:cNvPr id="4" name="Picture 4" descr="rank_cigar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3848" y="2858723"/>
              <a:ext cx="4896544" cy="2982036"/>
            </a:xfrm>
            <a:prstGeom prst="rect">
              <a:avLst/>
            </a:prstGeom>
            <a:noFill/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636343" y="3125489"/>
              <a:ext cx="4130927" cy="234479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681433" y="4187154"/>
              <a:ext cx="4130927" cy="234479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62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popular?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7075"/>
            <a:ext cx="8229600" cy="4827112"/>
          </a:xfrm>
        </p:spPr>
        <p:txBody>
          <a:bodyPr/>
          <a:lstStyle/>
          <a:p>
            <a:pPr eaLnBrk="1" hangingPunct="1"/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2800" dirty="0" smtClean="0"/>
              <a:t>User-centric evaluation / User studies</a:t>
            </a:r>
            <a:endParaRPr lang="en-US" sz="2800" dirty="0"/>
          </a:p>
          <a:p>
            <a:pPr lvl="1"/>
            <a:r>
              <a:rPr lang="en-US" sz="1400" dirty="0" smtClean="0"/>
              <a:t>Increased interest in recent years</a:t>
            </a:r>
          </a:p>
          <a:p>
            <a:pPr lvl="1"/>
            <a:r>
              <a:rPr lang="en-US" sz="1400" dirty="0" smtClean="0"/>
              <a:t>Various numbers of workshops</a:t>
            </a:r>
          </a:p>
          <a:p>
            <a:pPr lvl="1"/>
            <a:endParaRPr lang="en-US" sz="1400" dirty="0"/>
          </a:p>
          <a:p>
            <a:pPr lvl="2" eaLnBrk="1" hangingPunct="1"/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0592"/>
            <a:ext cx="443736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96136" y="69269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From: Jannach et al., Proceedings EC-Web 2012</a:t>
            </a:r>
            <a:endParaRPr lang="en-US" sz="1400" b="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26" y="1627658"/>
            <a:ext cx="4392488" cy="25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topics?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Two additional major paradigms of recommender systems</a:t>
            </a:r>
          </a:p>
          <a:p>
            <a:pPr lvl="1"/>
            <a:r>
              <a:rPr lang="en-US" dirty="0" smtClean="0"/>
              <a:t>Content-based</a:t>
            </a:r>
          </a:p>
          <a:p>
            <a:pPr lvl="1"/>
            <a:r>
              <a:rPr lang="en-US" dirty="0" smtClean="0"/>
              <a:t>Knowledge-based</a:t>
            </a:r>
          </a:p>
          <a:p>
            <a:endParaRPr lang="en-US" dirty="0" smtClean="0"/>
          </a:p>
          <a:p>
            <a:r>
              <a:rPr lang="en-US" dirty="0" smtClean="0">
                <a:ln>
                  <a:prstDash val="solid"/>
                </a:ln>
                <a:solidFill>
                  <a:srgbClr val="002060"/>
                </a:solidFill>
              </a:rPr>
              <a:t>Hybridization</a:t>
            </a:r>
            <a:r>
              <a:rPr lang="en-US" dirty="0" smtClean="0"/>
              <a:t>: take the best of different paradigms </a:t>
            </a:r>
          </a:p>
          <a:p>
            <a:endParaRPr lang="en-US" dirty="0"/>
          </a:p>
          <a:p>
            <a:r>
              <a:rPr lang="en-US" dirty="0" smtClean="0"/>
              <a:t>Advanced topics: recommender systems are about human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Content-based recommendation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recommendation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 smtClean="0"/>
              <a:t>Collaborative filtering does </a:t>
            </a:r>
            <a:r>
              <a:rPr lang="en-US" dirty="0" smtClean="0">
                <a:solidFill>
                  <a:srgbClr val="0070C0"/>
                </a:solidFill>
              </a:rPr>
              <a:t>NOT</a:t>
            </a:r>
            <a:r>
              <a:rPr lang="en-US" dirty="0" smtClean="0"/>
              <a:t> require any information about the items,</a:t>
            </a:r>
          </a:p>
          <a:p>
            <a:pPr lvl="2"/>
            <a:r>
              <a:rPr lang="en-US" dirty="0" smtClean="0"/>
              <a:t>However, it might be reasonable to exploit such information</a:t>
            </a:r>
          </a:p>
          <a:p>
            <a:pPr lvl="2"/>
            <a:r>
              <a:rPr lang="en-US" dirty="0" smtClean="0"/>
              <a:t>E.g. recommend fantasy novels to people who liked fantasy novels in the past</a:t>
            </a:r>
          </a:p>
          <a:p>
            <a:r>
              <a:rPr lang="en-US" dirty="0" smtClean="0"/>
              <a:t>What do we need: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ome information about the available items such as the genre ("content")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ome sort of </a:t>
            </a:r>
            <a:r>
              <a:rPr lang="en-US" i="1" dirty="0" smtClean="0"/>
              <a:t>user profile</a:t>
            </a:r>
            <a:r>
              <a:rPr lang="en-US" dirty="0" smtClean="0"/>
              <a:t> describing what the user likes (the preferences)</a:t>
            </a:r>
          </a:p>
          <a:p>
            <a:r>
              <a:rPr lang="en-US" dirty="0" smtClean="0"/>
              <a:t>The task: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earn user preferences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ocate/recommend items that are "similar" to the 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1960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Introduction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 descr="D:\projects\000-papers\general\acmsac10\slides\Bigstock_3403911.jpg"/>
          <p:cNvPicPr>
            <a:picLocks noChangeAspect="1" noChangeArrowheads="1"/>
          </p:cNvPicPr>
          <p:nvPr/>
        </p:nvPicPr>
        <p:blipFill>
          <a:blip r:embed="rId3" cstate="print"/>
          <a:srcRect b="8387"/>
          <a:stretch>
            <a:fillRect/>
          </a:stretch>
        </p:blipFill>
        <p:spPr bwMode="auto">
          <a:xfrm>
            <a:off x="5332266" y="4220609"/>
            <a:ext cx="3811734" cy="262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3324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3322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hteck 19"/>
          <p:cNvSpPr>
            <a:spLocks noChangeArrowheads="1"/>
          </p:cNvSpPr>
          <p:nvPr/>
        </p:nvSpPr>
        <p:spPr bwMode="auto">
          <a:xfrm>
            <a:off x="4286250" y="142875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Content-based: "Show me more of the same what I've liked</a:t>
            </a:r>
            <a:r>
              <a:rPr lang="en-US" sz="2400" b="0" dirty="0" smtClean="0"/>
              <a:t>"</a:t>
            </a:r>
            <a:endParaRPr lang="en-US" sz="2400" b="0" dirty="0"/>
          </a:p>
        </p:txBody>
      </p: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3320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1499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"content"?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genre is actually not part of the content of a book</a:t>
            </a:r>
          </a:p>
          <a:p>
            <a:r>
              <a:rPr lang="en-US" dirty="0" smtClean="0"/>
              <a:t>Most CB-recommendation methods originate from Information Retrieval (IR) field:</a:t>
            </a:r>
          </a:p>
          <a:p>
            <a:pPr lvl="1"/>
            <a:r>
              <a:rPr lang="en-US" dirty="0" smtClean="0"/>
              <a:t>The item descriptions are usually automatically extracted (important words)</a:t>
            </a:r>
          </a:p>
          <a:p>
            <a:pPr lvl="1"/>
            <a:r>
              <a:rPr lang="en-US" dirty="0"/>
              <a:t>Goal is to find and rank interesting text documents (news articles, web pages)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Here: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lassical IR-based methods based on keywords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expert recommendation knowledge involved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profile (preferences) are rather learned than explicitly elicited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85720" y="935619"/>
            <a:ext cx="8429684" cy="4286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673"/>
            <a:ext cx="8229600" cy="1143000"/>
          </a:xfrm>
        </p:spPr>
        <p:txBody>
          <a:bodyPr/>
          <a:lstStyle/>
          <a:p>
            <a:r>
              <a:rPr lang="en-US" dirty="0" smtClean="0"/>
              <a:t>Content representation and item similarities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0865"/>
                <a:ext cx="82296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Simple approach</a:t>
                </a:r>
              </a:p>
              <a:p>
                <a:pPr lvl="1"/>
                <a:r>
                  <a:rPr lang="en-US" dirty="0" smtClean="0"/>
                  <a:t>Compute the similarity of an unseen item with the user profile based on the keyword overlap (e.g. using the Dice coefficient)</a:t>
                </a:r>
              </a:p>
              <a:p>
                <a:pPr lvl="1"/>
                <a:r>
                  <a:rPr lang="en-US" dirty="0" err="1" smtClean="0"/>
                  <a:t>sim</a:t>
                </a:r>
                <a:r>
                  <a:rPr lang="en-US" dirty="0" smtClean="0"/>
                  <a:t>(b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2 ∗|</m:t>
                        </m:r>
                        <m:r>
                          <a:rPr lang="de-DE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𝑘𝑒𝑦𝑤𝑜𝑟𝑑𝑠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b="0" i="1" baseline="-25000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+|</m:t>
                        </m:r>
                        <m:r>
                          <a:rPr lang="de-DE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0865"/>
                <a:ext cx="8229600" cy="4525963"/>
              </a:xfrm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864181"/>
            <a:ext cx="4572032" cy="20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078759"/>
            <a:ext cx="4429156" cy="10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9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Term-Frequency - Inverse Document Frequency (TF-IDF)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dirty="0" smtClean="0"/>
              <a:t>Simple keyword representation has its problems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particular when automatically extracted because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ot every word has similar importance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onger documents have a higher chance to have an overlap with the user profile</a:t>
            </a:r>
          </a:p>
          <a:p>
            <a:r>
              <a:rPr lang="en-US" dirty="0" smtClean="0"/>
              <a:t>Standard measure: TF-IDF</a:t>
            </a:r>
          </a:p>
          <a:p>
            <a:pPr lvl="1"/>
            <a:r>
              <a:rPr lang="en-US" dirty="0" smtClean="0"/>
              <a:t>Encodes text documents as weighted term vector</a:t>
            </a:r>
          </a:p>
          <a:p>
            <a:pPr lvl="1"/>
            <a:r>
              <a:rPr lang="en-US" dirty="0" smtClean="0"/>
              <a:t>TF: Measures, how often a term appears (density in a document)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ssuming that important terms appear more often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ormalization has to be done in order to take document length into account</a:t>
            </a:r>
          </a:p>
          <a:p>
            <a:pPr lvl="1"/>
            <a:r>
              <a:rPr lang="en-US" dirty="0" smtClean="0"/>
              <a:t>IDF: Aims to reduce the weight of terms that appear in all documents</a:t>
            </a:r>
          </a:p>
        </p:txBody>
      </p:sp>
    </p:spTree>
    <p:extLst>
      <p:ext uri="{BB962C8B-B14F-4D97-AF65-F5344CB8AC3E}">
        <p14:creationId xmlns:p14="http://schemas.microsoft.com/office/powerpoint/2010/main" val="31885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Compute the overall importance of keywords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/>
                  <a:t>a keyword i and a document </a:t>
                </a:r>
                <a:r>
                  <a:rPr lang="en-US" dirty="0" smtClean="0"/>
                  <a:t>j</a:t>
                </a:r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	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TF-IDF (</a:t>
                </a:r>
                <a:r>
                  <a:rPr lang="en-US" i="1" dirty="0" err="1">
                    <a:latin typeface="Cambria Math" pitchFamily="18" charset="0"/>
                    <a:ea typeface="Cambria Math" pitchFamily="18" charset="0"/>
                  </a:rPr>
                  <a:t>i,j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) = TF(</a:t>
                </a:r>
                <a:r>
                  <a:rPr lang="en-US" i="1" dirty="0" err="1">
                    <a:latin typeface="Cambria Math" pitchFamily="18" charset="0"/>
                    <a:ea typeface="Cambria Math" pitchFamily="18" charset="0"/>
                  </a:rPr>
                  <a:t>i,j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) * IDF(i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r>
                  <a:rPr lang="en-US" dirty="0" smtClean="0"/>
                  <a:t>Term frequency (TF)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sz="1600" i="1" dirty="0" err="1" smtClean="0">
                    <a:latin typeface="Cambria Math" pitchFamily="18" charset="0"/>
                    <a:ea typeface="Cambria Math" pitchFamily="18" charset="0"/>
                  </a:rPr>
                  <a:t>freq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1600" i="1" dirty="0" err="1" smtClean="0">
                    <a:latin typeface="Cambria Math" pitchFamily="18" charset="0"/>
                    <a:ea typeface="Cambria Math" pitchFamily="18" charset="0"/>
                  </a:rPr>
                  <a:t>i,j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US" dirty="0" smtClean="0"/>
                  <a:t> number of occurrences of keyword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in document </a:t>
                </a:r>
                <a:r>
                  <a:rPr lang="en-US" i="1" dirty="0" smtClean="0"/>
                  <a:t>j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sz="1600" i="1" dirty="0" err="1" smtClean="0">
                    <a:latin typeface="Cambria Math" pitchFamily="18" charset="0"/>
                    <a:ea typeface="Cambria Math" pitchFamily="18" charset="0"/>
                  </a:rPr>
                  <a:t>maxOthers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sz="1600" i="1" dirty="0" err="1" smtClean="0">
                    <a:latin typeface="Cambria Math" pitchFamily="18" charset="0"/>
                    <a:ea typeface="Cambria Math" pitchFamily="18" charset="0"/>
                  </a:rPr>
                  <a:t>i,j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US" dirty="0" smtClean="0"/>
                  <a:t> denote the highest number of occurrences of another keyword of </a:t>
                </a:r>
                <a:r>
                  <a:rPr lang="en-US" i="1" dirty="0" smtClean="0"/>
                  <a:t>j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𝑇𝐹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𝑓𝑟𝑒𝑞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𝑗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𝑚𝑎𝑥𝑂𝑡h𝑒𝑟𝑠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𝑗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Inverse Document Frequency (IDF)</a:t>
                </a:r>
              </a:p>
              <a:p>
                <a:pPr lvl="1"/>
                <a:r>
                  <a:rPr lang="en-US" dirty="0" smtClean="0"/>
                  <a:t>N: number of all recommendable documents</a:t>
                </a:r>
              </a:p>
              <a:p>
                <a:pPr lvl="1"/>
                <a:r>
                  <a:rPr lang="en-US" dirty="0" smtClean="0"/>
                  <a:t>n(i): number of documents in which keyword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appears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𝐼𝐷𝐹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𝑖</m:t>
                    </m:r>
                    <m:r>
                      <a:rPr lang="de-DE" b="0" i="1" smtClean="0">
                        <a:latin typeface="Cambria Math"/>
                      </a:rPr>
                      <m:t>)=</m:t>
                    </m:r>
                    <m:r>
                      <a:rPr lang="de-DE" b="0" i="1" smtClean="0">
                        <a:latin typeface="Cambria Math"/>
                      </a:rPr>
                      <m:t>𝑙𝑜𝑔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4525963"/>
              </a:xfrm>
              <a:blipFill rotWithShape="1">
                <a:blip r:embed="rId3"/>
                <a:stretch>
                  <a:fillRect l="-667" t="-674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5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TF-IDF representation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571472" y="5857892"/>
            <a:ext cx="3365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Figure taken from http://informationretrieval.org</a:t>
            </a:r>
            <a:endParaRPr lang="en-US" sz="1000" b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7386657" cy="26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75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vector space model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Vectors are usually long and sparse</a:t>
            </a:r>
          </a:p>
          <a:p>
            <a:r>
              <a:rPr lang="en-US" dirty="0" smtClean="0"/>
              <a:t>Improvements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 stop words ("a", "the", ..)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stemming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ize cut-offs (only use top n most representative words, e.g. around 100)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additional knowledge, use more elaborate methods for feature selection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etection of phrases as terms (such as United Nations)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emantic meaning remains unknown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xample: usage of a word in a negative context</a:t>
            </a:r>
          </a:p>
          <a:p>
            <a:pPr lvl="2"/>
            <a:r>
              <a:rPr lang="en-US" dirty="0" smtClean="0"/>
              <a:t>"there is </a:t>
            </a:r>
            <a:r>
              <a:rPr lang="en-US" b="1" dirty="0" smtClean="0"/>
              <a:t>nothing</a:t>
            </a:r>
            <a:r>
              <a:rPr lang="en-US" dirty="0" smtClean="0"/>
              <a:t> on the menu that a vegetarian would like.."</a:t>
            </a:r>
          </a:p>
          <a:p>
            <a:r>
              <a:rPr lang="en-US" dirty="0" smtClean="0"/>
              <a:t>Usual similarity metric to compare vectors: Cosine similarity (angle)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Recommending items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nearest neighbors</a:t>
            </a:r>
          </a:p>
          <a:p>
            <a:pPr lvl="1"/>
            <a:r>
              <a:rPr lang="en-US" dirty="0" smtClean="0"/>
              <a:t>Given a set of documents D already rated by the user (like/dislike)</a:t>
            </a:r>
          </a:p>
          <a:p>
            <a:pPr lvl="2"/>
            <a:r>
              <a:rPr lang="en-US" dirty="0" smtClean="0"/>
              <a:t>Find the n nearest neighbors of a not-yet-seen item </a:t>
            </a:r>
            <a:r>
              <a:rPr lang="en-US" i="1" dirty="0" smtClean="0"/>
              <a:t>i</a:t>
            </a:r>
            <a:r>
              <a:rPr lang="en-US" dirty="0" smtClean="0"/>
              <a:t> in D</a:t>
            </a:r>
          </a:p>
          <a:p>
            <a:pPr lvl="2"/>
            <a:r>
              <a:rPr lang="en-US" dirty="0" smtClean="0"/>
              <a:t>Take these ratings to predict a rating/vote for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 lvl="2"/>
            <a:r>
              <a:rPr lang="en-US" dirty="0" smtClean="0"/>
              <a:t>(Variations: neighborhood size, lower/upper similarity thresholds)</a:t>
            </a:r>
          </a:p>
          <a:p>
            <a:r>
              <a:rPr lang="en-US" dirty="0" smtClean="0"/>
              <a:t>Query-based retrieval: </a:t>
            </a:r>
            <a:r>
              <a:rPr lang="en-US" dirty="0" err="1" smtClean="0"/>
              <a:t>Rocchio's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The SMART System: Users are allowed to rate (relevant/irrelevant) retrieved documents (feedback)</a:t>
            </a:r>
          </a:p>
          <a:p>
            <a:pPr lvl="1"/>
            <a:r>
              <a:rPr lang="en-US" dirty="0" smtClean="0"/>
              <a:t>The system then learns a prototype of relevant/irrelevant documents</a:t>
            </a:r>
          </a:p>
          <a:p>
            <a:pPr lvl="1"/>
            <a:r>
              <a:rPr lang="en-US" dirty="0" smtClean="0"/>
              <a:t>Queries are then automatically extended with additional terms/weight of relevant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collections D</a:t>
            </a:r>
            <a:r>
              <a:rPr lang="en-US" baseline="30000" dirty="0" smtClean="0"/>
              <a:t>+</a:t>
            </a:r>
            <a:r>
              <a:rPr lang="en-US" dirty="0" smtClean="0"/>
              <a:t> and D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Symbol"/>
              </a:rPr>
              <a:t>, ,  used to fine-tune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the feedback </a:t>
            </a:r>
          </a:p>
          <a:p>
            <a:r>
              <a:rPr lang="en-US" dirty="0" smtClean="0">
                <a:sym typeface="Symbol"/>
              </a:rPr>
              <a:t>often only positive feedback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is used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52443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57628"/>
            <a:ext cx="5848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5" y="1268760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as classical text classification problem</a:t>
            </a:r>
          </a:p>
          <a:p>
            <a:pPr lvl="1"/>
            <a:r>
              <a:rPr lang="en-US" dirty="0" smtClean="0"/>
              <a:t>Long history of using probabilistic methods</a:t>
            </a:r>
          </a:p>
          <a:p>
            <a:r>
              <a:rPr lang="en-US" dirty="0" smtClean="0"/>
              <a:t>Simple approach:</a:t>
            </a:r>
          </a:p>
          <a:p>
            <a:pPr lvl="2"/>
            <a:r>
              <a:rPr lang="en-US" dirty="0" smtClean="0"/>
              <a:t>2 classes: like/dislike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imple Boolean document representation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alculate probability that document is liked/disliked based on Bayes theorem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32" y="3786190"/>
            <a:ext cx="5067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74" y="5429264"/>
            <a:ext cx="5562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 bwMode="auto">
          <a:xfrm>
            <a:off x="395536" y="5877272"/>
            <a:ext cx="648072" cy="8188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12160" y="386104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Remember:</a:t>
            </a:r>
          </a:p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P(Label=1|X)=</a:t>
            </a:r>
            <a:br>
              <a:rPr lang="en-US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k*P(</a:t>
            </a:r>
            <a:r>
              <a:rPr lang="en-US" sz="1600" b="0" dirty="0" err="1" smtClean="0">
                <a:latin typeface="Times New Roman" pitchFamily="18" charset="0"/>
                <a:cs typeface="Times New Roman" pitchFamily="18" charset="0"/>
              </a:rPr>
              <a:t>X|Label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=1) * P(Label=1)</a:t>
            </a:r>
            <a:endParaRPr lang="en-US" sz="1600" b="0" dirty="0">
              <a:latin typeface="Poplar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using Recommender Systems?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Value for the customer</a:t>
            </a:r>
          </a:p>
          <a:p>
            <a:pPr lvl="1"/>
            <a:r>
              <a:rPr lang="en-US" dirty="0" smtClean="0"/>
              <a:t>Find things that are interesting</a:t>
            </a:r>
          </a:p>
          <a:p>
            <a:pPr lvl="1"/>
            <a:r>
              <a:rPr lang="en-US" dirty="0" smtClean="0"/>
              <a:t>Narrow down the set of choices</a:t>
            </a:r>
          </a:p>
          <a:p>
            <a:pPr lvl="1"/>
            <a:r>
              <a:rPr lang="en-US" dirty="0" smtClean="0"/>
              <a:t>Help me explore the space of options</a:t>
            </a:r>
          </a:p>
          <a:p>
            <a:pPr lvl="1"/>
            <a:r>
              <a:rPr lang="en-US" dirty="0" smtClean="0"/>
              <a:t>Discover new things</a:t>
            </a:r>
          </a:p>
          <a:p>
            <a:pPr lvl="1"/>
            <a:r>
              <a:rPr lang="en-US" dirty="0" smtClean="0"/>
              <a:t>Entertainment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Value for the provider</a:t>
            </a:r>
          </a:p>
          <a:p>
            <a:pPr lvl="1"/>
            <a:r>
              <a:rPr lang="en-US" dirty="0" smtClean="0"/>
              <a:t>Additional and probably unique personalized service for the customer</a:t>
            </a:r>
          </a:p>
          <a:p>
            <a:pPr lvl="1"/>
            <a:r>
              <a:rPr lang="en-US" dirty="0" smtClean="0"/>
              <a:t>Increase trust and customer loyalty</a:t>
            </a:r>
          </a:p>
          <a:p>
            <a:pPr lvl="1"/>
            <a:r>
              <a:rPr lang="en-US" dirty="0" smtClean="0"/>
              <a:t>Increase sales, click trough rates, conversion etc.</a:t>
            </a:r>
          </a:p>
          <a:p>
            <a:pPr lvl="1"/>
            <a:r>
              <a:rPr lang="en-US" dirty="0" smtClean="0"/>
              <a:t>Opportunities for promotion, persuasion</a:t>
            </a:r>
          </a:p>
          <a:p>
            <a:pPr lvl="1"/>
            <a:r>
              <a:rPr lang="en-US" dirty="0" smtClean="0"/>
              <a:t>Obtain more knowledge about customers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note: Conditional independence of events does in fact not hold</a:t>
            </a:r>
          </a:p>
          <a:p>
            <a:pPr lvl="1"/>
            <a:r>
              <a:rPr lang="en-US" dirty="0" smtClean="0"/>
              <a:t>“New”/ “York“ and “Hong” / “Kong"</a:t>
            </a:r>
          </a:p>
          <a:p>
            <a:pPr lvl="1"/>
            <a:r>
              <a:rPr lang="en-US" dirty="0" smtClean="0"/>
              <a:t>Still, good accuracy can be achieved</a:t>
            </a:r>
          </a:p>
          <a:p>
            <a:r>
              <a:rPr lang="en-US" dirty="0" smtClean="0"/>
              <a:t>Boolean representation simplistic	</a:t>
            </a:r>
          </a:p>
          <a:p>
            <a:pPr lvl="1"/>
            <a:r>
              <a:rPr lang="en-US" dirty="0" smtClean="0"/>
              <a:t>Keyword counts lost</a:t>
            </a:r>
          </a:p>
          <a:p>
            <a:r>
              <a:rPr lang="en-US" dirty="0" smtClean="0"/>
              <a:t>More elaborate probabilistic methods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estimate probability of term 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occurring in a document of class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by relative frequency of 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in all documents of the class</a:t>
            </a:r>
          </a:p>
          <a:p>
            <a:r>
              <a:rPr lang="en-US" dirty="0" smtClean="0"/>
              <a:t>Other linear classification algorithms (machine learning) can be used</a:t>
            </a:r>
          </a:p>
          <a:p>
            <a:pPr lvl="1"/>
            <a:r>
              <a:rPr lang="en-US" dirty="0" smtClean="0"/>
              <a:t>Support Vector Machines, ..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35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content-based recommendation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Keywords alone may not be sufficient to judge quality/relevance of a document or web page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p-to-</a:t>
            </a:r>
            <a:r>
              <a:rPr lang="en-US" dirty="0" err="1" smtClean="0"/>
              <a:t>dateness</a:t>
            </a:r>
            <a:r>
              <a:rPr lang="en-US" dirty="0" smtClean="0"/>
              <a:t>, usability, aesthetics, writing style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ontent may also be limited / too short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ontent may not be automatically extractable (multimedia)</a:t>
            </a:r>
          </a:p>
          <a:p>
            <a:r>
              <a:rPr lang="en-US" dirty="0" smtClean="0"/>
              <a:t>Ramp-up phase required</a:t>
            </a:r>
          </a:p>
          <a:p>
            <a:pPr lvl="2"/>
            <a:r>
              <a:rPr lang="en-US" dirty="0" smtClean="0"/>
              <a:t>Some training data is still required</a:t>
            </a:r>
          </a:p>
          <a:p>
            <a:pPr lvl="2"/>
            <a:r>
              <a:rPr lang="en-US" dirty="0" smtClean="0"/>
              <a:t>Web 2.0: Use other sources to learn the user preferences</a:t>
            </a:r>
          </a:p>
          <a:p>
            <a:r>
              <a:rPr lang="en-US" dirty="0" smtClean="0"/>
              <a:t>Overspecialization</a:t>
            </a:r>
          </a:p>
          <a:p>
            <a:pPr lvl="2"/>
            <a:r>
              <a:rPr lang="en-US" dirty="0" smtClean="0"/>
              <a:t>Algorithms tend to propose "more of the same"</a:t>
            </a:r>
          </a:p>
          <a:p>
            <a:pPr lvl="2"/>
            <a:r>
              <a:rPr lang="en-US" dirty="0" smtClean="0"/>
              <a:t>E.g. too similar news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7224" y="2643182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Knowledge-Based Recommender Systems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knowledge-based </a:t>
            </a:r>
            <a:r>
              <a:rPr lang="en-US" dirty="0"/>
              <a:t>r</a:t>
            </a:r>
            <a:r>
              <a:rPr lang="en-US" dirty="0" smtClean="0"/>
              <a:t>ecommendation?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Products with low number of available ratings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span plays an important role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ive-year-old ratings for computers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lifestyle or family situation changes</a:t>
            </a:r>
          </a:p>
          <a:p>
            <a:r>
              <a:rPr lang="en-US" dirty="0" smtClean="0"/>
              <a:t>Customers want to define their requirements explicitly </a:t>
            </a:r>
          </a:p>
          <a:p>
            <a:pPr lvl="1"/>
            <a:r>
              <a:rPr lang="en-US" dirty="0" smtClean="0"/>
              <a:t>“The color of the car should be black"</a:t>
            </a:r>
          </a:p>
          <a:p>
            <a:pPr lvl="1"/>
            <a:endParaRPr lang="en-US" dirty="0" smtClean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85402"/>
            <a:ext cx="2232248" cy="13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80862"/>
            <a:ext cx="2088232" cy="13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53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recommendation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"Tell me what fits based on my needs"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14161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</a:t>
            </a:r>
            <a:r>
              <a:rPr lang="en-US" dirty="0"/>
              <a:t>r</a:t>
            </a:r>
            <a:r>
              <a:rPr lang="en-US" dirty="0" smtClean="0"/>
              <a:t>ecommendation 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 domain knowledge</a:t>
            </a:r>
          </a:p>
          <a:p>
            <a:pPr lvl="1"/>
            <a:r>
              <a:rPr lang="en-US" dirty="0" smtClean="0"/>
              <a:t>Sales knowledge elicitation </a:t>
            </a:r>
            <a:r>
              <a:rPr lang="en-US" dirty="0"/>
              <a:t>from domain experts</a:t>
            </a:r>
          </a:p>
          <a:p>
            <a:pPr lvl="1"/>
            <a:r>
              <a:rPr lang="en-US" dirty="0"/>
              <a:t>System mimics the behavior of experienced sales assistant</a:t>
            </a:r>
          </a:p>
          <a:p>
            <a:pPr lvl="1"/>
            <a:r>
              <a:rPr lang="en-US" dirty="0"/>
              <a:t>Best-practice sales interactions</a:t>
            </a:r>
          </a:p>
          <a:p>
            <a:pPr lvl="1"/>
            <a:r>
              <a:rPr lang="en-US" dirty="0"/>
              <a:t>Can guarantee “correct” recommendations (determinism) with respect to expert knowledge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Conversational interaction strategy</a:t>
            </a:r>
          </a:p>
          <a:p>
            <a:pPr lvl="1"/>
            <a:r>
              <a:rPr lang="en-US" dirty="0" smtClean="0"/>
              <a:t>Opposed to one-shot interaction</a:t>
            </a:r>
          </a:p>
          <a:p>
            <a:pPr lvl="1"/>
            <a:r>
              <a:rPr lang="en-US" dirty="0" smtClean="0"/>
              <a:t>Elicitation of user requirements</a:t>
            </a:r>
          </a:p>
          <a:p>
            <a:pPr lvl="1"/>
            <a:r>
              <a:rPr lang="en-US" dirty="0" smtClean="0"/>
              <a:t>Transfer of product knowledge (“educating users”)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92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Recommendation II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Different views on “knowledge”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2000" dirty="0" smtClean="0"/>
              <a:t>Similarity functions</a:t>
            </a:r>
          </a:p>
          <a:p>
            <a:pPr lvl="2"/>
            <a:r>
              <a:rPr lang="en-US" sz="1800" dirty="0" smtClean="0"/>
              <a:t>Determine matching degree between query and item (case-based RS)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Utility-based RS</a:t>
            </a:r>
          </a:p>
          <a:p>
            <a:pPr lvl="2"/>
            <a:r>
              <a:rPr lang="en-US" sz="1800" dirty="0" smtClean="0"/>
              <a:t>E.g. MAUT – Multi-attribute utility theory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Logic-based knowledge descriptions </a:t>
            </a:r>
            <a:r>
              <a:rPr lang="en-US" sz="2000" dirty="0"/>
              <a:t>(from domain expert)</a:t>
            </a:r>
          </a:p>
          <a:p>
            <a:pPr lvl="2"/>
            <a:r>
              <a:rPr lang="en-US" sz="1800" dirty="0"/>
              <a:t>E.g. Hard and soft </a:t>
            </a:r>
            <a:r>
              <a:rPr lang="en-US" sz="1800" dirty="0" smtClean="0"/>
              <a:t>constraints</a:t>
            </a:r>
            <a:endParaRPr lang="en-US" sz="20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2340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en-US" dirty="0" smtClean="0"/>
              <a:t>Constraint-based recommendation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00808"/>
            <a:ext cx="8460432" cy="4320480"/>
          </a:xfrm>
        </p:spPr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A knowledge-based RS formulated as constraint satisfaction problem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Def. 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I</a:t>
            </a:r>
            <a:r>
              <a:rPr lang="en-US" sz="1800" dirty="0" smtClean="0">
                <a:solidFill>
                  <a:srgbClr val="0070C0"/>
                </a:solidFill>
              </a:rPr>
              <a:t>, X</a:t>
            </a:r>
            <a:r>
              <a:rPr lang="en-US" sz="1800" baseline="-25000" dirty="0" smtClean="0">
                <a:solidFill>
                  <a:srgbClr val="0070C0"/>
                </a:solidFill>
              </a:rPr>
              <a:t>U</a:t>
            </a:r>
            <a:r>
              <a:rPr lang="en-US" sz="1800" dirty="0" smtClean="0">
                <a:solidFill>
                  <a:srgbClr val="0070C0"/>
                </a:solidFill>
              </a:rPr>
              <a:t>: </a:t>
            </a:r>
            <a:r>
              <a:rPr lang="en-US" sz="1800" dirty="0" smtClean="0"/>
              <a:t>Variables describing items and user model with domain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(e.g. </a:t>
            </a:r>
            <a:r>
              <a:rPr lang="en-US" dirty="0" smtClean="0"/>
              <a:t>lower focal length, purpose)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KB: </a:t>
            </a:r>
            <a:r>
              <a:rPr lang="en-US" sz="1800" dirty="0" smtClean="0"/>
              <a:t>Knowledge base </a:t>
            </a:r>
            <a:r>
              <a:rPr lang="en-US" dirty="0"/>
              <a:t> </a:t>
            </a:r>
            <a:r>
              <a:rPr lang="en-US" dirty="0" smtClean="0"/>
              <a:t>comprising constraints  and</a:t>
            </a:r>
            <a:r>
              <a:rPr lang="en-US" sz="1800" dirty="0" smtClean="0"/>
              <a:t> domain restrictions </a:t>
            </a:r>
            <a:br>
              <a:rPr lang="en-US" sz="1800" dirty="0" smtClean="0"/>
            </a:br>
            <a:r>
              <a:rPr lang="en-US" sz="1800" dirty="0" smtClean="0"/>
              <a:t>(e.g</a:t>
            </a:r>
            <a:r>
              <a:rPr lang="en-US" sz="1800" b="1" dirty="0" smtClean="0"/>
              <a:t>. </a:t>
            </a:r>
            <a:r>
              <a:rPr lang="en-US" sz="1800" b="1" dirty="0" smtClean="0">
                <a:solidFill>
                  <a:srgbClr val="0070C0"/>
                </a:solidFill>
              </a:rPr>
              <a:t>IF</a:t>
            </a:r>
            <a:r>
              <a:rPr lang="en-US" sz="1800" b="1" dirty="0" smtClean="0"/>
              <a:t> </a:t>
            </a:r>
            <a:r>
              <a:rPr lang="en-US" sz="1800" dirty="0" smtClean="0"/>
              <a:t>purpose=“</a:t>
            </a:r>
            <a:r>
              <a:rPr lang="en-US" sz="1800" i="1" dirty="0" smtClean="0"/>
              <a:t>on travel” </a:t>
            </a:r>
            <a:r>
              <a:rPr lang="en-US" sz="1800" b="1" dirty="0" smtClean="0">
                <a:solidFill>
                  <a:srgbClr val="0070C0"/>
                </a:solidFill>
              </a:rPr>
              <a:t>THEN</a:t>
            </a:r>
            <a:r>
              <a:rPr lang="en-US" sz="1800" b="1" dirty="0" smtClean="0"/>
              <a:t> </a:t>
            </a:r>
            <a:r>
              <a:rPr lang="en-US" sz="1800" dirty="0" smtClean="0"/>
              <a:t>lower focal length &lt; </a:t>
            </a:r>
            <a:r>
              <a:rPr lang="en-US" sz="1800" i="1" dirty="0" smtClean="0"/>
              <a:t>28mm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SRS: </a:t>
            </a:r>
            <a:r>
              <a:rPr lang="en-US" sz="1800" dirty="0" smtClean="0"/>
              <a:t>Specific requirements of a user (e.g. purpose = “</a:t>
            </a:r>
            <a:r>
              <a:rPr lang="en-US" sz="1800" i="1" dirty="0" smtClean="0"/>
              <a:t>on travel”</a:t>
            </a:r>
            <a:r>
              <a:rPr lang="en-US" sz="1800" dirty="0" smtClean="0"/>
              <a:t>) 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I: </a:t>
            </a:r>
            <a:r>
              <a:rPr lang="en-US" sz="1800" dirty="0" smtClean="0"/>
              <a:t>Product catalog (e.g. (id=1 </a:t>
            </a:r>
            <a:r>
              <a:rPr lang="en-US" sz="1800" dirty="0" smtClean="0">
                <a:latin typeface="Cambria Math"/>
                <a:ea typeface="Cambria Math"/>
                <a:cs typeface="Calibri"/>
              </a:rPr>
              <a:t>˄ </a:t>
            </a:r>
            <a:r>
              <a:rPr lang="en-US" dirty="0" err="1" smtClean="0"/>
              <a:t>lfl</a:t>
            </a:r>
            <a:r>
              <a:rPr lang="en-US" dirty="0" smtClean="0"/>
              <a:t> = </a:t>
            </a:r>
            <a:r>
              <a:rPr lang="en-US" i="1" dirty="0" smtClean="0"/>
              <a:t>28mm) </a:t>
            </a:r>
            <a:r>
              <a:rPr lang="en-US" sz="1800" dirty="0" smtClean="0">
                <a:latin typeface="Cambria Math"/>
                <a:ea typeface="Cambria Math"/>
                <a:cs typeface="Calibri"/>
              </a:rPr>
              <a:t>˅</a:t>
            </a:r>
            <a:r>
              <a:rPr lang="en-US" sz="1400" dirty="0"/>
              <a:t> </a:t>
            </a:r>
            <a:r>
              <a:rPr lang="en-US" dirty="0"/>
              <a:t>(</a:t>
            </a:r>
            <a:r>
              <a:rPr lang="en-US" dirty="0" smtClean="0"/>
              <a:t>id=2 </a:t>
            </a:r>
            <a:r>
              <a:rPr lang="en-US" dirty="0">
                <a:latin typeface="Cambria Math"/>
                <a:ea typeface="Cambria Math"/>
                <a:cs typeface="Calibri"/>
              </a:rPr>
              <a:t>˄ </a:t>
            </a:r>
            <a:r>
              <a:rPr lang="en-US" dirty="0" err="1" smtClean="0"/>
              <a:t>lfl</a:t>
            </a:r>
            <a:r>
              <a:rPr lang="en-US" dirty="0" smtClean="0"/>
              <a:t>= </a:t>
            </a:r>
            <a:r>
              <a:rPr lang="en-US" i="1" dirty="0" smtClean="0"/>
              <a:t>35mm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  <a:cs typeface="Calibri"/>
              </a:rPr>
              <a:t>˅ </a:t>
            </a:r>
            <a:r>
              <a:rPr lang="en-US" dirty="0" smtClean="0"/>
              <a:t>…)</a:t>
            </a:r>
          </a:p>
          <a:p>
            <a:r>
              <a:rPr lang="en-US" sz="2000" dirty="0" smtClean="0"/>
              <a:t>Solution: Assignment tuple      assigning values to all variables </a:t>
            </a:r>
            <a:r>
              <a:rPr lang="en-US" dirty="0"/>
              <a:t>X</a:t>
            </a:r>
            <a:r>
              <a:rPr lang="en-US" baseline="-25000" dirty="0"/>
              <a:t>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	                                                is </a:t>
            </a:r>
            <a:r>
              <a:rPr lang="en-US" sz="2000" dirty="0" err="1" smtClean="0"/>
              <a:t>satisfiable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97217"/>
              </p:ext>
            </p:extLst>
          </p:nvPr>
        </p:nvGraphicFramePr>
        <p:xfrm>
          <a:off x="1763689" y="2204864"/>
          <a:ext cx="403244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Formel" r:id="rId4" imgW="2768400" imgH="279360" progId="Equation.3">
                  <p:embed/>
                </p:oleObj>
              </mc:Choice>
              <mc:Fallback>
                <p:oleObj name="Formel" r:id="rId4" imgW="276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9" y="2204864"/>
                        <a:ext cx="4032448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66773"/>
              </p:ext>
            </p:extLst>
          </p:nvPr>
        </p:nvGraphicFramePr>
        <p:xfrm>
          <a:off x="1218438" y="5403850"/>
          <a:ext cx="2564575" cy="38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Formel" r:id="rId6" imgW="1371600" imgH="203040" progId="Equation.3">
                  <p:embed/>
                </p:oleObj>
              </mc:Choice>
              <mc:Fallback>
                <p:oleObj name="Formel" r:id="rId6" imgW="1371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438" y="5403850"/>
                        <a:ext cx="2564575" cy="380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99799"/>
              </p:ext>
            </p:extLst>
          </p:nvPr>
        </p:nvGraphicFramePr>
        <p:xfrm>
          <a:off x="3995936" y="4962253"/>
          <a:ext cx="266540" cy="317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Formel" r:id="rId8" imgW="152280" imgH="203040" progId="Equation.3">
                  <p:embed/>
                </p:oleObj>
              </mc:Choice>
              <mc:Fallback>
                <p:oleObj name="Formel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962253"/>
                        <a:ext cx="266540" cy="317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86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ranking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Multi-Attribute Utility Theory (MAUT)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item is evaluated according to a predefined set of dimensions that provide an aggregated view on the basic item properties</a:t>
            </a:r>
          </a:p>
          <a:p>
            <a:r>
              <a:rPr lang="en-IE" dirty="0" smtClean="0"/>
              <a:t>E.g. </a:t>
            </a:r>
            <a:r>
              <a:rPr lang="en-IE" u="sng" dirty="0" smtClean="0"/>
              <a:t>quality</a:t>
            </a:r>
            <a:r>
              <a:rPr lang="en-IE" dirty="0" smtClean="0"/>
              <a:t> and </a:t>
            </a:r>
            <a:r>
              <a:rPr lang="en-IE" u="sng" dirty="0" smtClean="0"/>
              <a:t>economy</a:t>
            </a:r>
            <a:r>
              <a:rPr lang="en-IE" dirty="0" smtClean="0"/>
              <a:t> are dimensions in the domain of digital cameras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957214"/>
              </p:ext>
            </p:extLst>
          </p:nvPr>
        </p:nvGraphicFramePr>
        <p:xfrm>
          <a:off x="1547663" y="3327948"/>
          <a:ext cx="6048673" cy="2650672"/>
        </p:xfrm>
        <a:graphic>
          <a:graphicData uri="http://schemas.openxmlformats.org/drawingml/2006/table">
            <a:tbl>
              <a:tblPr/>
              <a:tblGrid>
                <a:gridCol w="1861348"/>
                <a:gridCol w="1466709"/>
                <a:gridCol w="1446983"/>
                <a:gridCol w="1273633"/>
              </a:tblGrid>
              <a:tr h="254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id </a:t>
                      </a:r>
                      <a:endParaRPr lang="de-DE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value</a:t>
                      </a:r>
                      <a:endParaRPr lang="de-DE" sz="18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8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</a:t>
                      </a:r>
                      <a:endParaRPr lang="de-DE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8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price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≤250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&gt;250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10 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Calibri"/>
                          <a:ea typeface="SimSun"/>
                          <a:cs typeface="Times New Roman"/>
                        </a:rPr>
                        <a:t>mpix</a:t>
                      </a: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≤8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&gt;8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58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opt-zoom 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≤9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SimSun"/>
                          <a:cs typeface="Times New Roman"/>
                        </a:rPr>
                        <a:t>&gt;9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8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SimSun"/>
                          <a:cs typeface="Times New Roman"/>
                        </a:rPr>
                        <a:t>...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latin typeface="Calibri"/>
                          <a:ea typeface="SimSun"/>
                          <a:cs typeface="Times New Roman"/>
                        </a:rPr>
                        <a:t>...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SimSun"/>
                          <a:cs typeface="Times New Roman"/>
                        </a:rPr>
                        <a:t>...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SimSun"/>
                          <a:cs typeface="Times New Roman"/>
                        </a:rPr>
                        <a:t>...</a:t>
                      </a:r>
                      <a:endParaRPr lang="de-DE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8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Customer-specific </a:t>
            </a:r>
            <a:r>
              <a:rPr lang="en-US" dirty="0"/>
              <a:t>i</a:t>
            </a:r>
            <a:r>
              <a:rPr lang="en-US" dirty="0" smtClean="0"/>
              <a:t>tem utilities with MAUT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r>
              <a:rPr lang="en-US" dirty="0" smtClean="0"/>
              <a:t>Customer interests:</a:t>
            </a:r>
          </a:p>
          <a:p>
            <a:endParaRPr lang="en-IE" i="1" dirty="0" smtClean="0"/>
          </a:p>
          <a:p>
            <a:pPr>
              <a:spcBef>
                <a:spcPts val="200"/>
              </a:spcBef>
            </a:pPr>
            <a:endParaRPr lang="en-IE" dirty="0" smtClean="0"/>
          </a:p>
          <a:p>
            <a:pPr>
              <a:spcBef>
                <a:spcPts val="200"/>
              </a:spcBef>
            </a:pPr>
            <a:r>
              <a:rPr lang="en-IE" dirty="0" smtClean="0"/>
              <a:t>Item utilities:</a:t>
            </a:r>
          </a:p>
          <a:p>
            <a:pPr>
              <a:spcBef>
                <a:spcPts val="200"/>
              </a:spcBef>
            </a:pPr>
            <a:endParaRPr lang="en-IE" dirty="0"/>
          </a:p>
          <a:p>
            <a:pPr>
              <a:spcBef>
                <a:spcPts val="200"/>
              </a:spcBef>
            </a:pPr>
            <a:endParaRPr lang="en-IE" dirty="0" smtClean="0"/>
          </a:p>
          <a:p>
            <a:pPr>
              <a:spcBef>
                <a:spcPts val="200"/>
              </a:spcBef>
            </a:pPr>
            <a:endParaRPr lang="en-IE" dirty="0"/>
          </a:p>
          <a:p>
            <a:pPr>
              <a:spcBef>
                <a:spcPts val="200"/>
              </a:spcBef>
            </a:pPr>
            <a:endParaRPr lang="en-IE" dirty="0" smtClean="0"/>
          </a:p>
          <a:p>
            <a:pPr>
              <a:spcBef>
                <a:spcPts val="200"/>
              </a:spcBef>
            </a:pPr>
            <a:endParaRPr lang="en-IE" dirty="0"/>
          </a:p>
          <a:p>
            <a:pPr>
              <a:spcBef>
                <a:spcPts val="200"/>
              </a:spcBef>
            </a:pPr>
            <a:endParaRPr lang="en-IE" dirty="0" smtClean="0"/>
          </a:p>
          <a:p>
            <a:pPr>
              <a:spcBef>
                <a:spcPts val="200"/>
              </a:spcBef>
            </a:pPr>
            <a:endParaRPr lang="en-IE" sz="1000" dirty="0" smtClean="0"/>
          </a:p>
          <a:p>
            <a:pPr>
              <a:spcBef>
                <a:spcPts val="200"/>
              </a:spcBef>
            </a:pPr>
            <a:endParaRPr lang="en-IE" sz="1000" dirty="0" smtClean="0"/>
          </a:p>
          <a:p>
            <a:pPr marL="0" indent="0">
              <a:spcBef>
                <a:spcPts val="200"/>
              </a:spcBef>
              <a:buNone/>
            </a:pPr>
            <a:r>
              <a:rPr lang="en-IE" dirty="0" smtClean="0"/>
              <a:t> </a:t>
            </a:r>
          </a:p>
          <a:p>
            <a:endParaRPr lang="en-IE" i="1" dirty="0" smtClean="0"/>
          </a:p>
          <a:p>
            <a:endParaRPr lang="en-IE" i="1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68814"/>
              </p:ext>
            </p:extLst>
          </p:nvPr>
        </p:nvGraphicFramePr>
        <p:xfrm>
          <a:off x="3131840" y="1340768"/>
          <a:ext cx="3240360" cy="1115568"/>
        </p:xfrm>
        <a:graphic>
          <a:graphicData uri="http://schemas.openxmlformats.org/drawingml/2006/table">
            <a:tbl>
              <a:tblPr/>
              <a:tblGrid>
                <a:gridCol w="1361830"/>
                <a:gridCol w="881737"/>
                <a:gridCol w="996793"/>
              </a:tblGrid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ustomer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600" baseline="-25000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SimSun"/>
                          <a:cs typeface="Times New Roman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SimSun"/>
                          <a:cs typeface="Times New Roman"/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600" baseline="-25000" dirty="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SimSun"/>
                          <a:cs typeface="Times New Roman"/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SimSun"/>
                          <a:cs typeface="Times New Roman"/>
                        </a:rPr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34995"/>
              </p:ext>
            </p:extLst>
          </p:nvPr>
        </p:nvGraphicFramePr>
        <p:xfrm>
          <a:off x="583696" y="2780928"/>
          <a:ext cx="7804728" cy="1880957"/>
        </p:xfrm>
        <a:graphic>
          <a:graphicData uri="http://schemas.openxmlformats.org/drawingml/2006/table">
            <a:tbl>
              <a:tblPr/>
              <a:tblGrid>
                <a:gridCol w="2699108"/>
                <a:gridCol w="2701492"/>
                <a:gridCol w="1184484"/>
                <a:gridCol w="1219644"/>
              </a:tblGrid>
              <a:tr h="393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utility: cu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6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utility: cu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600" b="1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4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P1 Σ(5,4,6,6,3,7,10) = 41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(10,10,9,10,10,10,6) = 65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45.8 [8]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55.4 [6]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4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P2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(5,4,6,6,10,10,8) = 49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(10,10,9,10,7,8,10) = 64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52.0 [7]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58.0 [1]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4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P3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(5,4,10,6,10,10,8) = 53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Σ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(10,10,6,10,7,8,10) = 61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54.6 [5]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57.8 [2]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48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...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...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...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Times-Roman"/>
                          <a:ea typeface="SimSun"/>
                          <a:cs typeface="Times-Roman"/>
                        </a:rPr>
                        <a:t>...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Times-Roman"/>
                        <a:ea typeface="SimSun"/>
                        <a:cs typeface="Times-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0689"/>
            <a:ext cx="7206016" cy="134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eschweifte Klammer rechts 3"/>
          <p:cNvSpPr/>
          <p:nvPr/>
        </p:nvSpPr>
        <p:spPr bwMode="auto">
          <a:xfrm>
            <a:off x="7172348" y="1340768"/>
            <a:ext cx="128338" cy="1127280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Geschweifte Klammer rechts 10"/>
          <p:cNvSpPr/>
          <p:nvPr/>
        </p:nvSpPr>
        <p:spPr bwMode="auto">
          <a:xfrm>
            <a:off x="8437852" y="2877650"/>
            <a:ext cx="209546" cy="1512168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10382" y="175116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*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8677951" y="3492440"/>
            <a:ext cx="51547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**</a:t>
            </a:r>
            <a:endParaRPr lang="de-AT" dirty="0"/>
          </a:p>
        </p:txBody>
      </p:sp>
      <p:sp>
        <p:nvSpPr>
          <p:cNvPr id="14" name="Geschweifte Klammer rechts 13"/>
          <p:cNvSpPr/>
          <p:nvPr/>
        </p:nvSpPr>
        <p:spPr bwMode="auto">
          <a:xfrm rot="5400000">
            <a:off x="4424514" y="5115380"/>
            <a:ext cx="150956" cy="1296144"/>
          </a:xfrm>
          <a:prstGeom prst="rightBrace">
            <a:avLst>
              <a:gd name="adj1" fmla="val 8333"/>
              <a:gd name="adj2" fmla="val 47354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Geschweifte Klammer rechts 14"/>
          <p:cNvSpPr/>
          <p:nvPr/>
        </p:nvSpPr>
        <p:spPr bwMode="auto">
          <a:xfrm rot="5400000">
            <a:off x="6437196" y="4686875"/>
            <a:ext cx="151822" cy="2154021"/>
          </a:xfrm>
          <a:prstGeom prst="rightBrace">
            <a:avLst>
              <a:gd name="adj1" fmla="val 8333"/>
              <a:gd name="adj2" fmla="val 47354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75334" y="586798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*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6336262" y="582865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**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83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3.3|4.6|3.4|1.3|1.3"/>
</p:tagLst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0</TotalTime>
  <Words>7718</Words>
  <Application>Microsoft Office PowerPoint</Application>
  <PresentationFormat>Bildschirmpräsentation (4:3)</PresentationFormat>
  <Paragraphs>1748</Paragraphs>
  <Slides>144</Slides>
  <Notes>124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144</vt:i4>
      </vt:variant>
    </vt:vector>
  </HeadingPairs>
  <TitlesOfParts>
    <vt:vector size="147" baseType="lpstr">
      <vt:lpstr>17_habv</vt:lpstr>
      <vt:lpstr>Benutzerdefiniertes Design</vt:lpstr>
      <vt:lpstr>Formel</vt:lpstr>
      <vt:lpstr>Tutorial: Recommender Systems  International Joint Conference on Artificial Intelligence  Beijing, August 4, 2013</vt:lpstr>
      <vt:lpstr>PowerPoint-Präsentation</vt:lpstr>
      <vt:lpstr>Recommender Systems</vt:lpstr>
      <vt:lpstr>In the Social Web</vt:lpstr>
      <vt:lpstr>Even more …</vt:lpstr>
      <vt:lpstr>About the speakers</vt:lpstr>
      <vt:lpstr>Agenda</vt:lpstr>
      <vt:lpstr>PowerPoint-Präsentation</vt:lpstr>
      <vt:lpstr>Why using Recommender Systems?</vt:lpstr>
      <vt:lpstr>Real-world check</vt:lpstr>
      <vt:lpstr>Problem domain</vt:lpstr>
      <vt:lpstr>Recommender systems 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Recommender systems: basic techniques</vt:lpstr>
      <vt:lpstr>PowerPoint-Präsentation</vt:lpstr>
      <vt:lpstr>Collaborative Filtering (CF)</vt:lpstr>
      <vt:lpstr>1992:  Using collaborative filtering to weave an information    tapestry, D. Goldberg et al., Communications of the ACM  </vt:lpstr>
      <vt:lpstr>1994:  GroupLens: an open architecture for collaborative filtering of   netnews, P. Resnick et al., ACM CSCW </vt:lpstr>
      <vt:lpstr>User-based nearest-neighbor collaborative filtering (1)</vt:lpstr>
      <vt:lpstr>User-based nearest-neighbor collaborative filtering (2)</vt:lpstr>
      <vt:lpstr>Measuring user similarity</vt:lpstr>
      <vt:lpstr>Pearson correlation</vt:lpstr>
      <vt:lpstr>Making predictions</vt:lpstr>
      <vt:lpstr>Making recommendations</vt:lpstr>
      <vt:lpstr>Improving the metrics  / prediction function</vt:lpstr>
      <vt:lpstr>Memory-based and model-based approaches</vt:lpstr>
      <vt:lpstr>2001:  Item-based collaborative filtering recommendation algorithms, B.    Sarwar et al., WWW 2001</vt:lpstr>
      <vt:lpstr>Item-based collaborative filtering</vt:lpstr>
      <vt:lpstr>The cosine similarity measure</vt:lpstr>
      <vt:lpstr>Pre-processing for item-based filtering</vt:lpstr>
      <vt:lpstr>More on ratings</vt:lpstr>
      <vt:lpstr>Data sparsity problems</vt:lpstr>
      <vt:lpstr>Example algorithms for sparse datasets</vt:lpstr>
      <vt:lpstr>Graph-based methods</vt:lpstr>
      <vt:lpstr>More model-based approaches</vt:lpstr>
      <vt:lpstr>2000:  Application of Dimensionality Reduction in  Recommender System, B. Sarwar et al., WebKDD Workshop</vt:lpstr>
      <vt:lpstr>A picture says …</vt:lpstr>
      <vt:lpstr>Matrix factorization</vt:lpstr>
      <vt:lpstr>Association rule mining</vt:lpstr>
      <vt:lpstr>Probabilistic methods</vt:lpstr>
      <vt:lpstr>2008:  Factorization meets the neighborhood: a multifaceted collaborative   filtering model, Y. Koren, ACM SIGKDD</vt:lpstr>
      <vt:lpstr>2008:  Factorization meets the neighborhood: a multifaceted collaborative   filtering model, Y. Koren, ACM SIGKDD</vt:lpstr>
      <vt:lpstr>Summarizing recent methods</vt:lpstr>
      <vt:lpstr>Collaborative Filtering Issues</vt:lpstr>
      <vt:lpstr>PowerPoint-Präsentation</vt:lpstr>
      <vt:lpstr>Recommender Systems in e-Commerce</vt:lpstr>
      <vt:lpstr>Recommender Systems in e-Commerce</vt:lpstr>
      <vt:lpstr>Recommender Systems in e-Commerce</vt:lpstr>
      <vt:lpstr>What is a good recommendation?</vt:lpstr>
      <vt:lpstr>Purpose and success criteria (1)</vt:lpstr>
      <vt:lpstr>When does a RS do its job well?</vt:lpstr>
      <vt:lpstr>Purpose and success criteria (2)</vt:lpstr>
      <vt:lpstr>How do we as researchers  know?</vt:lpstr>
      <vt:lpstr>Empirical research</vt:lpstr>
      <vt:lpstr>Research methods</vt:lpstr>
      <vt:lpstr>Experiment designs</vt:lpstr>
      <vt:lpstr>Evaluation in information retrieval (IR)</vt:lpstr>
      <vt:lpstr>Metrics: Precision and Recall</vt:lpstr>
      <vt:lpstr>Dilemma of IR measures in RS</vt:lpstr>
      <vt:lpstr>Metrics: Rank Score – position matters </vt:lpstr>
      <vt:lpstr>Accuracy measures</vt:lpstr>
      <vt:lpstr>Offline experimentation example</vt:lpstr>
      <vt:lpstr>An imperfect world</vt:lpstr>
      <vt:lpstr>Online experimentation example</vt:lpstr>
      <vt:lpstr>Details and results</vt:lpstr>
      <vt:lpstr>Non-experimental research</vt:lpstr>
      <vt:lpstr>Quasi-experimental</vt:lpstr>
      <vt:lpstr>SkiMatcher Results</vt:lpstr>
      <vt:lpstr>Interpreting the Results</vt:lpstr>
      <vt:lpstr>Observational research</vt:lpstr>
      <vt:lpstr>What is popular?</vt:lpstr>
      <vt:lpstr>What are the next topics?</vt:lpstr>
      <vt:lpstr>PowerPoint-Präsentation</vt:lpstr>
      <vt:lpstr>Content-based recommendation</vt:lpstr>
      <vt:lpstr>Paradigms of recommender systems</vt:lpstr>
      <vt:lpstr>What is the "content"?</vt:lpstr>
      <vt:lpstr>Content representation and item similarities</vt:lpstr>
      <vt:lpstr>Term-Frequency - Inverse Document Frequency (TF-IDF)</vt:lpstr>
      <vt:lpstr>TF-IDF</vt:lpstr>
      <vt:lpstr>Example TF-IDF representation</vt:lpstr>
      <vt:lpstr>More on the vector space model</vt:lpstr>
      <vt:lpstr>Recommending items</vt:lpstr>
      <vt:lpstr>Rocchio details</vt:lpstr>
      <vt:lpstr>Probabilistic methods</vt:lpstr>
      <vt:lpstr>Improvements</vt:lpstr>
      <vt:lpstr>Limitations of content-based recommendation methods</vt:lpstr>
      <vt:lpstr>PowerPoint-Präsentation</vt:lpstr>
      <vt:lpstr>Why do we need knowledge-based recommendation?</vt:lpstr>
      <vt:lpstr>Knowledge-based recommendation</vt:lpstr>
      <vt:lpstr>Knowledge-based recommendation I</vt:lpstr>
      <vt:lpstr>Knowledge-Based Recommendation II</vt:lpstr>
      <vt:lpstr>Constraint-based recommendation I</vt:lpstr>
      <vt:lpstr>Item ranking</vt:lpstr>
      <vt:lpstr>Customer-specific item utilities with MAUT</vt:lpstr>
      <vt:lpstr>Constraint-based recommendation II</vt:lpstr>
      <vt:lpstr>Example: find minimal relaxations (minimal diagnoses)</vt:lpstr>
      <vt:lpstr>Ask user</vt:lpstr>
      <vt:lpstr>Constraint-based recommendation III</vt:lpstr>
      <vt:lpstr>Conversational strategies</vt:lpstr>
      <vt:lpstr>Example: adaptive strategy selection</vt:lpstr>
      <vt:lpstr>Limitations of knowledge-based recommendation methods</vt:lpstr>
      <vt:lpstr>PowerPoint-Präsentation</vt:lpstr>
      <vt:lpstr>Hybrid recommender systems</vt:lpstr>
      <vt:lpstr>Monolithic hybridization design</vt:lpstr>
      <vt:lpstr>Monolithic hybridization designs: Feature combination</vt:lpstr>
      <vt:lpstr>Monolithic hybridization designs: Feature augmentation</vt:lpstr>
      <vt:lpstr>Parallelized hybridization design</vt:lpstr>
      <vt:lpstr>Parallelized hybridization design: Switching</vt:lpstr>
      <vt:lpstr>Pipelined hybridization designs</vt:lpstr>
      <vt:lpstr>Pipelined hybridization designs: Cascade</vt:lpstr>
      <vt:lpstr>Pipelined hybridization designs: Meta-level</vt:lpstr>
      <vt:lpstr>What is the best hybridization strategy?</vt:lpstr>
      <vt:lpstr>PowerPoint-Präsentation</vt:lpstr>
      <vt:lpstr>Explanations in recommender systems</vt:lpstr>
      <vt:lpstr>Explanations in recommender systems</vt:lpstr>
      <vt:lpstr>Objectives of explanations</vt:lpstr>
      <vt:lpstr>Explanations in general</vt:lpstr>
      <vt:lpstr>Taxonomy for generating explanations in RS</vt:lpstr>
      <vt:lpstr>RS paradigms and their ontologies</vt:lpstr>
      <vt:lpstr>RS paradigms and their ontologies</vt:lpstr>
      <vt:lpstr>PowerPoint-Präsentation</vt:lpstr>
      <vt:lpstr>Thermencheck.com (hot spring resorts)</vt:lpstr>
      <vt:lpstr>Results from testing the explanation feature</vt:lpstr>
      <vt:lpstr>Explanations in recommender systems: Summary</vt:lpstr>
      <vt:lpstr>PowerPoint-Präsentation</vt:lpstr>
      <vt:lpstr>Reality check regarding F1 and accuracy measures for RS</vt:lpstr>
      <vt:lpstr>Consequently</vt:lpstr>
      <vt:lpstr>Effort of decision versus accuracy</vt:lpstr>
      <vt:lpstr>Examples of decision heuristics</vt:lpstr>
      <vt:lpstr>Some decision phenomena due to heuristics</vt:lpstr>
      <vt:lpstr>Decoy: asymmetric dominance effect</vt:lpstr>
      <vt:lpstr>Example impact of decoy effect</vt:lpstr>
      <vt:lpstr>Personality</vt:lpstr>
      <vt:lpstr>Personality traits</vt:lpstr>
      <vt:lpstr>Summary of online consumer decision making</vt:lpstr>
      <vt:lpstr>Outlook</vt:lpstr>
      <vt:lpstr>Thank you for your attention!</vt:lpstr>
      <vt:lpstr>References</vt:lpstr>
      <vt:lpstr>References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dietmar</cp:lastModifiedBy>
  <cp:revision>1254</cp:revision>
  <dcterms:created xsi:type="dcterms:W3CDTF">2006-04-22T09:23:14Z</dcterms:created>
  <dcterms:modified xsi:type="dcterms:W3CDTF">2013-08-05T07:43:04Z</dcterms:modified>
</cp:coreProperties>
</file>