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14.xml" ContentType="application/vnd.openxmlformats-officedocument.presentationml.notesSlide+xml"/>
  <Override PartName="/ppt/commentAuthors.xml" ContentType="application/vnd.openxmlformats-officedocument.presentationml.commentAuthor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0" r:id="rId2"/>
    <p:sldMasterId id="2147483727" r:id="rId3"/>
    <p:sldMasterId id="2147483742" r:id="rId4"/>
  </p:sldMasterIdLst>
  <p:notesMasterIdLst>
    <p:notesMasterId r:id="rId29"/>
  </p:notesMasterIdLst>
  <p:handoutMasterIdLst>
    <p:handoutMasterId r:id="rId30"/>
  </p:handoutMasterIdLst>
  <p:sldIdLst>
    <p:sldId id="831" r:id="rId5"/>
    <p:sldId id="680" r:id="rId6"/>
    <p:sldId id="820" r:id="rId7"/>
    <p:sldId id="819" r:id="rId8"/>
    <p:sldId id="823" r:id="rId9"/>
    <p:sldId id="832" r:id="rId10"/>
    <p:sldId id="821" r:id="rId11"/>
    <p:sldId id="829" r:id="rId12"/>
    <p:sldId id="822" r:id="rId13"/>
    <p:sldId id="836" r:id="rId14"/>
    <p:sldId id="837" r:id="rId15"/>
    <p:sldId id="824" r:id="rId16"/>
    <p:sldId id="838" r:id="rId17"/>
    <p:sldId id="825" r:id="rId18"/>
    <p:sldId id="833" r:id="rId19"/>
    <p:sldId id="826" r:id="rId20"/>
    <p:sldId id="834" r:id="rId21"/>
    <p:sldId id="827" r:id="rId22"/>
    <p:sldId id="835" r:id="rId23"/>
    <p:sldId id="841" r:id="rId24"/>
    <p:sldId id="839" r:id="rId25"/>
    <p:sldId id="828" r:id="rId26"/>
    <p:sldId id="843" r:id="rId27"/>
    <p:sldId id="842" r:id="rId28"/>
  </p:sldIdLst>
  <p:sldSz cx="9144000" cy="6858000" type="screen4x3"/>
  <p:notesSz cx="7099300" cy="102346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ietmar" initials="D" lastIdx="1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99"/>
    <a:srgbClr val="FF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675" autoAdjust="0"/>
    <p:restoredTop sz="96686" autoAdjust="0"/>
  </p:normalViewPr>
  <p:slideViewPr>
    <p:cSldViewPr>
      <p:cViewPr>
        <p:scale>
          <a:sx n="110" d="100"/>
          <a:sy n="110" d="100"/>
        </p:scale>
        <p:origin x="-126" y="-9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49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commentAuthors" Target="commentAuthor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1366769-0C17-442A-895B-E938084F436D}" type="datetimeFigureOut">
              <a:rPr lang="de-DE"/>
              <a:pPr>
                <a:defRPr/>
              </a:pPr>
              <a:t>11.01.2012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5F8A2BA-4E50-4B93-8DA2-75B10B09DE6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5817398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>
              <a:defRPr sz="1300" b="0">
                <a:latin typeface="Arial" charset="0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40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 b="0">
                <a:latin typeface="Arial" charset="0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98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8350"/>
            <a:ext cx="5118100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0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140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>
              <a:defRPr sz="1300" b="0">
                <a:latin typeface="Arial" charset="0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40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 b="0">
                <a:latin typeface="Arial" charset="0"/>
              </a:defRPr>
            </a:lvl1pPr>
          </a:lstStyle>
          <a:p>
            <a:pPr>
              <a:defRPr/>
            </a:pPr>
            <a:fld id="{E7A11710-6318-4617-9CDC-41D645B514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17155594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de-DE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CA830DC-26CF-4CEE-A68F-B1B386B81B4D}" type="slidenum">
              <a:rPr lang="de-DE" smtClean="0"/>
              <a:pPr/>
              <a:t>10</a:t>
            </a:fld>
            <a:endParaRPr lang="de-DE" smtClean="0"/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CA830DC-26CF-4CEE-A68F-B1B386B81B4D}" type="slidenum">
              <a:rPr lang="de-DE" smtClean="0"/>
              <a:pPr/>
              <a:t>11</a:t>
            </a:fld>
            <a:endParaRPr lang="de-DE" smtClean="0"/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3152836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66968022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8552038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15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236675671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362183940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153086987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18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203759487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19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35245815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CA830DC-26CF-4CEE-A68F-B1B386B81B4D}" type="slidenum">
              <a:rPr lang="de-DE" smtClean="0"/>
              <a:pPr/>
              <a:t>2</a:t>
            </a:fld>
            <a:endParaRPr lang="de-DE" dirty="0" smtClean="0"/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20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316168092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21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162610065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22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14158445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CA830DC-26CF-4CEE-A68F-B1B386B81B4D}" type="slidenum">
              <a:rPr lang="de-DE" smtClean="0"/>
              <a:pPr/>
              <a:t>3</a:t>
            </a:fld>
            <a:endParaRPr lang="de-DE" smtClean="0"/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CA830DC-26CF-4CEE-A68F-B1B386B81B4D}" type="slidenum">
              <a:rPr lang="de-DE" smtClean="0">
                <a:solidFill>
                  <a:prstClr val="black"/>
                </a:solidFill>
              </a:rPr>
              <a:pPr/>
              <a:t>4</a:t>
            </a:fld>
            <a:endParaRPr lang="de-DE" smtClean="0">
              <a:solidFill>
                <a:prstClr val="black"/>
              </a:solidFill>
            </a:endParaRPr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5</a:t>
            </a:fld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6</a:t>
            </a:fld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CA830DC-26CF-4CEE-A68F-B1B386B81B4D}" type="slidenum">
              <a:rPr lang="de-DE" smtClean="0"/>
              <a:pPr/>
              <a:t>7</a:t>
            </a:fld>
            <a:endParaRPr lang="de-DE" smtClean="0"/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CA830DC-26CF-4CEE-A68F-B1B386B81B4D}" type="slidenum">
              <a:rPr lang="de-DE" smtClean="0"/>
              <a:pPr/>
              <a:t>8</a:t>
            </a:fld>
            <a:endParaRPr lang="de-DE" smtClean="0"/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CA830DC-26CF-4CEE-A68F-B1B386B81B4D}" type="slidenum">
              <a:rPr lang="de-DE" smtClean="0"/>
              <a:pPr/>
              <a:t>9</a:t>
            </a:fld>
            <a:endParaRPr lang="de-DE" smtClean="0"/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Markus Zanker, University Klagenfurt, markus.zanker@uni-klu.ac.at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97563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97563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Markus Zanker, University Klagenfurt, markus.zanker@uni-klu.ac.at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Markus Zanker, University Klagenfurt, markus.zanker@uni-klu.ac.at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el, Tex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Markus Zanker, University Klagenfurt, markus.zanker@uni-klu.ac.at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A89924-F2A9-4BBB-9DBD-AA0F96B054D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41795E-3ECA-4C95-BCC9-8B66459B9F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EE1444-A1E0-45AF-A236-3B3D424DFB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60D5B4-BAC5-4E36-8E18-4DE2087EEF8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082407-C7F1-4A86-ABD2-6231783DAF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623C93-6A03-4BA4-BE34-C1BBD498D45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200"/>
              </a:spcBef>
              <a:buFont typeface="Wingdings" pitchFamily="2" charset="2"/>
              <a:buChar char="§"/>
              <a:defRPr b="1"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buFont typeface="Wingdings" pitchFamily="2" charset="2"/>
              <a:buChar char="§"/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EB71DE-601B-4891-9028-39B593DA366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4EEBF1-BAC0-449B-B736-909E61948D1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dirty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61B00E-1FD8-46A3-A44A-C212E3F1B9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64939F-943C-492D-80C1-3D8DA17C9DB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1FE023-C9DB-4F88-9786-13E80C3477E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144040848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200"/>
              </a:spcBef>
              <a:buFont typeface="Wingdings" pitchFamily="2" charset="2"/>
              <a:buChar char="§"/>
              <a:defRPr b="1"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buFont typeface="Wingdings" pitchFamily="2" charset="2"/>
              <a:buChar char="§"/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Rechteck 3"/>
          <p:cNvSpPr/>
          <p:nvPr userDrawn="1"/>
        </p:nvSpPr>
        <p:spPr>
          <a:xfrm>
            <a:off x="428596" y="6357958"/>
            <a:ext cx="45720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dirty="0" smtClean="0">
                <a:solidFill>
                  <a:srgbClr val="000000"/>
                </a:solidFill>
              </a:rPr>
              <a:t>© Dietmar Jannach and Markus Zanker</a:t>
            </a:r>
            <a:endParaRPr lang="de-DE" sz="1200" b="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398299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>
                <a:solidFill>
                  <a:srgbClr val="000000"/>
                </a:solidFill>
              </a:rPr>
              <a:t>Markus Zanker, University Klagenfurt, markus.zanker@uni-klu.ac.at</a:t>
            </a:r>
          </a:p>
        </p:txBody>
      </p:sp>
    </p:spTree>
    <p:extLst>
      <p:ext uri="{BB962C8B-B14F-4D97-AF65-F5344CB8AC3E}">
        <p14:creationId xmlns:p14="http://schemas.microsoft.com/office/powerpoint/2010/main" xmlns="" val="274575185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>
                <a:solidFill>
                  <a:srgbClr val="000000"/>
                </a:solidFill>
              </a:rPr>
              <a:t>Markus Zanker, University Klagenfurt, markus.zanker@uni-klu.ac.at</a:t>
            </a:r>
          </a:p>
        </p:txBody>
      </p:sp>
    </p:spTree>
    <p:extLst>
      <p:ext uri="{BB962C8B-B14F-4D97-AF65-F5344CB8AC3E}">
        <p14:creationId xmlns:p14="http://schemas.microsoft.com/office/powerpoint/2010/main" xmlns="" val="104973742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>
                <a:solidFill>
                  <a:srgbClr val="000000"/>
                </a:solidFill>
              </a:rPr>
              <a:t>Markus Zanker, University Klagenfurt, markus.zanker@uni-klu.ac.at</a:t>
            </a:r>
          </a:p>
        </p:txBody>
      </p:sp>
    </p:spTree>
    <p:extLst>
      <p:ext uri="{BB962C8B-B14F-4D97-AF65-F5344CB8AC3E}">
        <p14:creationId xmlns:p14="http://schemas.microsoft.com/office/powerpoint/2010/main" xmlns="" val="35363831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Markus Zanker, University Klagenfurt, markus.zanker@uni-klu.ac.at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>
                <a:solidFill>
                  <a:srgbClr val="000000"/>
                </a:solidFill>
              </a:rPr>
              <a:t>Markus Zanker, University Klagenfurt, markus.zanker@uni-klu.ac.at</a:t>
            </a:r>
          </a:p>
        </p:txBody>
      </p:sp>
    </p:spTree>
    <p:extLst>
      <p:ext uri="{BB962C8B-B14F-4D97-AF65-F5344CB8AC3E}">
        <p14:creationId xmlns:p14="http://schemas.microsoft.com/office/powerpoint/2010/main" xmlns="" val="356173549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>
                <a:solidFill>
                  <a:srgbClr val="000000"/>
                </a:solidFill>
              </a:rPr>
              <a:t>Markus Zanker, University Klagenfurt, markus.zanker@uni-klu.ac.at</a:t>
            </a:r>
          </a:p>
        </p:txBody>
      </p:sp>
    </p:spTree>
    <p:extLst>
      <p:ext uri="{BB962C8B-B14F-4D97-AF65-F5344CB8AC3E}">
        <p14:creationId xmlns:p14="http://schemas.microsoft.com/office/powerpoint/2010/main" xmlns="" val="330900248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>
                <a:solidFill>
                  <a:srgbClr val="000000"/>
                </a:solidFill>
              </a:rPr>
              <a:t>Markus Zanker, University Klagenfurt, markus.zanker@uni-klu.ac.at</a:t>
            </a:r>
          </a:p>
        </p:txBody>
      </p:sp>
    </p:spTree>
    <p:extLst>
      <p:ext uri="{BB962C8B-B14F-4D97-AF65-F5344CB8AC3E}">
        <p14:creationId xmlns:p14="http://schemas.microsoft.com/office/powerpoint/2010/main" xmlns="" val="422868348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dirty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>
                <a:solidFill>
                  <a:srgbClr val="000000"/>
                </a:solidFill>
              </a:rPr>
              <a:t>Markus Zanker, University Klagenfurt, markus.zanker@uni-klu.ac.at</a:t>
            </a:r>
          </a:p>
        </p:txBody>
      </p:sp>
    </p:spTree>
    <p:extLst>
      <p:ext uri="{BB962C8B-B14F-4D97-AF65-F5344CB8AC3E}">
        <p14:creationId xmlns:p14="http://schemas.microsoft.com/office/powerpoint/2010/main" xmlns="" val="315023936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>
                <a:solidFill>
                  <a:srgbClr val="000000"/>
                </a:solidFill>
              </a:rPr>
              <a:t>Markus Zanker, University Klagenfurt, markus.zanker@uni-klu.ac.at</a:t>
            </a:r>
          </a:p>
        </p:txBody>
      </p:sp>
    </p:spTree>
    <p:extLst>
      <p:ext uri="{BB962C8B-B14F-4D97-AF65-F5344CB8AC3E}">
        <p14:creationId xmlns:p14="http://schemas.microsoft.com/office/powerpoint/2010/main" xmlns="" val="199609911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97563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97563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>
                <a:solidFill>
                  <a:srgbClr val="000000"/>
                </a:solidFill>
              </a:rPr>
              <a:t>Markus Zanker, University Klagenfurt, markus.zanker@uni-klu.ac.at</a:t>
            </a:r>
          </a:p>
        </p:txBody>
      </p:sp>
    </p:spTree>
    <p:extLst>
      <p:ext uri="{BB962C8B-B14F-4D97-AF65-F5344CB8AC3E}">
        <p14:creationId xmlns:p14="http://schemas.microsoft.com/office/powerpoint/2010/main" xmlns="" val="261335512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>
                <a:solidFill>
                  <a:srgbClr val="000000"/>
                </a:solidFill>
              </a:rPr>
              <a:t>Markus Zanker, University Klagenfurt, markus.zanker@uni-klu.ac.at</a:t>
            </a:r>
          </a:p>
        </p:txBody>
      </p:sp>
    </p:spTree>
    <p:extLst>
      <p:ext uri="{BB962C8B-B14F-4D97-AF65-F5344CB8AC3E}">
        <p14:creationId xmlns:p14="http://schemas.microsoft.com/office/powerpoint/2010/main" xmlns="" val="359037467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el, Tex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>
                <a:solidFill>
                  <a:srgbClr val="000000"/>
                </a:solidFill>
              </a:rPr>
              <a:t>Markus Zanker, University Klagenfurt, markus.zanker@uni-klu.ac.at</a:t>
            </a:r>
          </a:p>
        </p:txBody>
      </p:sp>
    </p:spTree>
    <p:extLst>
      <p:ext uri="{BB962C8B-B14F-4D97-AF65-F5344CB8AC3E}">
        <p14:creationId xmlns:p14="http://schemas.microsoft.com/office/powerpoint/2010/main" xmlns="" val="133252496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el und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abellenplatzhalt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de-DE" noProof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000000"/>
                </a:solidFill>
              </a:rPr>
              <a:t>Dr. Markus Zanker, markus.zanker@uni-klu.ac.at</a:t>
            </a:r>
          </a:p>
        </p:txBody>
      </p:sp>
    </p:spTree>
    <p:extLst>
      <p:ext uri="{BB962C8B-B14F-4D97-AF65-F5344CB8AC3E}">
        <p14:creationId xmlns:p14="http://schemas.microsoft.com/office/powerpoint/2010/main" xmlns="" val="55244581"/>
      </p:ext>
    </p:extLst>
  </p:cSld>
  <p:clrMapOvr>
    <a:masterClrMapping/>
  </p:clrMapOvr>
  <p:transition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34629197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Markus Zanker, University Klagenfurt, markus.zanker@uni-klu.ac.at</a:t>
            </a: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200"/>
              </a:spcBef>
              <a:buFont typeface="Wingdings" pitchFamily="2" charset="2"/>
              <a:buChar char="§"/>
              <a:defRPr b="1"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buFont typeface="Wingdings" pitchFamily="2" charset="2"/>
              <a:buChar char="§"/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Rechteck 3"/>
          <p:cNvSpPr/>
          <p:nvPr userDrawn="1"/>
        </p:nvSpPr>
        <p:spPr>
          <a:xfrm>
            <a:off x="428596" y="6357958"/>
            <a:ext cx="45720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dirty="0" smtClean="0">
                <a:solidFill>
                  <a:srgbClr val="000000"/>
                </a:solidFill>
              </a:rPr>
              <a:t>© Dietmar Jannach and Markus Zanker</a:t>
            </a:r>
            <a:endParaRPr lang="de-DE" sz="1200" b="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044075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>
                <a:solidFill>
                  <a:srgbClr val="000000"/>
                </a:solidFill>
              </a:rPr>
              <a:t>Markus Zanker, University Klagenfurt, markus.zanker@uni-klu.ac.at</a:t>
            </a:r>
          </a:p>
        </p:txBody>
      </p:sp>
    </p:spTree>
    <p:extLst>
      <p:ext uri="{BB962C8B-B14F-4D97-AF65-F5344CB8AC3E}">
        <p14:creationId xmlns:p14="http://schemas.microsoft.com/office/powerpoint/2010/main" xmlns="" val="406216673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>
                <a:solidFill>
                  <a:srgbClr val="000000"/>
                </a:solidFill>
              </a:rPr>
              <a:t>Markus Zanker, University Klagenfurt, markus.zanker@uni-klu.ac.at</a:t>
            </a:r>
          </a:p>
        </p:txBody>
      </p:sp>
    </p:spTree>
    <p:extLst>
      <p:ext uri="{BB962C8B-B14F-4D97-AF65-F5344CB8AC3E}">
        <p14:creationId xmlns:p14="http://schemas.microsoft.com/office/powerpoint/2010/main" xmlns="" val="19020032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>
                <a:solidFill>
                  <a:srgbClr val="000000"/>
                </a:solidFill>
              </a:rPr>
              <a:t>Markus Zanker, University Klagenfurt, markus.zanker@uni-klu.ac.at</a:t>
            </a:r>
          </a:p>
        </p:txBody>
      </p:sp>
    </p:spTree>
    <p:extLst>
      <p:ext uri="{BB962C8B-B14F-4D97-AF65-F5344CB8AC3E}">
        <p14:creationId xmlns:p14="http://schemas.microsoft.com/office/powerpoint/2010/main" xmlns="" val="326035492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>
                <a:solidFill>
                  <a:srgbClr val="000000"/>
                </a:solidFill>
              </a:rPr>
              <a:t>Markus Zanker, University Klagenfurt, markus.zanker@uni-klu.ac.at</a:t>
            </a:r>
          </a:p>
        </p:txBody>
      </p:sp>
    </p:spTree>
    <p:extLst>
      <p:ext uri="{BB962C8B-B14F-4D97-AF65-F5344CB8AC3E}">
        <p14:creationId xmlns:p14="http://schemas.microsoft.com/office/powerpoint/2010/main" xmlns="" val="335523327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>
                <a:solidFill>
                  <a:srgbClr val="000000"/>
                </a:solidFill>
              </a:rPr>
              <a:t>Markus Zanker, University Klagenfurt, markus.zanker@uni-klu.ac.at</a:t>
            </a:r>
          </a:p>
        </p:txBody>
      </p:sp>
    </p:spTree>
    <p:extLst>
      <p:ext uri="{BB962C8B-B14F-4D97-AF65-F5344CB8AC3E}">
        <p14:creationId xmlns:p14="http://schemas.microsoft.com/office/powerpoint/2010/main" xmlns="" val="8197199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>
                <a:solidFill>
                  <a:srgbClr val="000000"/>
                </a:solidFill>
              </a:rPr>
              <a:t>Markus Zanker, University Klagenfurt, markus.zanker@uni-klu.ac.at</a:t>
            </a:r>
          </a:p>
        </p:txBody>
      </p:sp>
    </p:spTree>
    <p:extLst>
      <p:ext uri="{BB962C8B-B14F-4D97-AF65-F5344CB8AC3E}">
        <p14:creationId xmlns:p14="http://schemas.microsoft.com/office/powerpoint/2010/main" xmlns="" val="305248183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dirty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>
                <a:solidFill>
                  <a:srgbClr val="000000"/>
                </a:solidFill>
              </a:rPr>
              <a:t>Markus Zanker, University Klagenfurt, markus.zanker@uni-klu.ac.at</a:t>
            </a:r>
          </a:p>
        </p:txBody>
      </p:sp>
    </p:spTree>
    <p:extLst>
      <p:ext uri="{BB962C8B-B14F-4D97-AF65-F5344CB8AC3E}">
        <p14:creationId xmlns:p14="http://schemas.microsoft.com/office/powerpoint/2010/main" xmlns="" val="51407181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>
                <a:solidFill>
                  <a:srgbClr val="000000"/>
                </a:solidFill>
              </a:rPr>
              <a:t>Markus Zanker, University Klagenfurt, markus.zanker@uni-klu.ac.at</a:t>
            </a:r>
          </a:p>
        </p:txBody>
      </p:sp>
    </p:spTree>
    <p:extLst>
      <p:ext uri="{BB962C8B-B14F-4D97-AF65-F5344CB8AC3E}">
        <p14:creationId xmlns:p14="http://schemas.microsoft.com/office/powerpoint/2010/main" xmlns="" val="334211304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97563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97563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>
                <a:solidFill>
                  <a:srgbClr val="000000"/>
                </a:solidFill>
              </a:rPr>
              <a:t>Markus Zanker, University Klagenfurt, markus.zanker@uni-klu.ac.at</a:t>
            </a:r>
          </a:p>
        </p:txBody>
      </p:sp>
    </p:spTree>
    <p:extLst>
      <p:ext uri="{BB962C8B-B14F-4D97-AF65-F5344CB8AC3E}">
        <p14:creationId xmlns:p14="http://schemas.microsoft.com/office/powerpoint/2010/main" xmlns="" val="8907254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Markus Zanker, University Klagenfurt, markus.zanker@uni-klu.ac.at</a:t>
            </a: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>
                <a:solidFill>
                  <a:srgbClr val="000000"/>
                </a:solidFill>
              </a:rPr>
              <a:t>Markus Zanker, University Klagenfurt, markus.zanker@uni-klu.ac.at</a:t>
            </a:r>
          </a:p>
        </p:txBody>
      </p:sp>
    </p:spTree>
    <p:extLst>
      <p:ext uri="{BB962C8B-B14F-4D97-AF65-F5344CB8AC3E}">
        <p14:creationId xmlns:p14="http://schemas.microsoft.com/office/powerpoint/2010/main" xmlns="" val="8989891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el, Tex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>
                <a:solidFill>
                  <a:srgbClr val="000000"/>
                </a:solidFill>
              </a:rPr>
              <a:t>Markus Zanker, University Klagenfurt, markus.zanker@uni-klu.ac.at</a:t>
            </a:r>
          </a:p>
        </p:txBody>
      </p:sp>
    </p:spTree>
    <p:extLst>
      <p:ext uri="{BB962C8B-B14F-4D97-AF65-F5344CB8AC3E}">
        <p14:creationId xmlns:p14="http://schemas.microsoft.com/office/powerpoint/2010/main" xmlns="" val="404407179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el und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abellenplatzhalt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de-DE" noProof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000000"/>
                </a:solidFill>
              </a:rPr>
              <a:t>Dr. Markus Zanker, markus.zanker@uni-klu.ac.at</a:t>
            </a:r>
          </a:p>
        </p:txBody>
      </p:sp>
    </p:spTree>
    <p:extLst>
      <p:ext uri="{BB962C8B-B14F-4D97-AF65-F5344CB8AC3E}">
        <p14:creationId xmlns:p14="http://schemas.microsoft.com/office/powerpoint/2010/main" xmlns="" val="2173813266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Markus Zanker, University Klagenfurt, markus.zanker@uni-klu.ac.at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Markus Zanker, University Klagenfurt, markus.zanker@uni-klu.ac.at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Markus Zanker, University Klagenfurt, markus.zanker@uni-klu.ac.at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dirty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Markus Zanker, University Klagenfurt, markus.zanker@uni-klu.ac.at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slideLayout" Target="../slideLayouts/slideLayout3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51.xml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50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Relationship Id="rId14" Type="http://schemas.openxmlformats.org/officeDocument/2006/relationships/slideLayout" Target="../slideLayouts/slideLayout5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err="1" smtClean="0"/>
              <a:t>This</a:t>
            </a:r>
            <a:r>
              <a:rPr lang="de-DE" dirty="0" smtClean="0"/>
              <a:t> </a:t>
            </a:r>
            <a:r>
              <a:rPr lang="de-DE" dirty="0" err="1" smtClean="0"/>
              <a:t>section</a:t>
            </a:r>
            <a:r>
              <a:rPr lang="de-DE" dirty="0" smtClean="0"/>
              <a:t> </a:t>
            </a: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533400" y="1219200"/>
            <a:ext cx="8001000" cy="0"/>
          </a:xfrm>
          <a:prstGeom prst="line">
            <a:avLst/>
          </a:prstGeom>
          <a:noFill/>
          <a:ln w="9525">
            <a:solidFill>
              <a:srgbClr val="003366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7907338" y="6248400"/>
            <a:ext cx="6969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de-DE" sz="1000" b="0" dirty="0"/>
              <a:t>- </a:t>
            </a:r>
            <a:fld id="{2E9B48F2-B8AA-4947-B56E-BF420C312FAC}" type="slidenum">
              <a:rPr lang="de-DE" sz="1000" b="0"/>
              <a:pPr>
                <a:defRPr/>
              </a:pPr>
              <a:t>‹Nr.›</a:t>
            </a:fld>
            <a:r>
              <a:rPr lang="de-DE" sz="1000" b="0" dirty="0"/>
              <a:t> -</a:t>
            </a:r>
          </a:p>
        </p:txBody>
      </p:sp>
      <p:sp>
        <p:nvSpPr>
          <p:cNvPr id="4102" name="Line 6"/>
          <p:cNvSpPr>
            <a:spLocks noChangeShapeType="1"/>
          </p:cNvSpPr>
          <p:nvPr/>
        </p:nvSpPr>
        <p:spPr bwMode="auto">
          <a:xfrm>
            <a:off x="609600" y="6096000"/>
            <a:ext cx="8001000" cy="0"/>
          </a:xfrm>
          <a:prstGeom prst="line">
            <a:avLst/>
          </a:prstGeom>
          <a:noFill/>
          <a:ln w="9525">
            <a:solidFill>
              <a:srgbClr val="003366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3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 sz="1000" b="0"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en-US" dirty="0" smtClean="0"/>
              <a:t>Tutorial: Introduction to Recommender Systems, ACM SAC 2010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ts val="1200"/>
        </a:spcBef>
        <a:spcAft>
          <a:spcPct val="0"/>
        </a:spcAft>
        <a:buChar char="•"/>
        <a:defRPr sz="2000">
          <a:solidFill>
            <a:srgbClr val="003366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003366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700">
          <a:solidFill>
            <a:srgbClr val="003366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700">
          <a:solidFill>
            <a:srgbClr val="003366"/>
          </a:solidFill>
          <a:latin typeface="+mn-lt"/>
          <a:ea typeface="Times New Roman" pitchFamily="18" charset="0"/>
          <a:cs typeface="Helvetic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700">
          <a:solidFill>
            <a:srgbClr val="003366"/>
          </a:solidFill>
          <a:latin typeface="+mn-lt"/>
          <a:ea typeface="Times New Roman" pitchFamily="18" charset="0"/>
          <a:cs typeface="Helvetica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700">
          <a:solidFill>
            <a:srgbClr val="003366"/>
          </a:solidFill>
          <a:latin typeface="+mn-lt"/>
          <a:ea typeface="Times New Roman" pitchFamily="18" charset="0"/>
          <a:cs typeface="Helvetica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700">
          <a:solidFill>
            <a:srgbClr val="003366"/>
          </a:solidFill>
          <a:latin typeface="+mn-lt"/>
          <a:ea typeface="Times New Roman" pitchFamily="18" charset="0"/>
          <a:cs typeface="Helvetica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700">
          <a:solidFill>
            <a:srgbClr val="003366"/>
          </a:solidFill>
          <a:latin typeface="+mn-lt"/>
          <a:ea typeface="Times New Roman" pitchFamily="18" charset="0"/>
          <a:cs typeface="Helvetica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700">
          <a:solidFill>
            <a:srgbClr val="003366"/>
          </a:solidFill>
          <a:latin typeface="+mn-lt"/>
          <a:ea typeface="Times New Roman" pitchFamily="18" charset="0"/>
          <a:cs typeface="Helvetica" pitchFamily="34" charset="0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+mn-lt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+mn-lt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+mn-lt"/>
              </a:defRPr>
            </a:lvl1pPr>
          </a:lstStyle>
          <a:p>
            <a:pPr>
              <a:defRPr/>
            </a:pPr>
            <a:fld id="{BBD004AC-48FD-42AD-B4D1-61F927313C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err="1" smtClean="0"/>
              <a:t>This</a:t>
            </a:r>
            <a:r>
              <a:rPr lang="de-DE" dirty="0" smtClean="0"/>
              <a:t> </a:t>
            </a:r>
            <a:r>
              <a:rPr lang="de-DE" dirty="0" err="1" smtClean="0"/>
              <a:t>section</a:t>
            </a:r>
            <a:r>
              <a:rPr lang="de-DE" dirty="0" smtClean="0"/>
              <a:t> </a:t>
            </a: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533400" y="1219200"/>
            <a:ext cx="8001000" cy="0"/>
          </a:xfrm>
          <a:prstGeom prst="line">
            <a:avLst/>
          </a:prstGeom>
          <a:noFill/>
          <a:ln w="9525">
            <a:solidFill>
              <a:srgbClr val="003366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7907338" y="6248400"/>
            <a:ext cx="6969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de-DE" sz="1000" b="0" dirty="0">
                <a:solidFill>
                  <a:srgbClr val="000000"/>
                </a:solidFill>
              </a:rPr>
              <a:t>- </a:t>
            </a:r>
            <a:fld id="{2E9B48F2-B8AA-4947-B56E-BF420C312FAC}" type="slidenum">
              <a:rPr lang="de-DE" sz="1000" b="0">
                <a:solidFill>
                  <a:srgbClr val="000000"/>
                </a:solidFill>
              </a:rPr>
              <a:pPr>
                <a:defRPr/>
              </a:pPr>
              <a:t>‹Nr.›</a:t>
            </a:fld>
            <a:r>
              <a:rPr lang="de-DE" sz="1000" b="0" dirty="0">
                <a:solidFill>
                  <a:srgbClr val="000000"/>
                </a:solidFill>
              </a:rPr>
              <a:t> -</a:t>
            </a:r>
          </a:p>
        </p:txBody>
      </p:sp>
      <p:sp>
        <p:nvSpPr>
          <p:cNvPr id="4102" name="Line 6"/>
          <p:cNvSpPr>
            <a:spLocks noChangeShapeType="1"/>
          </p:cNvSpPr>
          <p:nvPr/>
        </p:nvSpPr>
        <p:spPr bwMode="auto">
          <a:xfrm>
            <a:off x="609600" y="6096000"/>
            <a:ext cx="8001000" cy="0"/>
          </a:xfrm>
          <a:prstGeom prst="line">
            <a:avLst/>
          </a:prstGeom>
          <a:noFill/>
          <a:ln w="9525">
            <a:solidFill>
              <a:srgbClr val="003366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3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 sz="1000" b="0"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</a:rPr>
              <a:t>Tutorial: Introduction to Recommender Systems, ACM SAC 2010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24717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  <p:sldLayoutId id="2147483739" r:id="rId12"/>
    <p:sldLayoutId id="2147483740" r:id="rId13"/>
    <p:sldLayoutId id="2147483741" r:id="rId14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ts val="1200"/>
        </a:spcBef>
        <a:spcAft>
          <a:spcPct val="0"/>
        </a:spcAft>
        <a:buChar char="•"/>
        <a:defRPr sz="2000">
          <a:solidFill>
            <a:srgbClr val="003366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003366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700">
          <a:solidFill>
            <a:srgbClr val="003366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700">
          <a:solidFill>
            <a:srgbClr val="003366"/>
          </a:solidFill>
          <a:latin typeface="+mn-lt"/>
          <a:ea typeface="Times New Roman" pitchFamily="18" charset="0"/>
          <a:cs typeface="Helvetic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700">
          <a:solidFill>
            <a:srgbClr val="003366"/>
          </a:solidFill>
          <a:latin typeface="+mn-lt"/>
          <a:ea typeface="Times New Roman" pitchFamily="18" charset="0"/>
          <a:cs typeface="Helvetica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700">
          <a:solidFill>
            <a:srgbClr val="003366"/>
          </a:solidFill>
          <a:latin typeface="+mn-lt"/>
          <a:ea typeface="Times New Roman" pitchFamily="18" charset="0"/>
          <a:cs typeface="Helvetica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700">
          <a:solidFill>
            <a:srgbClr val="003366"/>
          </a:solidFill>
          <a:latin typeface="+mn-lt"/>
          <a:ea typeface="Times New Roman" pitchFamily="18" charset="0"/>
          <a:cs typeface="Helvetica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700">
          <a:solidFill>
            <a:srgbClr val="003366"/>
          </a:solidFill>
          <a:latin typeface="+mn-lt"/>
          <a:ea typeface="Times New Roman" pitchFamily="18" charset="0"/>
          <a:cs typeface="Helvetica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700">
          <a:solidFill>
            <a:srgbClr val="003366"/>
          </a:solidFill>
          <a:latin typeface="+mn-lt"/>
          <a:ea typeface="Times New Roman" pitchFamily="18" charset="0"/>
          <a:cs typeface="Helvetica" pitchFamily="34" charset="0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err="1" smtClean="0"/>
              <a:t>This</a:t>
            </a:r>
            <a:r>
              <a:rPr lang="de-DE" dirty="0" smtClean="0"/>
              <a:t> </a:t>
            </a:r>
            <a:r>
              <a:rPr lang="de-DE" dirty="0" err="1" smtClean="0"/>
              <a:t>section</a:t>
            </a:r>
            <a:r>
              <a:rPr lang="de-DE" dirty="0" smtClean="0"/>
              <a:t> </a:t>
            </a: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533400" y="1219200"/>
            <a:ext cx="8001000" cy="0"/>
          </a:xfrm>
          <a:prstGeom prst="line">
            <a:avLst/>
          </a:prstGeom>
          <a:noFill/>
          <a:ln w="9525">
            <a:solidFill>
              <a:srgbClr val="003366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7907338" y="6248400"/>
            <a:ext cx="6969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de-DE" sz="1000" b="0" dirty="0">
                <a:solidFill>
                  <a:srgbClr val="000000"/>
                </a:solidFill>
              </a:rPr>
              <a:t>- </a:t>
            </a:r>
            <a:fld id="{2E9B48F2-B8AA-4947-B56E-BF420C312FAC}" type="slidenum">
              <a:rPr lang="de-DE" sz="1000" b="0">
                <a:solidFill>
                  <a:srgbClr val="000000"/>
                </a:solidFill>
              </a:rPr>
              <a:pPr>
                <a:defRPr/>
              </a:pPr>
              <a:t>‹Nr.›</a:t>
            </a:fld>
            <a:r>
              <a:rPr lang="de-DE" sz="1000" b="0" dirty="0">
                <a:solidFill>
                  <a:srgbClr val="000000"/>
                </a:solidFill>
              </a:rPr>
              <a:t> -</a:t>
            </a:r>
          </a:p>
        </p:txBody>
      </p:sp>
      <p:sp>
        <p:nvSpPr>
          <p:cNvPr id="4102" name="Line 6"/>
          <p:cNvSpPr>
            <a:spLocks noChangeShapeType="1"/>
          </p:cNvSpPr>
          <p:nvPr/>
        </p:nvSpPr>
        <p:spPr bwMode="auto">
          <a:xfrm>
            <a:off x="609600" y="6096000"/>
            <a:ext cx="8001000" cy="0"/>
          </a:xfrm>
          <a:prstGeom prst="line">
            <a:avLst/>
          </a:prstGeom>
          <a:noFill/>
          <a:ln w="9525">
            <a:solidFill>
              <a:srgbClr val="003366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3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 sz="1000" b="0"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</a:rPr>
              <a:t>Tutorial: Introduction to Recommender Systems, ACM SAC 2010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1541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  <p:sldLayoutId id="2147483754" r:id="rId12"/>
    <p:sldLayoutId id="2147483755" r:id="rId13"/>
    <p:sldLayoutId id="2147483756" r:id="rId14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ts val="1200"/>
        </a:spcBef>
        <a:spcAft>
          <a:spcPct val="0"/>
        </a:spcAft>
        <a:buChar char="•"/>
        <a:defRPr sz="2000">
          <a:solidFill>
            <a:srgbClr val="003366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003366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700">
          <a:solidFill>
            <a:srgbClr val="003366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700">
          <a:solidFill>
            <a:srgbClr val="003366"/>
          </a:solidFill>
          <a:latin typeface="+mn-lt"/>
          <a:ea typeface="Times New Roman" pitchFamily="18" charset="0"/>
          <a:cs typeface="Helvetic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700">
          <a:solidFill>
            <a:srgbClr val="003366"/>
          </a:solidFill>
          <a:latin typeface="+mn-lt"/>
          <a:ea typeface="Times New Roman" pitchFamily="18" charset="0"/>
          <a:cs typeface="Helvetica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700">
          <a:solidFill>
            <a:srgbClr val="003366"/>
          </a:solidFill>
          <a:latin typeface="+mn-lt"/>
          <a:ea typeface="Times New Roman" pitchFamily="18" charset="0"/>
          <a:cs typeface="Helvetica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700">
          <a:solidFill>
            <a:srgbClr val="003366"/>
          </a:solidFill>
          <a:latin typeface="+mn-lt"/>
          <a:ea typeface="Times New Roman" pitchFamily="18" charset="0"/>
          <a:cs typeface="Helvetica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700">
          <a:solidFill>
            <a:srgbClr val="003366"/>
          </a:solidFill>
          <a:latin typeface="+mn-lt"/>
          <a:ea typeface="Times New Roman" pitchFamily="18" charset="0"/>
          <a:cs typeface="Helvetica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700">
          <a:solidFill>
            <a:srgbClr val="003366"/>
          </a:solidFill>
          <a:latin typeface="+mn-lt"/>
          <a:ea typeface="Times New Roman" pitchFamily="18" charset="0"/>
          <a:cs typeface="Helvetica" pitchFamily="34" charset="0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1285852" y="2643182"/>
            <a:ext cx="664373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3600" dirty="0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88000" dist="50800" dir="5040000" algn="tl">
                    <a:srgbClr val="000000">
                      <a:tint val="80000"/>
                      <a:satMod val="250000"/>
                      <a:alpha val="45000"/>
                    </a:srgbClr>
                  </a:outerShdw>
                </a:effectLst>
                <a:latin typeface="Calibri" pitchFamily="34" charset="0"/>
              </a:rPr>
              <a:t>Content-based recommendation</a:t>
            </a:r>
            <a:endParaRPr lang="en-US" sz="3600" dirty="0">
              <a:ln>
                <a:prstDash val="solid"/>
              </a:ln>
              <a:solidFill>
                <a:srgbClr val="002060"/>
              </a:solidFill>
              <a:effectLst>
                <a:outerShdw blurRad="88000" dist="50800" dir="5040000" algn="tl">
                  <a:srgbClr val="000000">
                    <a:tint val="80000"/>
                    <a:satMod val="250000"/>
                    <a:alpha val="45000"/>
                  </a:srgbClr>
                </a:outerShdw>
              </a:effectLst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67037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Improving the </a:t>
            </a:r>
            <a:r>
              <a:rPr lang="en-US" dirty="0"/>
              <a:t>vector space </a:t>
            </a:r>
            <a:r>
              <a:rPr lang="en-US" dirty="0" smtClean="0"/>
              <a:t>model II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628800"/>
            <a:ext cx="8424936" cy="4689929"/>
          </a:xfrm>
        </p:spPr>
        <p:txBody>
          <a:bodyPr>
            <a:noAutofit/>
          </a:bodyPr>
          <a:lstStyle/>
          <a:p>
            <a:r>
              <a:rPr lang="en-US" sz="1800" dirty="0"/>
              <a:t>U</a:t>
            </a:r>
            <a:r>
              <a:rPr lang="en-US" sz="1800" dirty="0" smtClean="0"/>
              <a:t>se </a:t>
            </a:r>
            <a:r>
              <a:rPr lang="en-US" sz="1800" dirty="0"/>
              <a:t>lexical knowledge, </a:t>
            </a:r>
            <a:r>
              <a:rPr lang="en-US" sz="1800" dirty="0" smtClean="0"/>
              <a:t>use </a:t>
            </a:r>
            <a:r>
              <a:rPr lang="en-US" sz="1800" dirty="0"/>
              <a:t>more elaborate methods for feature </a:t>
            </a:r>
            <a:r>
              <a:rPr lang="en-US" sz="1800" dirty="0" smtClean="0"/>
              <a:t>selection</a:t>
            </a:r>
          </a:p>
          <a:p>
            <a:pPr lvl="1"/>
            <a:r>
              <a:rPr lang="en-US" sz="1400" dirty="0" smtClean="0"/>
              <a:t>Remove words that are not relevant in the domain</a:t>
            </a:r>
            <a:endParaRPr lang="en-US" sz="1400" dirty="0"/>
          </a:p>
          <a:p>
            <a:r>
              <a:rPr lang="en-US" sz="1800" dirty="0"/>
              <a:t>D</a:t>
            </a:r>
            <a:r>
              <a:rPr lang="en-US" sz="1800" dirty="0" smtClean="0"/>
              <a:t>etection </a:t>
            </a:r>
            <a:r>
              <a:rPr lang="en-US" sz="1800" dirty="0"/>
              <a:t>of phrases as </a:t>
            </a:r>
            <a:r>
              <a:rPr lang="en-US" sz="1800" dirty="0" smtClean="0"/>
              <a:t>terms</a:t>
            </a:r>
          </a:p>
          <a:p>
            <a:pPr lvl="1"/>
            <a:r>
              <a:rPr lang="en-US" sz="1400" dirty="0" smtClean="0"/>
              <a:t>More descriptive for a text than single words </a:t>
            </a:r>
          </a:p>
          <a:p>
            <a:pPr lvl="1"/>
            <a:r>
              <a:rPr lang="en-US" sz="1400" dirty="0" smtClean="0"/>
              <a:t>e.g. "United Nations"</a:t>
            </a:r>
            <a:endParaRPr lang="en-US" sz="1600" dirty="0"/>
          </a:p>
          <a:p>
            <a:r>
              <a:rPr lang="en-US" sz="1800" dirty="0" smtClean="0"/>
              <a:t>Limitations</a:t>
            </a:r>
          </a:p>
          <a:p>
            <a:pPr lvl="1"/>
            <a:r>
              <a:rPr lang="en-US" sz="1600" dirty="0"/>
              <a:t>semantic meaning remains unknown</a:t>
            </a:r>
          </a:p>
          <a:p>
            <a:pPr lvl="1"/>
            <a:r>
              <a:rPr lang="en-US" sz="1600" dirty="0"/>
              <a:t>example: usage of a word in a negative context</a:t>
            </a:r>
          </a:p>
          <a:p>
            <a:pPr lvl="2"/>
            <a:r>
              <a:rPr lang="en-US" sz="1400" dirty="0"/>
              <a:t>"there is nothing on the menu that a vegetarian would like.."</a:t>
            </a:r>
          </a:p>
          <a:p>
            <a:pPr lvl="2"/>
            <a:r>
              <a:rPr lang="en-US" sz="1400" dirty="0"/>
              <a:t>The word "vegetarian" will receive a higher weight then desired</a:t>
            </a:r>
          </a:p>
          <a:p>
            <a:pPr marL="857250" lvl="2" indent="0">
              <a:buNone/>
            </a:pPr>
            <a:r>
              <a:rPr lang="en-US" sz="1400" dirty="0"/>
              <a:t>	</a:t>
            </a:r>
            <a:r>
              <a:rPr lang="en-US" sz="1400" dirty="0" smtClean="0"/>
              <a:t> </a:t>
            </a:r>
            <a:r>
              <a:rPr lang="en-US" sz="1400" dirty="0"/>
              <a:t>an unintended match with a user interested in vegetarian restaurants</a:t>
            </a:r>
          </a:p>
          <a:p>
            <a:pPr lvl="2"/>
            <a:endParaRPr lang="en-US" dirty="0"/>
          </a:p>
        </p:txBody>
      </p:sp>
      <p:sp>
        <p:nvSpPr>
          <p:cNvPr id="4" name="Pfeil nach rechts 3"/>
          <p:cNvSpPr/>
          <p:nvPr/>
        </p:nvSpPr>
        <p:spPr bwMode="auto">
          <a:xfrm>
            <a:off x="1147950" y="4725144"/>
            <a:ext cx="216024" cy="175145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228093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Cosine similarity</a:t>
            </a: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4099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457200" y="1403367"/>
                <a:ext cx="8229600" cy="4689929"/>
              </a:xfrm>
            </p:spPr>
            <p:txBody>
              <a:bodyPr>
                <a:noAutofit/>
              </a:bodyPr>
              <a:lstStyle/>
              <a:p>
                <a:r>
                  <a:rPr lang="en-US" sz="1800" dirty="0" smtClean="0"/>
                  <a:t>Usual </a:t>
                </a:r>
                <a:r>
                  <a:rPr lang="en-US" sz="1800" dirty="0"/>
                  <a:t>similarity metric to compare vectors: Cosine similarity (angle</a:t>
                </a:r>
                <a:r>
                  <a:rPr lang="en-US" sz="1800" dirty="0" smtClean="0"/>
                  <a:t>)</a:t>
                </a:r>
              </a:p>
              <a:p>
                <a:pPr lvl="1"/>
                <a:r>
                  <a:rPr lang="en-US" sz="1600" dirty="0" smtClean="0"/>
                  <a:t>Cosine similarity is calculated based on the angle between the vectors</a:t>
                </a:r>
              </a:p>
              <a:p>
                <a:pPr lvl="2"/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𝑠𝑖𝑚</m:t>
                    </m:r>
                    <m:d>
                      <m:dPr>
                        <m:ctrlPr>
                          <a:rPr lang="en-US" sz="1600" i="1">
                            <a:latin typeface="Cambria Math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sz="1600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1600" i="1">
                                <a:latin typeface="Cambria Math"/>
                              </a:rPr>
                              <m:t>𝑎</m:t>
                            </m:r>
                          </m:e>
                        </m:acc>
                        <m:r>
                          <a:rPr lang="en-US" sz="1600" i="1">
                            <a:latin typeface="Cambria Math"/>
                          </a:rPr>
                          <m:t>,</m:t>
                        </m:r>
                        <m:acc>
                          <m:accPr>
                            <m:chr m:val="⃗"/>
                            <m:ctrlPr>
                              <a:rPr lang="en-US" sz="1600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1600" i="1">
                                <a:latin typeface="Cambria Math"/>
                              </a:rPr>
                              <m:t>𝑏</m:t>
                            </m:r>
                          </m:e>
                        </m:acc>
                        <m:r>
                          <a:rPr lang="en-US" sz="1600" i="1">
                            <a:latin typeface="Cambria Math"/>
                          </a:rPr>
                          <m:t> </m:t>
                        </m:r>
                      </m:e>
                    </m:d>
                    <m:r>
                      <a:rPr lang="en-US" sz="16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1600" i="1">
                            <a:latin typeface="Cambria Math"/>
                          </a:rPr>
                        </m:ctrlPr>
                      </m:fPr>
                      <m:num>
                        <m:acc>
                          <m:accPr>
                            <m:chr m:val="⃗"/>
                            <m:ctrlPr>
                              <a:rPr lang="en-US" sz="160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1600" b="0" i="1" smtClean="0">
                                <a:latin typeface="Cambria Math"/>
                              </a:rPr>
                              <m:t>𝑎</m:t>
                            </m:r>
                          </m:e>
                        </m:acc>
                        <m:r>
                          <a:rPr lang="en-US" sz="1600" i="1" smtClean="0">
                            <a:latin typeface="Cambria Math"/>
                            <a:ea typeface="Cambria Math"/>
                          </a:rPr>
                          <m:t>∙</m:t>
                        </m:r>
                        <m:acc>
                          <m:accPr>
                            <m:chr m:val="⃗"/>
                            <m:ctrlPr>
                              <a:rPr lang="en-US" sz="1600" i="1" smtClean="0">
                                <a:latin typeface="Cambria Math"/>
                                <a:ea typeface="Cambria Math"/>
                              </a:rPr>
                            </m:ctrlPr>
                          </m:accPr>
                          <m:e>
                            <m:r>
                              <a:rPr lang="en-US" sz="1600" b="0" i="1" smtClean="0">
                                <a:latin typeface="Cambria Math"/>
                                <a:ea typeface="Cambria Math"/>
                              </a:rPr>
                              <m:t>𝑏</m:t>
                            </m:r>
                          </m:e>
                        </m:acc>
                      </m:num>
                      <m:den>
                        <m:d>
                          <m:dPr>
                            <m:begChr m:val="|"/>
                            <m:endChr m:val="|"/>
                            <m:ctrlPr>
                              <a:rPr lang="en-US" sz="1600" i="1" smtClean="0">
                                <a:latin typeface="Cambria Math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en-US" sz="1600" i="1" smtClean="0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US" sz="1600" b="0" i="1" smtClean="0">
                                    <a:latin typeface="Cambria Math"/>
                                  </a:rPr>
                                  <m:t>𝑎</m:t>
                                </m:r>
                              </m:e>
                            </m:acc>
                          </m:e>
                        </m:d>
                        <m:r>
                          <a:rPr lang="en-US" sz="1600" i="1" smtClean="0">
                            <a:latin typeface="Cambria Math"/>
                            <a:ea typeface="Cambria Math"/>
                          </a:rPr>
                          <m:t>∗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en-US" sz="1600" i="1" smtClean="0">
                                <a:latin typeface="Cambria Math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en-US" sz="1600" i="1" smtClean="0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US" sz="1600" b="0" i="1" smtClean="0">
                                    <a:latin typeface="Cambria Math"/>
                                  </a:rPr>
                                  <m:t>𝑏</m:t>
                                </m:r>
                              </m:e>
                            </m:acc>
                          </m:e>
                        </m:d>
                      </m:den>
                    </m:f>
                  </m:oMath>
                </a14:m>
                <a:endParaRPr lang="en-US" sz="1600" dirty="0" smtClean="0"/>
              </a:p>
              <a:p>
                <a:r>
                  <a:rPr lang="en-US" sz="1800" dirty="0" smtClean="0"/>
                  <a:t>Adjusted cosine similarity</a:t>
                </a:r>
              </a:p>
              <a:p>
                <a:pPr lvl="1"/>
                <a:r>
                  <a:rPr lang="en-US" sz="1600" b="0" dirty="0" smtClean="0"/>
                  <a:t>take </a:t>
                </a:r>
                <a:r>
                  <a:rPr lang="en-US" sz="1600" b="0" dirty="0"/>
                  <a:t>average user ratings into </a:t>
                </a:r>
                <a:r>
                  <a:rPr lang="en-US" sz="1600" b="0" dirty="0" smtClean="0"/>
                  <a:t>account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1600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1600" i="1">
                                <a:latin typeface="Cambria Math"/>
                              </a:rPr>
                              <m:t>𝑟</m:t>
                            </m:r>
                          </m:e>
                        </m:acc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𝑢</m:t>
                        </m:r>
                      </m:sub>
                    </m:sSub>
                  </m:oMath>
                </a14:m>
                <a:r>
                  <a:rPr lang="en-US" sz="1600" b="0" dirty="0" smtClean="0"/>
                  <a:t>), </a:t>
                </a:r>
                <a:r>
                  <a:rPr lang="en-US" sz="1600" b="0" dirty="0"/>
                  <a:t>transform the original ratings</a:t>
                </a:r>
              </a:p>
              <a:p>
                <a:pPr lvl="1"/>
                <a:r>
                  <a:rPr lang="en-US" sz="1600" b="0" dirty="0" smtClean="0"/>
                  <a:t>U</a:t>
                </a:r>
                <a:r>
                  <a:rPr lang="en-US" sz="1600" b="0" dirty="0"/>
                  <a:t>: set of users who have rated both items a and b</a:t>
                </a:r>
                <a:endParaRPr lang="en-US" sz="1600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/>
                      </a:rPr>
                      <m:t>𝑠𝑖𝑚</m:t>
                    </m:r>
                    <m:d>
                      <m:dPr>
                        <m:ctrlPr>
                          <a:rPr lang="en-US" sz="1600" b="0" i="1" smtClean="0">
                            <a:latin typeface="Cambria Math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sz="1600" b="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1600" b="0" i="1" smtClean="0">
                                <a:latin typeface="Cambria Math"/>
                              </a:rPr>
                              <m:t>𝑎</m:t>
                            </m:r>
                          </m:e>
                        </m:acc>
                        <m:r>
                          <a:rPr lang="en-US" sz="1600" b="0" i="1" smtClean="0">
                            <a:latin typeface="Cambria Math"/>
                          </a:rPr>
                          <m:t>,</m:t>
                        </m:r>
                        <m:acc>
                          <m:accPr>
                            <m:chr m:val="⃗"/>
                            <m:ctrlPr>
                              <a:rPr lang="en-US" sz="1600" b="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1600" b="0" i="1" smtClean="0">
                                <a:latin typeface="Cambria Math"/>
                              </a:rPr>
                              <m:t>𝑏</m:t>
                            </m:r>
                          </m:e>
                        </m:acc>
                        <m:r>
                          <a:rPr lang="en-US" sz="1600" b="0" i="1" smtClean="0">
                            <a:latin typeface="Cambria Math"/>
                          </a:rPr>
                          <m:t> </m:t>
                        </m:r>
                      </m:e>
                    </m:d>
                    <m:r>
                      <a:rPr lang="en-US" sz="16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1600" b="0" i="1" smtClean="0">
                            <a:latin typeface="Cambria Math"/>
                          </a:rPr>
                        </m:ctrlPr>
                      </m:fPr>
                      <m:num>
                        <m:nary>
                          <m:naryPr>
                            <m:chr m:val="∑"/>
                            <m:supHide m:val="on"/>
                            <m:ctrlPr>
                              <a:rPr lang="en-US" sz="1600" b="0" i="1" smtClean="0">
                                <a:latin typeface="Cambria Math"/>
                              </a:rPr>
                            </m:ctrlPr>
                          </m:naryPr>
                          <m:sub>
                            <m:r>
                              <m:rPr>
                                <m:brk m:alnAt="7"/>
                              </m:rPr>
                              <a:rPr lang="en-US" sz="1600" b="0" i="1" smtClean="0">
                                <a:latin typeface="Cambria Math"/>
                              </a:rPr>
                              <m:t>𝑢</m:t>
                            </m:r>
                            <m:r>
                              <a:rPr lang="en-US" sz="1600" b="0" i="1" smtClean="0">
                                <a:latin typeface="Cambria Math"/>
                                <a:ea typeface="Cambria Math"/>
                              </a:rPr>
                              <m:t>∈</m:t>
                            </m:r>
                            <m:r>
                              <a:rPr lang="en-US" sz="1600" b="0" i="1" smtClean="0">
                                <a:latin typeface="Cambria Math"/>
                                <a:ea typeface="Cambria Math"/>
                              </a:rPr>
                              <m:t>𝑈</m:t>
                            </m:r>
                          </m:sub>
                          <m:sup/>
                          <m:e>
                            <m:d>
                              <m:dPr>
                                <m:ctrlPr>
                                  <a:rPr lang="en-US" sz="1600" b="0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1600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i="1" smtClean="0">
                                        <a:latin typeface="Cambria Math"/>
                                      </a:rPr>
                                      <m:t>𝑟</m:t>
                                    </m:r>
                                  </m:e>
                                  <m:sub>
                                    <m:r>
                                      <a:rPr lang="en-US" sz="1600" b="0" i="1" smtClean="0">
                                        <a:latin typeface="Cambria Math"/>
                                      </a:rPr>
                                      <m:t>𝑢</m:t>
                                    </m:r>
                                    <m:r>
                                      <a:rPr lang="en-US" sz="1600" b="0" i="1" smtClean="0">
                                        <a:latin typeface="Cambria Math"/>
                                      </a:rPr>
                                      <m:t>,</m:t>
                                    </m:r>
                                    <m:r>
                                      <a:rPr lang="en-US" sz="1600" b="0" i="1" smtClean="0">
                                        <a:latin typeface="Cambria Math"/>
                                      </a:rPr>
                                      <m:t>𝑎</m:t>
                                    </m:r>
                                  </m:sub>
                                </m:sSub>
                                <m:r>
                                  <a:rPr lang="en-US" sz="1600" b="0" i="1" smtClean="0">
                                    <a:latin typeface="Cambria Math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sz="1600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acc>
                                      <m:accPr>
                                        <m:chr m:val="̅"/>
                                        <m:ctrlPr>
                                          <a:rPr lang="en-US" sz="1600" b="0" i="1" smtClean="0">
                                            <a:latin typeface="Cambria Math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1600" b="0" i="1" smtClean="0">
                                            <a:latin typeface="Cambria Math"/>
                                          </a:rPr>
                                          <m:t>𝑟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a:rPr lang="en-US" sz="1600" b="0" i="1" smtClean="0">
                                        <a:latin typeface="Cambria Math"/>
                                      </a:rPr>
                                      <m:t>𝑢</m:t>
                                    </m:r>
                                  </m:sub>
                                </m:sSub>
                              </m:e>
                            </m:d>
                          </m:e>
                        </m:nary>
                        <m:d>
                          <m:dPr>
                            <m:ctrlPr>
                              <a:rPr lang="en-US" sz="1600" b="0" i="1" smtClean="0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1600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latin typeface="Cambria Math"/>
                                  </a:rPr>
                                  <m:t>𝑟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atin typeface="Cambria Math"/>
                                  </a:rPr>
                                  <m:t>𝑢</m:t>
                                </m:r>
                                <m:r>
                                  <a:rPr lang="en-US" sz="1600" b="0" i="1" smtClean="0"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en-US" sz="1600" b="0" i="1" smtClean="0">
                                    <a:latin typeface="Cambria Math"/>
                                  </a:rPr>
                                  <m:t>𝑏</m:t>
                                </m:r>
                              </m:sub>
                            </m:sSub>
                            <m:r>
                              <a:rPr lang="en-US" sz="1600" b="0" i="1" smtClean="0">
                                <a:latin typeface="Cambria Math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sz="1600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̅"/>
                                    <m:ctrlPr>
                                      <a:rPr lang="en-US" sz="1600" b="0" i="1" smtClean="0">
                                        <a:latin typeface="Cambria Math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600" b="0" i="1" smtClean="0">
                                        <a:latin typeface="Cambria Math"/>
                                      </a:rPr>
                                      <m:t>𝑟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US" sz="1600" b="0" i="1" smtClean="0">
                                    <a:latin typeface="Cambria Math"/>
                                  </a:rPr>
                                  <m:t>𝑢</m:t>
                                </m:r>
                              </m:sub>
                            </m:sSub>
                          </m:e>
                        </m:d>
                      </m:num>
                      <m:den>
                        <m:rad>
                          <m:radPr>
                            <m:degHide m:val="on"/>
                            <m:ctrlPr>
                              <a:rPr lang="en-US" sz="1600" b="0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nary>
                              <m:naryPr>
                                <m:chr m:val="∑"/>
                                <m:supHide m:val="on"/>
                                <m:ctrlPr>
                                  <a:rPr lang="en-US" sz="1600" b="0" i="1" smtClean="0">
                                    <a:latin typeface="Cambria Math"/>
                                  </a:rPr>
                                </m:ctrlPr>
                              </m:naryPr>
                              <m:sub>
                                <m:r>
                                  <m:rPr>
                                    <m:brk m:alnAt="7"/>
                                  </m:rPr>
                                  <a:rPr lang="en-US" sz="1600" b="0" i="1" smtClean="0">
                                    <a:latin typeface="Cambria Math"/>
                                  </a:rPr>
                                  <m:t>𝑢</m:t>
                                </m:r>
                                <m:r>
                                  <a:rPr lang="en-US" sz="1600" b="0" i="1" smtClean="0">
                                    <a:latin typeface="Cambria Math"/>
                                    <a:ea typeface="Cambria Math"/>
                                  </a:rPr>
                                  <m:t>∈</m:t>
                                </m:r>
                                <m:r>
                                  <a:rPr lang="en-US" sz="1600" b="0" i="1" smtClean="0">
                                    <a:latin typeface="Cambria Math"/>
                                    <a:ea typeface="Cambria Math"/>
                                  </a:rPr>
                                  <m:t>𝑈</m:t>
                                </m:r>
                              </m:sub>
                              <m:sup/>
                              <m:e>
                                <m:sSup>
                                  <m:sSupPr>
                                    <m:ctrlPr>
                                      <a:rPr lang="en-US" sz="1600" b="0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sz="1600" b="0" i="1" smtClean="0">
                                            <a:latin typeface="Cambria Math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en-US" sz="1600" b="0" i="1" smtClean="0">
                                                <a:latin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600" b="0" i="1" smtClean="0">
                                                <a:latin typeface="Cambria Math"/>
                                              </a:rPr>
                                              <m:t>𝑟</m:t>
                                            </m:r>
                                          </m:e>
                                          <m:sub>
                                            <m:r>
                                              <a:rPr lang="en-US" sz="1600" b="0" i="1" smtClean="0">
                                                <a:latin typeface="Cambria Math"/>
                                              </a:rPr>
                                              <m:t>𝑢</m:t>
                                            </m:r>
                                            <m:r>
                                              <a:rPr lang="en-US" sz="1600" b="0" i="1" smtClean="0">
                                                <a:latin typeface="Cambria Math"/>
                                              </a:rPr>
                                              <m:t>,</m:t>
                                            </m:r>
                                            <m:r>
                                              <a:rPr lang="en-US" sz="1600" b="0" i="1" smtClean="0">
                                                <a:latin typeface="Cambria Math"/>
                                              </a:rPr>
                                              <m:t>𝑎</m:t>
                                            </m:r>
                                          </m:sub>
                                        </m:sSub>
                                        <m:r>
                                          <a:rPr lang="en-US" sz="1600" b="0" i="1" smtClean="0">
                                            <a:latin typeface="Cambria Math"/>
                                          </a:rPr>
                                          <m:t>−</m:t>
                                        </m:r>
                                        <m:sSub>
                                          <m:sSubPr>
                                            <m:ctrlPr>
                                              <a:rPr lang="en-US" sz="1600" b="0" i="1" smtClean="0">
                                                <a:latin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acc>
                                              <m:accPr>
                                                <m:chr m:val="̅"/>
                                                <m:ctrlPr>
                                                  <a:rPr lang="en-US" sz="1600" b="0" i="1" smtClean="0">
                                                    <a:latin typeface="Cambria Math"/>
                                                  </a:rPr>
                                                </m:ctrlPr>
                                              </m:accPr>
                                              <m:e>
                                                <m:r>
                                                  <a:rPr lang="en-US" sz="1600" b="0" i="1" smtClean="0">
                                                    <a:latin typeface="Cambria Math"/>
                                                  </a:rPr>
                                                  <m:t>𝑟</m:t>
                                                </m:r>
                                              </m:e>
                                            </m:acc>
                                          </m:e>
                                          <m:sub>
                                            <m:r>
                                              <a:rPr lang="en-US" sz="1600" b="0" i="1" smtClean="0">
                                                <a:latin typeface="Cambria Math"/>
                                              </a:rPr>
                                              <m:t>𝑢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  <m:sup>
                                    <m:r>
                                      <a:rPr lang="en-US" sz="1600" b="0" i="1" smtClean="0"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nary>
                          </m:e>
                        </m:rad>
                        <m:rad>
                          <m:radPr>
                            <m:degHide m:val="on"/>
                            <m:ctrlPr>
                              <a:rPr lang="en-US" sz="1600" b="0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nary>
                              <m:naryPr>
                                <m:chr m:val="∑"/>
                                <m:supHide m:val="on"/>
                                <m:ctrlPr>
                                  <a:rPr lang="en-US" sz="1600" b="0" i="1" smtClean="0">
                                    <a:latin typeface="Cambria Math"/>
                                  </a:rPr>
                                </m:ctrlPr>
                              </m:naryPr>
                              <m:sub>
                                <m:r>
                                  <m:rPr>
                                    <m:brk m:alnAt="7"/>
                                  </m:rPr>
                                  <a:rPr lang="en-US" sz="1600" b="0" i="1" smtClean="0">
                                    <a:latin typeface="Cambria Math"/>
                                  </a:rPr>
                                  <m:t>𝑢</m:t>
                                </m:r>
                                <m:r>
                                  <a:rPr lang="en-US" sz="1600" b="0" i="1" smtClean="0">
                                    <a:latin typeface="Cambria Math"/>
                                    <a:ea typeface="Cambria Math"/>
                                  </a:rPr>
                                  <m:t>∈</m:t>
                                </m:r>
                                <m:r>
                                  <a:rPr lang="en-US" sz="1600" b="0" i="1" smtClean="0">
                                    <a:latin typeface="Cambria Math"/>
                                    <a:ea typeface="Cambria Math"/>
                                  </a:rPr>
                                  <m:t>𝑈</m:t>
                                </m:r>
                              </m:sub>
                              <m:sup/>
                              <m:e>
                                <m:sSup>
                                  <m:sSupPr>
                                    <m:ctrlPr>
                                      <a:rPr lang="en-US" sz="1600" b="0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sz="1600" b="0" i="1" smtClean="0">
                                            <a:latin typeface="Cambria Math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en-US" sz="1600" b="0" i="1" smtClean="0">
                                                <a:latin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600" b="0" i="1" smtClean="0">
                                                <a:latin typeface="Cambria Math"/>
                                              </a:rPr>
                                              <m:t>𝑟</m:t>
                                            </m:r>
                                          </m:e>
                                          <m:sub>
                                            <m:r>
                                              <a:rPr lang="en-US" sz="1600" b="0" i="1" smtClean="0">
                                                <a:latin typeface="Cambria Math"/>
                                              </a:rPr>
                                              <m:t>𝑢</m:t>
                                            </m:r>
                                            <m:r>
                                              <a:rPr lang="en-US" sz="1600" b="0" i="1" smtClean="0">
                                                <a:latin typeface="Cambria Math"/>
                                              </a:rPr>
                                              <m:t>,</m:t>
                                            </m:r>
                                            <m:r>
                                              <a:rPr lang="en-US" sz="1600" b="0" i="1" smtClean="0">
                                                <a:latin typeface="Cambria Math"/>
                                              </a:rPr>
                                              <m:t>𝑏</m:t>
                                            </m:r>
                                          </m:sub>
                                        </m:sSub>
                                        <m:r>
                                          <a:rPr lang="en-US" sz="1600" b="0" i="1" smtClean="0">
                                            <a:latin typeface="Cambria Math"/>
                                          </a:rPr>
                                          <m:t>−</m:t>
                                        </m:r>
                                        <m:sSub>
                                          <m:sSubPr>
                                            <m:ctrlPr>
                                              <a:rPr lang="en-US" sz="1600" b="0" i="1" smtClean="0">
                                                <a:latin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acc>
                                              <m:accPr>
                                                <m:chr m:val="̅"/>
                                                <m:ctrlPr>
                                                  <a:rPr lang="en-US" sz="1600" b="0" i="1" smtClean="0">
                                                    <a:latin typeface="Cambria Math"/>
                                                  </a:rPr>
                                                </m:ctrlPr>
                                              </m:accPr>
                                              <m:e>
                                                <m:r>
                                                  <a:rPr lang="en-US" sz="1600" b="0" i="1" smtClean="0">
                                                    <a:latin typeface="Cambria Math"/>
                                                  </a:rPr>
                                                  <m:t>𝑟</m:t>
                                                </m:r>
                                              </m:e>
                                            </m:acc>
                                          </m:e>
                                          <m:sub>
                                            <m:r>
                                              <a:rPr lang="en-US" sz="1600" b="0" i="1" smtClean="0">
                                                <a:latin typeface="Cambria Math"/>
                                              </a:rPr>
                                              <m:t>𝑢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  <m:sup>
                                    <m:r>
                                      <a:rPr lang="en-US" sz="1600" b="0" i="1" smtClean="0"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nary>
                          </m:e>
                        </m:rad>
                      </m:den>
                    </m:f>
                  </m:oMath>
                </a14:m>
                <a:endParaRPr lang="en-US" sz="1600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4099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57200" y="1403367"/>
                <a:ext cx="8229600" cy="4689929"/>
              </a:xfrm>
              <a:blipFill rotWithShape="1">
                <a:blip r:embed="rId3"/>
                <a:stretch>
                  <a:fillRect l="-444" t="-649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285170092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Recommending items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>
              <a:xfrm>
                <a:off x="467544" y="1412776"/>
                <a:ext cx="8229600" cy="4525963"/>
              </a:xfrm>
            </p:spPr>
            <p:txBody>
              <a:bodyPr/>
              <a:lstStyle/>
              <a:p>
                <a:r>
                  <a:rPr lang="en-US" sz="1800" dirty="0"/>
                  <a:t>Simple method: nearest neighbors</a:t>
                </a:r>
              </a:p>
              <a:p>
                <a:pPr lvl="1"/>
                <a:r>
                  <a:rPr lang="en-US" sz="1600" dirty="0"/>
                  <a:t>Given a set of documents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/>
                      </a:rPr>
                      <m:t> </m:t>
                    </m:r>
                    <m:r>
                      <a:rPr lang="en-US" sz="1600" i="1" dirty="0" smtClean="0">
                        <a:latin typeface="Cambria Math"/>
                      </a:rPr>
                      <m:t>𝐷</m:t>
                    </m:r>
                    <m:r>
                      <a:rPr lang="en-US" sz="1600" i="1" dirty="0" smtClean="0">
                        <a:latin typeface="Cambria Math"/>
                      </a:rPr>
                      <m:t> </m:t>
                    </m:r>
                  </m:oMath>
                </a14:m>
                <a:r>
                  <a:rPr lang="en-US" sz="1600" dirty="0"/>
                  <a:t>already rated by the user (like/dislike</a:t>
                </a:r>
                <a:r>
                  <a:rPr lang="en-US" sz="1600" dirty="0" smtClean="0"/>
                  <a:t>)</a:t>
                </a:r>
              </a:p>
              <a:p>
                <a:pPr lvl="2"/>
                <a:r>
                  <a:rPr lang="en-US" sz="1400" dirty="0" smtClean="0"/>
                  <a:t>Either explicitly via user interface</a:t>
                </a:r>
              </a:p>
              <a:p>
                <a:pPr lvl="2"/>
                <a:r>
                  <a:rPr lang="en-US" sz="1400" dirty="0" smtClean="0"/>
                  <a:t>Or implicitly by monitoring user's behavior</a:t>
                </a:r>
                <a:endParaRPr lang="en-US" sz="1400" dirty="0"/>
              </a:p>
              <a:p>
                <a:pPr lvl="1"/>
                <a:r>
                  <a:rPr lang="en-US" sz="1600" dirty="0"/>
                  <a:t>Find the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sz="1600" dirty="0"/>
                  <a:t> nearest neighbors of an not-yet-seen item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/>
                      </a:rPr>
                      <m:t>𝑖</m:t>
                    </m:r>
                  </m:oMath>
                </a14:m>
                <a:r>
                  <a:rPr lang="en-US" sz="1600" dirty="0"/>
                  <a:t> in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/>
                      </a:rPr>
                      <m:t>𝐷</m:t>
                    </m:r>
                  </m:oMath>
                </a14:m>
                <a:endParaRPr lang="en-US" sz="1600" dirty="0" smtClean="0"/>
              </a:p>
              <a:p>
                <a:pPr lvl="2"/>
                <a:r>
                  <a:rPr lang="en-US" sz="1400" dirty="0" smtClean="0"/>
                  <a:t>Use similarity measures (like cosine similarity) to capture similarity of two documents</a:t>
                </a:r>
                <a:endParaRPr lang="en-US" sz="1400" dirty="0"/>
              </a:p>
              <a:p>
                <a:pPr lvl="1"/>
                <a:r>
                  <a:rPr lang="en-US" sz="1600" dirty="0"/>
                  <a:t>Take these </a:t>
                </a:r>
                <a:r>
                  <a:rPr lang="en-US" sz="1600" dirty="0" smtClean="0"/>
                  <a:t>neighbors to </a:t>
                </a:r>
                <a:r>
                  <a:rPr lang="en-US" sz="1600" dirty="0"/>
                  <a:t>predict a </a:t>
                </a:r>
                <a:r>
                  <a:rPr lang="en-US" sz="1600" dirty="0" smtClean="0"/>
                  <a:t>rating </a:t>
                </a:r>
                <a:r>
                  <a:rPr lang="en-US" sz="1600" dirty="0"/>
                  <a:t>for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/>
                      </a:rPr>
                      <m:t>𝑖</m:t>
                    </m:r>
                  </m:oMath>
                </a14:m>
                <a:endParaRPr lang="en-US" sz="1600" dirty="0" smtClean="0"/>
              </a:p>
              <a:p>
                <a:pPr lvl="2"/>
                <a:r>
                  <a:rPr lang="en-US" sz="1500" dirty="0" smtClean="0"/>
                  <a:t>e.g. </a:t>
                </a:r>
                <a14:m>
                  <m:oMath xmlns:m="http://schemas.openxmlformats.org/officeDocument/2006/math">
                    <m:r>
                      <a:rPr lang="en-US" sz="1500" i="1" dirty="0" smtClean="0">
                        <a:latin typeface="Cambria Math"/>
                      </a:rPr>
                      <m:t>𝑘</m:t>
                    </m:r>
                    <m:r>
                      <a:rPr lang="en-US" sz="1500" i="1" dirty="0" smtClean="0">
                        <a:latin typeface="Cambria Math"/>
                      </a:rPr>
                      <m:t>=5</m:t>
                    </m:r>
                  </m:oMath>
                </a14:m>
                <a:r>
                  <a:rPr lang="en-US" sz="1500" dirty="0" smtClean="0"/>
                  <a:t> most similar items to</a:t>
                </a:r>
                <a14:m>
                  <m:oMath xmlns:m="http://schemas.openxmlformats.org/officeDocument/2006/math">
                    <m:r>
                      <a:rPr lang="en-US" sz="1500" i="1" dirty="0" smtClean="0">
                        <a:latin typeface="Cambria Math"/>
                      </a:rPr>
                      <m:t> </m:t>
                    </m:r>
                    <m:r>
                      <a:rPr lang="en-US" sz="1500" i="1" dirty="0" smtClean="0">
                        <a:latin typeface="Cambria Math"/>
                      </a:rPr>
                      <m:t>𝑖</m:t>
                    </m:r>
                  </m:oMath>
                </a14:m>
                <a:r>
                  <a:rPr lang="en-US" sz="1500" dirty="0" smtClean="0"/>
                  <a:t>. </a:t>
                </a:r>
                <a:r>
                  <a:rPr lang="en-US" sz="1500" dirty="0"/>
                  <a:t/>
                </a:r>
                <a:br>
                  <a:rPr lang="en-US" sz="1500" dirty="0"/>
                </a:br>
                <a:r>
                  <a:rPr lang="en-US" sz="1500" dirty="0" smtClean="0"/>
                  <a:t>4 of </a:t>
                </a:r>
                <a14:m>
                  <m:oMath xmlns:m="http://schemas.openxmlformats.org/officeDocument/2006/math">
                    <m:r>
                      <a:rPr lang="en-US" sz="1500" i="1" dirty="0" smtClean="0">
                        <a:latin typeface="Cambria Math"/>
                      </a:rPr>
                      <m:t>𝑘</m:t>
                    </m:r>
                  </m:oMath>
                </a14:m>
                <a:r>
                  <a:rPr lang="en-US" sz="1500" dirty="0" smtClean="0"/>
                  <a:t> items were liked by current user </a:t>
                </a:r>
                <a:r>
                  <a:rPr lang="en-US" sz="1500" dirty="0"/>
                  <a:t> </a:t>
                </a:r>
                <a:r>
                  <a:rPr lang="en-US" sz="1500" dirty="0" smtClean="0"/>
                  <a:t>      item </a:t>
                </a:r>
                <a14:m>
                  <m:oMath xmlns:m="http://schemas.openxmlformats.org/officeDocument/2006/math">
                    <m:r>
                      <a:rPr lang="en-US" sz="1500" i="1" dirty="0" smtClean="0">
                        <a:latin typeface="Cambria Math"/>
                      </a:rPr>
                      <m:t>𝑖</m:t>
                    </m:r>
                  </m:oMath>
                </a14:m>
                <a:r>
                  <a:rPr lang="en-US" sz="1500" dirty="0" smtClean="0"/>
                  <a:t> will also be liked by this user</a:t>
                </a:r>
                <a:br>
                  <a:rPr lang="en-US" sz="1500" dirty="0" smtClean="0"/>
                </a:br>
                <a:endParaRPr lang="en-US" sz="1500" dirty="0"/>
              </a:p>
              <a:p>
                <a:pPr lvl="1"/>
                <a:r>
                  <a:rPr lang="en-US" sz="1600" dirty="0" smtClean="0"/>
                  <a:t>Variations</a:t>
                </a:r>
                <a:r>
                  <a:rPr lang="en-US" sz="1600" dirty="0"/>
                  <a:t>: </a:t>
                </a:r>
                <a:endParaRPr lang="en-US" sz="1600" dirty="0" smtClean="0"/>
              </a:p>
              <a:p>
                <a:pPr lvl="2"/>
                <a:r>
                  <a:rPr lang="en-US" sz="1500" dirty="0" smtClean="0"/>
                  <a:t>Varying neighborhood size k</a:t>
                </a:r>
              </a:p>
              <a:p>
                <a:pPr lvl="2"/>
                <a:r>
                  <a:rPr lang="en-US" sz="1500" dirty="0" smtClean="0"/>
                  <a:t>lower/upper </a:t>
                </a:r>
                <a:r>
                  <a:rPr lang="en-US" sz="1500" dirty="0"/>
                  <a:t>similarity </a:t>
                </a:r>
                <a:r>
                  <a:rPr lang="en-US" sz="1500" dirty="0" smtClean="0"/>
                  <a:t>thresholds to prevent system from recommending items the user already has seen</a:t>
                </a:r>
                <a:endParaRPr lang="en-US" sz="1500" dirty="0"/>
              </a:p>
              <a:p>
                <a:pPr lvl="1"/>
                <a:r>
                  <a:rPr lang="en-US" sz="1600" dirty="0"/>
                  <a:t>Good to model short-term interests / follow-up stories</a:t>
                </a:r>
              </a:p>
              <a:p>
                <a:pPr lvl="1"/>
                <a:r>
                  <a:rPr lang="en-US" sz="1600" dirty="0"/>
                  <a:t>Used in combination with method to model long-term </a:t>
                </a:r>
                <a:r>
                  <a:rPr lang="en-US" sz="1600" dirty="0" smtClean="0"/>
                  <a:t>preferences</a:t>
                </a:r>
                <a:endParaRPr lang="en-US" sz="1600" dirty="0"/>
              </a:p>
            </p:txBody>
          </p:sp>
        </mc:Choice>
        <mc:Fallback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7544" y="1412776"/>
                <a:ext cx="8229600" cy="4525963"/>
              </a:xfrm>
              <a:blipFill rotWithShape="1">
                <a:blip r:embed="rId3"/>
                <a:stretch>
                  <a:fillRect l="-519" t="-674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Pfeil nach rechts 3"/>
          <p:cNvSpPr/>
          <p:nvPr/>
        </p:nvSpPr>
        <p:spPr bwMode="auto">
          <a:xfrm>
            <a:off x="4788024" y="3717032"/>
            <a:ext cx="216024" cy="144016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89441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Recommending items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7787208" cy="4525963"/>
          </a:xfrm>
        </p:spPr>
        <p:txBody>
          <a:bodyPr/>
          <a:lstStyle/>
          <a:p>
            <a:pPr marL="342900" lvl="1" indent="-342900">
              <a:spcBef>
                <a:spcPts val="1200"/>
              </a:spcBef>
              <a:buFont typeface="Wingdings" pitchFamily="2" charset="2"/>
              <a:buChar char="§"/>
            </a:pPr>
            <a:r>
              <a:rPr lang="en-US" dirty="0" smtClean="0"/>
              <a:t>Retrieval quality depends on individual capability to formulate queries  with right keywords.</a:t>
            </a:r>
          </a:p>
          <a:p>
            <a:r>
              <a:rPr lang="en-US" sz="1800" dirty="0" smtClean="0"/>
              <a:t>Query-based </a:t>
            </a:r>
            <a:r>
              <a:rPr lang="en-US" sz="1800" dirty="0"/>
              <a:t>retrieval: Rocchio's </a:t>
            </a:r>
            <a:r>
              <a:rPr lang="en-US" sz="1800" dirty="0" smtClean="0"/>
              <a:t>method</a:t>
            </a:r>
          </a:p>
          <a:p>
            <a:pPr lvl="1"/>
            <a:r>
              <a:rPr lang="en-US" sz="1600" dirty="0" smtClean="0"/>
              <a:t>The </a:t>
            </a:r>
            <a:r>
              <a:rPr lang="en-US" sz="1600" dirty="0"/>
              <a:t>SMART System: Users are allowed to rate (relevant/irrelevant) retrieved documents (feedback)</a:t>
            </a:r>
          </a:p>
          <a:p>
            <a:pPr lvl="1"/>
            <a:r>
              <a:rPr lang="en-US" sz="1600" dirty="0"/>
              <a:t>The system then learns a prototype of relevant/irrelevant documents</a:t>
            </a:r>
          </a:p>
          <a:p>
            <a:pPr lvl="1"/>
            <a:r>
              <a:rPr lang="en-US" sz="1600" dirty="0"/>
              <a:t>Queries are then automatically extended with additional terms/weight of relevant </a:t>
            </a:r>
            <a:r>
              <a:rPr lang="en-US" sz="1600" dirty="0" smtClean="0"/>
              <a:t>documents</a:t>
            </a:r>
          </a:p>
        </p:txBody>
      </p:sp>
    </p:spTree>
    <p:extLst>
      <p:ext uri="{BB962C8B-B14F-4D97-AF65-F5344CB8AC3E}">
        <p14:creationId xmlns:p14="http://schemas.microsoft.com/office/powerpoint/2010/main" xmlns="" val="3483493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2102273"/>
            <a:ext cx="3024336" cy="1902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Rocchio details</a:t>
            </a:r>
            <a:endParaRPr lang="en-US" dirty="0"/>
          </a:p>
        </p:txBody>
      </p:sp>
      <p:sp>
        <p:nvSpPr>
          <p:cNvPr id="4" name="Inhaltsplatzhalt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800" dirty="0" smtClean="0"/>
              <a:t>Document collections D</a:t>
            </a:r>
            <a:r>
              <a:rPr lang="en-US" sz="1800" baseline="30000" dirty="0" smtClean="0"/>
              <a:t>+</a:t>
            </a:r>
            <a:r>
              <a:rPr lang="en-US" sz="1800" dirty="0" smtClean="0"/>
              <a:t> (liked) and D</a:t>
            </a:r>
            <a:r>
              <a:rPr lang="en-US" sz="1800" baseline="30000" dirty="0" smtClean="0"/>
              <a:t>-</a:t>
            </a:r>
            <a:r>
              <a:rPr lang="en-US" sz="1800" dirty="0" smtClean="0"/>
              <a:t> (disliked)</a:t>
            </a:r>
          </a:p>
          <a:p>
            <a:pPr lvl="1"/>
            <a:r>
              <a:rPr lang="en-US" sz="1600" dirty="0" smtClean="0"/>
              <a:t>Calculate prototype vector for these categories.</a:t>
            </a:r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marL="457200" lvl="1" indent="0">
              <a:buNone/>
            </a:pPr>
            <a:r>
              <a:rPr lang="en-US" dirty="0"/>
              <a:t/>
            </a:r>
            <a:br>
              <a:rPr lang="en-US" dirty="0"/>
            </a:br>
            <a:endParaRPr lang="en-US" dirty="0" smtClean="0"/>
          </a:p>
          <a:p>
            <a:r>
              <a:rPr lang="en-US" sz="1800" dirty="0" smtClean="0"/>
              <a:t>Computing modified query Q</a:t>
            </a:r>
            <a:r>
              <a:rPr lang="en-US" sz="1100" dirty="0" smtClean="0"/>
              <a:t>i+1</a:t>
            </a:r>
            <a:r>
              <a:rPr lang="en-US" sz="1800" dirty="0" smtClean="0"/>
              <a:t> from </a:t>
            </a:r>
            <a:br>
              <a:rPr lang="en-US" sz="1800" dirty="0" smtClean="0"/>
            </a:br>
            <a:r>
              <a:rPr lang="en-US" sz="1800" dirty="0" smtClean="0"/>
              <a:t>current query Q</a:t>
            </a:r>
            <a:r>
              <a:rPr lang="en-US" sz="1100" dirty="0" smtClean="0"/>
              <a:t>i  </a:t>
            </a:r>
            <a:r>
              <a:rPr lang="en-US" sz="1800" dirty="0" smtClean="0"/>
              <a:t>with:</a:t>
            </a:r>
            <a:endParaRPr lang="en-US" sz="400" dirty="0" smtClean="0"/>
          </a:p>
          <a:p>
            <a:pPr marL="0" indent="0">
              <a:buNone/>
            </a:pP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/>
            </a:r>
            <a:br>
              <a:rPr lang="en-US" sz="1400" dirty="0" smtClean="0"/>
            </a:br>
            <a:endParaRPr lang="en-US" sz="1400" dirty="0" smtClean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8" name="Textfeld 7"/>
              <p:cNvSpPr txBox="1"/>
              <p:nvPr/>
            </p:nvSpPr>
            <p:spPr>
              <a:xfrm>
                <a:off x="179512" y="4640962"/>
                <a:ext cx="5562512" cy="6708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solidFill>
                                <a:schemeClr val="accent1">
                                  <a:lumMod val="25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chemeClr val="accent1">
                                  <a:lumMod val="25000"/>
                                </a:schemeClr>
                              </a:solidFill>
                              <a:latin typeface="Cambria Math"/>
                            </a:rPr>
                            <m:t>𝑸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accent1">
                                  <a:lumMod val="25000"/>
                                </a:schemeClr>
                              </a:solidFill>
                              <a:latin typeface="Cambria Math"/>
                            </a:rPr>
                            <m:t>𝒊</m:t>
                          </m:r>
                          <m:r>
                            <a:rPr lang="en-US" sz="1400" i="1">
                              <a:solidFill>
                                <a:schemeClr val="accent1">
                                  <a:lumMod val="25000"/>
                                </a:schemeClr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en-US" sz="1400" i="1">
                              <a:solidFill>
                                <a:schemeClr val="accent1">
                                  <a:lumMod val="25000"/>
                                </a:schemeClr>
                              </a:solidFill>
                              <a:latin typeface="Cambria Math"/>
                            </a:rPr>
                            <m:t>𝟏</m:t>
                          </m:r>
                        </m:sub>
                      </m:sSub>
                      <m:r>
                        <a:rPr lang="en-US" sz="1400" i="1">
                          <a:solidFill>
                            <a:schemeClr val="accent1">
                              <a:lumMod val="25000"/>
                            </a:schemeClr>
                          </a:solidFill>
                          <a:latin typeface="Cambria Math"/>
                        </a:rPr>
                        <m:t>= </m:t>
                      </m:r>
                      <m:r>
                        <a:rPr lang="en-US" sz="1400" i="1">
                          <a:solidFill>
                            <a:schemeClr val="accent1">
                              <a:lumMod val="25000"/>
                            </a:schemeClr>
                          </a:solidFill>
                          <a:latin typeface="Cambria Math"/>
                          <a:ea typeface="Cambria Math"/>
                        </a:rPr>
                        <m:t>𝜶</m:t>
                      </m:r>
                      <m:r>
                        <a:rPr lang="en-US" sz="1400" i="1">
                          <a:solidFill>
                            <a:schemeClr val="accent1">
                              <a:lumMod val="25000"/>
                            </a:schemeClr>
                          </a:solidFill>
                          <a:latin typeface="Cambria Math"/>
                          <a:ea typeface="Cambria Math"/>
                        </a:rPr>
                        <m:t> ∗ 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chemeClr val="accent1">
                                  <a:lumMod val="2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chemeClr val="accent1">
                                  <a:lumMod val="2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𝑸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accent1">
                                  <a:lumMod val="2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𝒊</m:t>
                          </m:r>
                        </m:sub>
                      </m:sSub>
                      <m:r>
                        <a:rPr lang="en-US" sz="1400" i="1">
                          <a:solidFill>
                            <a:schemeClr val="accent1">
                              <a:lumMod val="25000"/>
                            </a:schemeClr>
                          </a:solidFill>
                          <a:latin typeface="Cambria Math"/>
                          <a:ea typeface="Cambria Math"/>
                        </a:rPr>
                        <m:t>+ </m:t>
                      </m:r>
                      <m:r>
                        <a:rPr lang="en-US" sz="1400" i="1">
                          <a:solidFill>
                            <a:schemeClr val="accent1">
                              <a:lumMod val="25000"/>
                            </a:schemeClr>
                          </a:solidFill>
                          <a:latin typeface="Cambria Math"/>
                          <a:ea typeface="Cambria Math"/>
                        </a:rPr>
                        <m:t>𝜷</m:t>
                      </m:r>
                      <m:d>
                        <m:dPr>
                          <m:ctrlPr>
                            <a:rPr lang="en-US" sz="1400" i="1">
                              <a:solidFill>
                                <a:schemeClr val="accent1">
                                  <a:lumMod val="2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400" i="1">
                                  <a:solidFill>
                                    <a:schemeClr val="accent1">
                                      <a:lumMod val="25000"/>
                                    </a:schemeClr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sz="1400" i="1">
                                  <a:solidFill>
                                    <a:schemeClr val="accent1">
                                      <a:lumMod val="25000"/>
                                    </a:schemeClr>
                                  </a:solidFill>
                                  <a:latin typeface="Cambria Math"/>
                                  <a:ea typeface="Cambria Math"/>
                                </a:rPr>
                                <m:t>𝟏</m:t>
                              </m:r>
                            </m:num>
                            <m:den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sz="1400" i="1">
                                      <a:solidFill>
                                        <a:schemeClr val="accent1">
                                          <a:lumMod val="25000"/>
                                        </a:schemeClr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sz="1400" i="1">
                                          <a:solidFill>
                                            <a:schemeClr val="accent1">
                                              <a:lumMod val="25000"/>
                                            </a:schemeClr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400" i="1">
                                          <a:solidFill>
                                            <a:schemeClr val="accent1">
                                              <a:lumMod val="25000"/>
                                            </a:schemeClr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𝑫</m:t>
                                      </m:r>
                                    </m:e>
                                    <m:sup>
                                      <m:r>
                                        <a:rPr lang="en-US" sz="1400" i="1">
                                          <a:solidFill>
                                            <a:schemeClr val="accent1">
                                              <a:lumMod val="25000"/>
                                            </a:schemeClr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+</m:t>
                                      </m:r>
                                    </m:sup>
                                  </m:sSup>
                                </m:e>
                              </m:d>
                            </m:den>
                          </m:f>
                          <m:r>
                            <a:rPr lang="en-US" sz="1400" i="1">
                              <a:solidFill>
                                <a:schemeClr val="accent1">
                                  <a:lumMod val="2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 </m:t>
                          </m:r>
                          <m:nary>
                            <m:naryPr>
                              <m:chr m:val="∑"/>
                              <m:supHide m:val="on"/>
                              <m:ctrlPr>
                                <a:rPr lang="en-US" sz="1400" i="1">
                                  <a:solidFill>
                                    <a:schemeClr val="accent1">
                                      <a:lumMod val="25000"/>
                                    </a:schemeClr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naryPr>
                            <m:sub>
                              <m:sSup>
                                <m:sSupPr>
                                  <m:ctrlPr>
                                    <a:rPr lang="en-US" sz="1400" i="1">
                                      <a:solidFill>
                                        <a:schemeClr val="accent1">
                                          <a:lumMod val="25000"/>
                                        </a:schemeClr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i="1">
                                      <a:solidFill>
                                        <a:schemeClr val="accent1">
                                          <a:lumMod val="25000"/>
                                        </a:schemeClr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𝒅</m:t>
                                  </m:r>
                                </m:e>
                                <m:sup>
                                  <m:r>
                                    <a:rPr lang="en-US" sz="1400" i="1">
                                      <a:solidFill>
                                        <a:schemeClr val="accent1">
                                          <a:lumMod val="25000"/>
                                        </a:schemeClr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+</m:t>
                                  </m:r>
                                </m:sup>
                              </m:sSup>
                              <m:r>
                                <a:rPr lang="en-US" sz="1400" i="1">
                                  <a:solidFill>
                                    <a:schemeClr val="accent1">
                                      <a:lumMod val="25000"/>
                                    </a:schemeClr>
                                  </a:solidFill>
                                  <a:latin typeface="Cambria Math"/>
                                  <a:ea typeface="Cambria Math"/>
                                </a:rPr>
                                <m:t>∈</m:t>
                              </m:r>
                              <m:sSup>
                                <m:sSupPr>
                                  <m:ctrlPr>
                                    <a:rPr lang="en-US" sz="1400" i="1">
                                      <a:solidFill>
                                        <a:schemeClr val="accent1">
                                          <a:lumMod val="25000"/>
                                        </a:schemeClr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i="1">
                                      <a:solidFill>
                                        <a:schemeClr val="accent1">
                                          <a:lumMod val="25000"/>
                                        </a:schemeClr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𝑫</m:t>
                                  </m:r>
                                </m:e>
                                <m:sup>
                                  <m:r>
                                    <a:rPr lang="en-US" sz="1400" i="1">
                                      <a:solidFill>
                                        <a:schemeClr val="accent1">
                                          <a:lumMod val="25000"/>
                                        </a:schemeClr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+</m:t>
                                  </m:r>
                                </m:sup>
                              </m:sSup>
                            </m:sub>
                            <m:sup/>
                            <m:e>
                              <m:sSup>
                                <m:sSupPr>
                                  <m:ctrlPr>
                                    <a:rPr lang="en-US" sz="1400" i="1">
                                      <a:solidFill>
                                        <a:schemeClr val="accent1">
                                          <a:lumMod val="25000"/>
                                        </a:schemeClr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i="1">
                                      <a:solidFill>
                                        <a:schemeClr val="accent1">
                                          <a:lumMod val="25000"/>
                                        </a:schemeClr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𝒅</m:t>
                                  </m:r>
                                </m:e>
                                <m:sup>
                                  <m:r>
                                    <a:rPr lang="en-US" sz="1400" i="1">
                                      <a:solidFill>
                                        <a:schemeClr val="accent1">
                                          <a:lumMod val="25000"/>
                                        </a:schemeClr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+</m:t>
                                  </m:r>
                                </m:sup>
                              </m:sSup>
                            </m:e>
                          </m:nary>
                        </m:e>
                      </m:d>
                      <m:r>
                        <a:rPr lang="en-US" sz="1400">
                          <a:solidFill>
                            <a:schemeClr val="accent1">
                              <a:lumMod val="25000"/>
                            </a:schemeClr>
                          </a:solidFill>
                          <a:latin typeface="Cambria Math"/>
                          <a:ea typeface="Cambria Math"/>
                        </a:rPr>
                        <m:t>− </m:t>
                      </m:r>
                      <m:r>
                        <a:rPr lang="en-US" sz="1400" i="1">
                          <a:solidFill>
                            <a:schemeClr val="accent1">
                              <a:lumMod val="25000"/>
                            </a:schemeClr>
                          </a:solidFill>
                          <a:latin typeface="Cambria Math"/>
                          <a:ea typeface="Cambria Math"/>
                        </a:rPr>
                        <m:t>𝛄</m:t>
                      </m:r>
                      <m:d>
                        <m:dPr>
                          <m:ctrlPr>
                            <a:rPr lang="en-US" sz="1400" i="1">
                              <a:solidFill>
                                <a:schemeClr val="accent1">
                                  <a:lumMod val="2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400" i="1">
                                  <a:solidFill>
                                    <a:schemeClr val="accent1">
                                      <a:lumMod val="25000"/>
                                    </a:schemeClr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sz="1400" i="1">
                                  <a:solidFill>
                                    <a:schemeClr val="accent1">
                                      <a:lumMod val="25000"/>
                                    </a:schemeClr>
                                  </a:solidFill>
                                  <a:latin typeface="Cambria Math"/>
                                  <a:ea typeface="Cambria Math"/>
                                </a:rPr>
                                <m:t>𝟏</m:t>
                              </m:r>
                            </m:num>
                            <m:den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sz="1400" i="1">
                                      <a:solidFill>
                                        <a:schemeClr val="accent1">
                                          <a:lumMod val="25000"/>
                                        </a:schemeClr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sz="1400" i="1">
                                          <a:solidFill>
                                            <a:schemeClr val="accent1">
                                              <a:lumMod val="25000"/>
                                            </a:schemeClr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400" i="1">
                                          <a:solidFill>
                                            <a:schemeClr val="accent1">
                                              <a:lumMod val="25000"/>
                                            </a:schemeClr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𝑫</m:t>
                                      </m:r>
                                    </m:e>
                                    <m:sup>
                                      <m:r>
                                        <a:rPr lang="en-US" sz="1400" i="1">
                                          <a:solidFill>
                                            <a:schemeClr val="accent1">
                                              <a:lumMod val="25000"/>
                                            </a:schemeClr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−</m:t>
                                      </m:r>
                                    </m:sup>
                                  </m:sSup>
                                </m:e>
                              </m:d>
                            </m:den>
                          </m:f>
                          <m:nary>
                            <m:naryPr>
                              <m:chr m:val="∑"/>
                              <m:supHide m:val="on"/>
                              <m:ctrlPr>
                                <a:rPr lang="en-US" sz="1400" i="1">
                                  <a:solidFill>
                                    <a:schemeClr val="accent1">
                                      <a:lumMod val="25000"/>
                                    </a:schemeClr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naryPr>
                            <m:sub>
                              <m:sSup>
                                <m:sSupPr>
                                  <m:ctrlPr>
                                    <a:rPr lang="en-US" sz="1400" i="1">
                                      <a:solidFill>
                                        <a:schemeClr val="accent1">
                                          <a:lumMod val="25000"/>
                                        </a:schemeClr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i="1">
                                      <a:solidFill>
                                        <a:schemeClr val="accent1">
                                          <a:lumMod val="25000"/>
                                        </a:schemeClr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𝒅</m:t>
                                  </m:r>
                                </m:e>
                                <m:sup>
                                  <m:r>
                                    <a:rPr lang="en-US" sz="1400" i="1">
                                      <a:solidFill>
                                        <a:schemeClr val="accent1">
                                          <a:lumMod val="25000"/>
                                        </a:schemeClr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−</m:t>
                                  </m:r>
                                </m:sup>
                              </m:sSup>
                              <m:r>
                                <m:rPr>
                                  <m:brk m:alnAt="7"/>
                                </m:rPr>
                                <a:rPr lang="en-US" sz="1400" i="1">
                                  <a:solidFill>
                                    <a:schemeClr val="accent1">
                                      <a:lumMod val="25000"/>
                                    </a:schemeClr>
                                  </a:solidFill>
                                  <a:latin typeface="Cambria Math"/>
                                  <a:ea typeface="Cambria Math"/>
                                </a:rPr>
                                <m:t>∈</m:t>
                              </m:r>
                              <m:sSup>
                                <m:sSupPr>
                                  <m:ctrlPr>
                                    <a:rPr lang="en-US" sz="1400" i="1">
                                      <a:solidFill>
                                        <a:schemeClr val="accent1">
                                          <a:lumMod val="25000"/>
                                        </a:schemeClr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i="1">
                                      <a:solidFill>
                                        <a:schemeClr val="accent1">
                                          <a:lumMod val="25000"/>
                                        </a:schemeClr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𝑫</m:t>
                                  </m:r>
                                </m:e>
                                <m:sup>
                                  <m:r>
                                    <a:rPr lang="en-US" sz="1400" i="1">
                                      <a:solidFill>
                                        <a:schemeClr val="accent1">
                                          <a:lumMod val="25000"/>
                                        </a:schemeClr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−</m:t>
                                  </m:r>
                                </m:sup>
                              </m:sSup>
                            </m:sub>
                            <m:sup/>
                            <m:e>
                              <m:sSup>
                                <m:sSupPr>
                                  <m:ctrlPr>
                                    <a:rPr lang="en-US" sz="1400" i="1">
                                      <a:solidFill>
                                        <a:schemeClr val="accent1">
                                          <a:lumMod val="25000"/>
                                        </a:schemeClr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i="1">
                                      <a:solidFill>
                                        <a:schemeClr val="accent1">
                                          <a:lumMod val="25000"/>
                                        </a:schemeClr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𝒅</m:t>
                                  </m:r>
                                </m:e>
                                <m:sup>
                                  <m:r>
                                    <a:rPr lang="en-US" sz="1400" i="1">
                                      <a:solidFill>
                                        <a:schemeClr val="accent1">
                                          <a:lumMod val="25000"/>
                                        </a:schemeClr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−</m:t>
                                  </m:r>
                                </m:sup>
                              </m:sSup>
                            </m:e>
                          </m:nary>
                        </m:e>
                      </m:d>
                    </m:oMath>
                  </m:oMathPara>
                </a14:m>
                <a:endParaRPr lang="en-US" sz="1400" dirty="0">
                  <a:solidFill>
                    <a:schemeClr val="accent1">
                      <a:lumMod val="25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8" name="Textfeld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4640962"/>
                <a:ext cx="5562512" cy="67082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17999" y="2636911"/>
            <a:ext cx="2123732" cy="864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4932040" y="3933056"/>
            <a:ext cx="4211960" cy="1255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eaLnBrk="0" hangingPunct="0">
              <a:spcBef>
                <a:spcPts val="1200"/>
              </a:spcBef>
              <a:buFont typeface="Wingdings" pitchFamily="2" charset="2"/>
              <a:buChar char="§"/>
            </a:pPr>
            <a:r>
              <a:rPr lang="en-US" kern="0" dirty="0">
                <a:solidFill>
                  <a:srgbClr val="003366"/>
                </a:solidFill>
                <a:latin typeface="Calibri" pitchFamily="34" charset="0"/>
                <a:sym typeface="Symbol"/>
              </a:rPr>
              <a:t>, ,  used to fine-tune the feedback </a:t>
            </a: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</a:pPr>
            <a:r>
              <a:rPr lang="en-US" sz="1600" b="0" kern="0" dirty="0">
                <a:solidFill>
                  <a:srgbClr val="003366"/>
                </a:solidFill>
                <a:latin typeface="Calibri" pitchFamily="34" charset="0"/>
                <a:sym typeface="Symbol"/>
              </a:rPr>
              <a:t> weight for original query</a:t>
            </a: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</a:pPr>
            <a:r>
              <a:rPr lang="en-US" sz="1600" b="0" kern="0" dirty="0">
                <a:solidFill>
                  <a:srgbClr val="003366"/>
                </a:solidFill>
                <a:latin typeface="Calibri" pitchFamily="34" charset="0"/>
                <a:sym typeface="Symbol"/>
              </a:rPr>
              <a:t> weight for positive feedback</a:t>
            </a: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</a:pPr>
            <a:r>
              <a:rPr lang="en-US" sz="1600" b="0" kern="0" dirty="0">
                <a:solidFill>
                  <a:srgbClr val="003366"/>
                </a:solidFill>
                <a:latin typeface="Calibri" pitchFamily="34" charset="0"/>
                <a:sym typeface="Symbol"/>
              </a:rPr>
              <a:t> weight for negative feedback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545481" y="5373216"/>
            <a:ext cx="4098527" cy="6647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eaLnBrk="0" hangingPunct="0">
              <a:spcBef>
                <a:spcPts val="1200"/>
              </a:spcBef>
              <a:buFont typeface="Wingdings" pitchFamily="2" charset="2"/>
              <a:buChar char="§"/>
            </a:pPr>
            <a:r>
              <a:rPr lang="en-US" kern="0" dirty="0" smtClean="0">
                <a:solidFill>
                  <a:srgbClr val="003366"/>
                </a:solidFill>
                <a:latin typeface="Calibri" pitchFamily="34" charset="0"/>
                <a:sym typeface="Symbol"/>
              </a:rPr>
              <a:t>Often only positive feedback is used</a:t>
            </a:r>
            <a:endParaRPr lang="en-US" kern="0" dirty="0">
              <a:solidFill>
                <a:srgbClr val="003366"/>
              </a:solidFill>
              <a:latin typeface="Calibri" pitchFamily="34" charset="0"/>
              <a:sym typeface="Symbol"/>
            </a:endParaRP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</a:pPr>
            <a:r>
              <a:rPr lang="en-US" sz="1600" b="0" kern="0" dirty="0" smtClean="0">
                <a:solidFill>
                  <a:srgbClr val="003366"/>
                </a:solidFill>
                <a:latin typeface="Calibri" pitchFamily="34" charset="0"/>
                <a:sym typeface="Symbol"/>
              </a:rPr>
              <a:t>More valuable than negative feedback</a:t>
            </a:r>
            <a:endParaRPr lang="en-US" sz="1600" b="0" kern="0" dirty="0">
              <a:solidFill>
                <a:srgbClr val="003366"/>
              </a:solidFill>
              <a:latin typeface="Calibri" pitchFamily="34" charset="0"/>
              <a:sym typeface="Symbo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5703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Practical </a:t>
            </a:r>
            <a:r>
              <a:rPr lang="en-US" dirty="0" smtClean="0"/>
              <a:t>challenges of Rocchio's method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7427168" cy="4525963"/>
              </a:xfrm>
            </p:spPr>
            <p:txBody>
              <a:bodyPr/>
              <a:lstStyle/>
              <a:p>
                <a:r>
                  <a:rPr lang="en-US" sz="1800" dirty="0" smtClean="0"/>
                  <a:t>Certain number of item ratings needed  to build reasonable user model</a:t>
                </a:r>
              </a:p>
              <a:p>
                <a:pPr lvl="1"/>
                <a:r>
                  <a:rPr lang="en-US" sz="1600" dirty="0"/>
                  <a:t>Can be automated by trying to capture user ratings implicitly (click on document</a:t>
                </a:r>
                <a:r>
                  <a:rPr lang="en-US" sz="1600" dirty="0" smtClean="0"/>
                  <a:t>)</a:t>
                </a:r>
              </a:p>
              <a:p>
                <a:pPr lvl="1"/>
                <a:r>
                  <a:rPr lang="en-US" sz="1600" dirty="0"/>
                  <a:t>Pseudorelevance Feedback:  Assume that the first</a:t>
                </a:r>
                <a14:m>
                  <m:oMath xmlns:m="http://schemas.openxmlformats.org/officeDocument/2006/math">
                    <m:r>
                      <a:rPr lang="en-US" sz="1600" i="1" dirty="0">
                        <a:latin typeface="Cambria Math"/>
                      </a:rPr>
                      <m:t> </m:t>
                    </m:r>
                    <m:r>
                      <a:rPr lang="en-US" sz="1600" i="1" dirty="0">
                        <a:latin typeface="Cambria Math"/>
                      </a:rPr>
                      <m:t>𝑛</m:t>
                    </m:r>
                    <m:r>
                      <a:rPr lang="en-US" sz="1600" i="1" dirty="0">
                        <a:latin typeface="Cambria Math"/>
                      </a:rPr>
                      <m:t> </m:t>
                    </m:r>
                  </m:oMath>
                </a14:m>
                <a:r>
                  <a:rPr lang="en-US" sz="1600" dirty="0"/>
                  <a:t>documents match the query best. The set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600" i="1" dirty="0">
                            <a:latin typeface="Cambria Math"/>
                          </a:rPr>
                          <m:t>𝐷</m:t>
                        </m:r>
                      </m:e>
                      <m:sup>
                        <m:r>
                          <a:rPr lang="en-US" sz="1600" i="1" dirty="0">
                            <a:latin typeface="Cambria Math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1600" dirty="0"/>
                  <a:t> is not used until explicit negative feedback exists</a:t>
                </a:r>
                <a:r>
                  <a:rPr lang="en-US" sz="1600" dirty="0" smtClean="0"/>
                  <a:t>.</a:t>
                </a:r>
              </a:p>
              <a:p>
                <a:r>
                  <a:rPr lang="en-US" sz="1800" dirty="0" smtClean="0"/>
                  <a:t>User interaction required during retrieval phase</a:t>
                </a:r>
              </a:p>
              <a:p>
                <a:pPr lvl="1"/>
                <a:r>
                  <a:rPr lang="en-US" sz="1600" dirty="0" smtClean="0"/>
                  <a:t>Interactive query refinement opens new opportunities for gathering information and</a:t>
                </a:r>
              </a:p>
              <a:p>
                <a:pPr lvl="1"/>
                <a:r>
                  <a:rPr lang="en-US" sz="1600" dirty="0" smtClean="0"/>
                  <a:t>Helps user to learn which vocabulary should be used to receive the information he needs</a:t>
                </a:r>
              </a:p>
            </p:txBody>
          </p:sp>
        </mc:Choice>
        <mc:Fallback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7427168" cy="4525963"/>
              </a:xfrm>
              <a:blipFill rotWithShape="1">
                <a:blip r:embed="rId3"/>
                <a:stretch>
                  <a:fillRect l="-493" t="-6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862854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Probabilistic methods 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Inhaltsplatzhalter 2"/>
          <p:cNvSpPr txBox="1">
            <a:spLocks/>
          </p:cNvSpPr>
          <p:nvPr/>
        </p:nvSpPr>
        <p:spPr bwMode="auto">
          <a:xfrm>
            <a:off x="467544" y="1340768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ts val="1200"/>
              </a:spcBef>
              <a:spcAft>
                <a:spcPct val="0"/>
              </a:spcAft>
              <a:buFont typeface="Wingdings" pitchFamily="2" charset="2"/>
              <a:buChar char="§"/>
              <a:defRPr sz="2000" b="1">
                <a:solidFill>
                  <a:srgbClr val="003366"/>
                </a:solidFill>
                <a:latin typeface="Calibri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rgbClr val="003366"/>
                </a:solidFill>
                <a:latin typeface="Calibri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700">
                <a:solidFill>
                  <a:srgbClr val="003366"/>
                </a:solidFill>
                <a:latin typeface="Calibri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700">
                <a:solidFill>
                  <a:srgbClr val="003366"/>
                </a:solidFill>
                <a:latin typeface="Calibri" pitchFamily="34" charset="0"/>
                <a:ea typeface="Times New Roman" pitchFamily="18" charset="0"/>
                <a:cs typeface="Helvetica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rgbClr val="003366"/>
                </a:solidFill>
                <a:latin typeface="Calibri" pitchFamily="34" charset="0"/>
                <a:ea typeface="Times New Roman" pitchFamily="18" charset="0"/>
                <a:cs typeface="Helvetica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rgbClr val="003366"/>
                </a:solidFill>
                <a:latin typeface="+mn-lt"/>
                <a:ea typeface="Times New Roman" pitchFamily="18" charset="0"/>
                <a:cs typeface="Helvetica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rgbClr val="003366"/>
                </a:solidFill>
                <a:latin typeface="+mn-lt"/>
                <a:ea typeface="Times New Roman" pitchFamily="18" charset="0"/>
                <a:cs typeface="Helvetica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rgbClr val="003366"/>
                </a:solidFill>
                <a:latin typeface="+mn-lt"/>
                <a:ea typeface="Times New Roman" pitchFamily="18" charset="0"/>
                <a:cs typeface="Helvetica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rgbClr val="003366"/>
                </a:solidFill>
                <a:latin typeface="+mn-lt"/>
                <a:ea typeface="Times New Roman" pitchFamily="18" charset="0"/>
                <a:cs typeface="Helvetica" pitchFamily="34" charset="0"/>
              </a:defRPr>
            </a:lvl9pPr>
          </a:lstStyle>
          <a:p>
            <a:r>
              <a:rPr lang="en-US" sz="1800" dirty="0" smtClean="0"/>
              <a:t>Recommendation as classical text classification problem</a:t>
            </a:r>
          </a:p>
          <a:p>
            <a:pPr lvl="1"/>
            <a:r>
              <a:rPr lang="en-US" sz="1600" b="0" dirty="0" smtClean="0"/>
              <a:t>long history of using probabilistic methods</a:t>
            </a:r>
          </a:p>
          <a:p>
            <a:r>
              <a:rPr lang="en-US" sz="1800" dirty="0" smtClean="0"/>
              <a:t>Simple approach:</a:t>
            </a:r>
          </a:p>
          <a:p>
            <a:pPr lvl="2"/>
            <a:r>
              <a:rPr lang="en-US" sz="1600" b="0" dirty="0" smtClean="0"/>
              <a:t>2 classes: hot/cold</a:t>
            </a:r>
          </a:p>
          <a:p>
            <a:pPr lvl="2"/>
            <a:r>
              <a:rPr lang="en-US" sz="1600" b="0" dirty="0" smtClean="0"/>
              <a:t>simple Boolean document representation</a:t>
            </a:r>
          </a:p>
          <a:p>
            <a:pPr lvl="2"/>
            <a:r>
              <a:rPr lang="en-US" sz="1600" b="0" dirty="0" smtClean="0"/>
              <a:t>calculate probability that document is hot/cold based on Bayes theorem</a:t>
            </a:r>
          </a:p>
          <a:p>
            <a:pPr lvl="1"/>
            <a:endParaRPr lang="en-US" dirty="0"/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647091046"/>
              </p:ext>
            </p:extLst>
          </p:nvPr>
        </p:nvGraphicFramePr>
        <p:xfrm>
          <a:off x="395536" y="3717032"/>
          <a:ext cx="5328592" cy="1944215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792088"/>
                <a:gridCol w="1296144"/>
                <a:gridCol w="1008112"/>
                <a:gridCol w="864096"/>
                <a:gridCol w="720080"/>
                <a:gridCol w="648072"/>
              </a:tblGrid>
              <a:tr h="277745"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Doc-ID</a:t>
                      </a:r>
                      <a:endParaRPr lang="de-DE" sz="1100" dirty="0"/>
                    </a:p>
                  </a:txBody>
                  <a:tcPr marL="91810" marR="91810" marT="45905" marB="4590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dirty="0" err="1" smtClean="0"/>
                        <a:t>recommender</a:t>
                      </a:r>
                      <a:endParaRPr lang="de-DE" sz="1100" dirty="0"/>
                    </a:p>
                  </a:txBody>
                  <a:tcPr marL="91810" marR="91810" marT="45905" marB="45905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intelligent</a:t>
                      </a:r>
                      <a:endParaRPr lang="de-DE" sz="1100" dirty="0"/>
                    </a:p>
                  </a:txBody>
                  <a:tcPr marL="91810" marR="91810" marT="45905" marB="45905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dirty="0" err="1" smtClean="0"/>
                        <a:t>learning</a:t>
                      </a:r>
                      <a:endParaRPr lang="de-DE" sz="1100" dirty="0"/>
                    </a:p>
                  </a:txBody>
                  <a:tcPr marL="91810" marR="91810" marT="45905" marB="45905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dirty="0" err="1" smtClean="0"/>
                        <a:t>school</a:t>
                      </a:r>
                      <a:endParaRPr lang="de-DE" sz="1100" dirty="0"/>
                    </a:p>
                  </a:txBody>
                  <a:tcPr marL="91810" marR="91810" marT="45905" marB="45905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Label</a:t>
                      </a:r>
                      <a:endParaRPr lang="de-DE" sz="1100" dirty="0"/>
                    </a:p>
                  </a:txBody>
                  <a:tcPr marL="91810" marR="91810" marT="45905" marB="45905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77745">
                <a:tc>
                  <a:txBody>
                    <a:bodyPr/>
                    <a:lstStyle/>
                    <a:p>
                      <a:pPr algn="ctr"/>
                      <a:r>
                        <a:rPr lang="de-DE" sz="1100" dirty="0" smtClean="0"/>
                        <a:t>1</a:t>
                      </a:r>
                      <a:endParaRPr lang="de-DE" sz="1100" dirty="0"/>
                    </a:p>
                  </a:txBody>
                  <a:tcPr marL="91810" marR="91810" marT="45905" marB="4590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dirty="0" smtClean="0"/>
                        <a:t>1</a:t>
                      </a:r>
                      <a:endParaRPr lang="de-DE" sz="1100" dirty="0"/>
                    </a:p>
                  </a:txBody>
                  <a:tcPr marL="91810" marR="91810" marT="45905" marB="4590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dirty="0" smtClean="0"/>
                        <a:t>1</a:t>
                      </a:r>
                      <a:endParaRPr lang="de-DE" sz="1100" dirty="0"/>
                    </a:p>
                  </a:txBody>
                  <a:tcPr marL="91810" marR="91810" marT="45905" marB="4590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dirty="0" smtClean="0"/>
                        <a:t>1</a:t>
                      </a:r>
                      <a:endParaRPr lang="de-DE" sz="1100" dirty="0"/>
                    </a:p>
                  </a:txBody>
                  <a:tcPr marL="91810" marR="91810" marT="45905" marB="4590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dirty="0" smtClean="0"/>
                        <a:t>0</a:t>
                      </a:r>
                      <a:endParaRPr lang="de-DE" sz="1100" dirty="0"/>
                    </a:p>
                  </a:txBody>
                  <a:tcPr marL="91810" marR="91810" marT="45905" marB="4590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dirty="0" smtClean="0"/>
                        <a:t>1</a:t>
                      </a:r>
                      <a:endParaRPr lang="de-DE" sz="1100" dirty="0"/>
                    </a:p>
                  </a:txBody>
                  <a:tcPr marL="91810" marR="91810" marT="45905" marB="45905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77745">
                <a:tc>
                  <a:txBody>
                    <a:bodyPr/>
                    <a:lstStyle/>
                    <a:p>
                      <a:pPr algn="ctr"/>
                      <a:r>
                        <a:rPr lang="de-DE" sz="1100" dirty="0" smtClean="0"/>
                        <a:t>2</a:t>
                      </a:r>
                      <a:endParaRPr lang="de-DE" sz="1100" dirty="0"/>
                    </a:p>
                  </a:txBody>
                  <a:tcPr marL="91810" marR="91810" marT="45905" marB="4590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dirty="0" smtClean="0"/>
                        <a:t>0</a:t>
                      </a:r>
                      <a:endParaRPr lang="de-DE" sz="1100" dirty="0"/>
                    </a:p>
                  </a:txBody>
                  <a:tcPr marL="91810" marR="91810" marT="45905" marB="4590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dirty="0" smtClean="0"/>
                        <a:t>0</a:t>
                      </a:r>
                      <a:endParaRPr lang="de-DE" sz="1100" dirty="0"/>
                    </a:p>
                  </a:txBody>
                  <a:tcPr marL="91810" marR="91810" marT="45905" marB="4590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dirty="0" smtClean="0"/>
                        <a:t>1</a:t>
                      </a:r>
                      <a:endParaRPr lang="de-DE" sz="1100" dirty="0"/>
                    </a:p>
                  </a:txBody>
                  <a:tcPr marL="91810" marR="91810" marT="45905" marB="4590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dirty="0" smtClean="0"/>
                        <a:t>1</a:t>
                      </a:r>
                      <a:endParaRPr lang="de-DE" sz="1100" dirty="0"/>
                    </a:p>
                  </a:txBody>
                  <a:tcPr marL="91810" marR="91810" marT="45905" marB="4590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dirty="0" smtClean="0"/>
                        <a:t>0</a:t>
                      </a:r>
                      <a:endParaRPr lang="de-DE" sz="1100" dirty="0"/>
                    </a:p>
                  </a:txBody>
                  <a:tcPr marL="91810" marR="91810" marT="45905" marB="45905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77745">
                <a:tc>
                  <a:txBody>
                    <a:bodyPr/>
                    <a:lstStyle/>
                    <a:p>
                      <a:pPr algn="ctr"/>
                      <a:r>
                        <a:rPr lang="de-DE" sz="1100" dirty="0" smtClean="0"/>
                        <a:t>3</a:t>
                      </a:r>
                      <a:endParaRPr lang="de-DE" sz="1100" dirty="0"/>
                    </a:p>
                  </a:txBody>
                  <a:tcPr marL="91810" marR="91810" marT="45905" marB="4590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dirty="0" smtClean="0"/>
                        <a:t>1</a:t>
                      </a:r>
                      <a:endParaRPr lang="de-DE" sz="1100" dirty="0"/>
                    </a:p>
                  </a:txBody>
                  <a:tcPr marL="91810" marR="91810" marT="45905" marB="4590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dirty="0" smtClean="0"/>
                        <a:t>1</a:t>
                      </a:r>
                      <a:endParaRPr lang="de-DE" sz="1100" dirty="0"/>
                    </a:p>
                  </a:txBody>
                  <a:tcPr marL="91810" marR="91810" marT="45905" marB="4590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dirty="0" smtClean="0"/>
                        <a:t>0</a:t>
                      </a:r>
                      <a:endParaRPr lang="de-DE" sz="1100" dirty="0"/>
                    </a:p>
                  </a:txBody>
                  <a:tcPr marL="91810" marR="91810" marT="45905" marB="4590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dirty="0" smtClean="0"/>
                        <a:t>0</a:t>
                      </a:r>
                      <a:endParaRPr lang="de-DE" sz="1100" dirty="0"/>
                    </a:p>
                  </a:txBody>
                  <a:tcPr marL="91810" marR="91810" marT="45905" marB="4590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dirty="0" smtClean="0"/>
                        <a:t>1</a:t>
                      </a:r>
                      <a:endParaRPr lang="de-DE" sz="1100" dirty="0"/>
                    </a:p>
                  </a:txBody>
                  <a:tcPr marL="91810" marR="91810" marT="45905" marB="45905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77745">
                <a:tc>
                  <a:txBody>
                    <a:bodyPr/>
                    <a:lstStyle/>
                    <a:p>
                      <a:pPr algn="ctr"/>
                      <a:r>
                        <a:rPr lang="de-DE" sz="1100" dirty="0" smtClean="0"/>
                        <a:t>4</a:t>
                      </a:r>
                      <a:endParaRPr lang="de-DE" sz="1100" dirty="0"/>
                    </a:p>
                  </a:txBody>
                  <a:tcPr marL="91810" marR="91810" marT="45905" marB="4590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dirty="0" smtClean="0"/>
                        <a:t>1</a:t>
                      </a:r>
                      <a:endParaRPr lang="de-DE" sz="1100" dirty="0"/>
                    </a:p>
                  </a:txBody>
                  <a:tcPr marL="91810" marR="91810" marT="45905" marB="4590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dirty="0" smtClean="0"/>
                        <a:t>0</a:t>
                      </a:r>
                      <a:endParaRPr lang="de-DE" sz="1100" dirty="0"/>
                    </a:p>
                  </a:txBody>
                  <a:tcPr marL="91810" marR="91810" marT="45905" marB="4590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dirty="0" smtClean="0"/>
                        <a:t>1</a:t>
                      </a:r>
                      <a:endParaRPr lang="de-DE" sz="1100" dirty="0"/>
                    </a:p>
                  </a:txBody>
                  <a:tcPr marL="91810" marR="91810" marT="45905" marB="4590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dirty="0" smtClean="0"/>
                        <a:t>1</a:t>
                      </a:r>
                      <a:endParaRPr lang="de-DE" sz="1100" dirty="0"/>
                    </a:p>
                  </a:txBody>
                  <a:tcPr marL="91810" marR="91810" marT="45905" marB="4590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dirty="0" smtClean="0"/>
                        <a:t>1</a:t>
                      </a:r>
                      <a:endParaRPr lang="de-DE" sz="1100" dirty="0"/>
                    </a:p>
                  </a:txBody>
                  <a:tcPr marL="91810" marR="91810" marT="45905" marB="45905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77745">
                <a:tc>
                  <a:txBody>
                    <a:bodyPr/>
                    <a:lstStyle/>
                    <a:p>
                      <a:pPr algn="ctr"/>
                      <a:r>
                        <a:rPr lang="de-DE" sz="1100" dirty="0" smtClean="0"/>
                        <a:t>5</a:t>
                      </a:r>
                      <a:endParaRPr lang="de-DE" sz="1100" dirty="0"/>
                    </a:p>
                  </a:txBody>
                  <a:tcPr marL="91810" marR="91810" marT="45905" marB="4590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dirty="0" smtClean="0"/>
                        <a:t>0</a:t>
                      </a:r>
                      <a:endParaRPr lang="de-DE" sz="1100" dirty="0"/>
                    </a:p>
                  </a:txBody>
                  <a:tcPr marL="91810" marR="91810" marT="45905" marB="4590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dirty="0" smtClean="0"/>
                        <a:t>0</a:t>
                      </a:r>
                      <a:endParaRPr lang="de-DE" sz="1100" dirty="0"/>
                    </a:p>
                  </a:txBody>
                  <a:tcPr marL="91810" marR="91810" marT="45905" marB="4590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dirty="0" smtClean="0"/>
                        <a:t>0</a:t>
                      </a:r>
                      <a:endParaRPr lang="de-DE" sz="1100" dirty="0"/>
                    </a:p>
                  </a:txBody>
                  <a:tcPr marL="91810" marR="91810" marT="45905" marB="4590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dirty="0" smtClean="0"/>
                        <a:t>1</a:t>
                      </a:r>
                      <a:endParaRPr lang="de-DE" sz="1100" dirty="0"/>
                    </a:p>
                  </a:txBody>
                  <a:tcPr marL="91810" marR="91810" marT="45905" marB="4590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dirty="0" smtClean="0"/>
                        <a:t>0</a:t>
                      </a:r>
                      <a:endParaRPr lang="de-DE" sz="1100" dirty="0"/>
                    </a:p>
                  </a:txBody>
                  <a:tcPr marL="91810" marR="91810" marT="45905" marB="45905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77745">
                <a:tc>
                  <a:txBody>
                    <a:bodyPr/>
                    <a:lstStyle/>
                    <a:p>
                      <a:pPr algn="ctr"/>
                      <a:r>
                        <a:rPr lang="de-DE" sz="1100" dirty="0" smtClean="0"/>
                        <a:t>6</a:t>
                      </a:r>
                      <a:endParaRPr lang="de-DE" sz="1100" dirty="0"/>
                    </a:p>
                  </a:txBody>
                  <a:tcPr marL="91810" marR="91810" marT="45905" marB="4590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dirty="0" smtClean="0"/>
                        <a:t>1</a:t>
                      </a:r>
                      <a:endParaRPr lang="de-DE" sz="1100" dirty="0"/>
                    </a:p>
                  </a:txBody>
                  <a:tcPr marL="91810" marR="91810" marT="45905" marB="45905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dirty="0" smtClean="0"/>
                        <a:t>1</a:t>
                      </a:r>
                      <a:endParaRPr lang="de-DE" sz="1100" dirty="0"/>
                    </a:p>
                  </a:txBody>
                  <a:tcPr marL="91810" marR="91810" marT="45905" marB="45905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dirty="0" smtClean="0"/>
                        <a:t>0</a:t>
                      </a:r>
                      <a:endParaRPr lang="de-DE" sz="1100" dirty="0"/>
                    </a:p>
                  </a:txBody>
                  <a:tcPr marL="91810" marR="91810" marT="45905" marB="45905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dirty="0" smtClean="0"/>
                        <a:t>0</a:t>
                      </a:r>
                      <a:endParaRPr lang="de-DE" sz="1100" dirty="0"/>
                    </a:p>
                  </a:txBody>
                  <a:tcPr marL="91810" marR="91810" marT="45905" marB="45905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dirty="0" smtClean="0"/>
                        <a:t>?</a:t>
                      </a:r>
                      <a:endParaRPr lang="de-DE" sz="1100" dirty="0"/>
                    </a:p>
                  </a:txBody>
                  <a:tcPr marL="91810" marR="91810" marT="45905" marB="45905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xmlns="" Requires="a14">
          <p:sp>
            <p:nvSpPr>
              <p:cNvPr id="7" name="Textfeld 6"/>
              <p:cNvSpPr txBox="1"/>
              <p:nvPr/>
            </p:nvSpPr>
            <p:spPr>
              <a:xfrm>
                <a:off x="5004048" y="3854351"/>
                <a:ext cx="4104456" cy="13322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300" b="0" i="1" smtClean="0">
                          <a:latin typeface="Cambria Math"/>
                        </a:rPr>
                        <m:t>               </m:t>
                      </m:r>
                      <m:r>
                        <a:rPr lang="en-US" sz="1300" b="0" i="1" smtClean="0">
                          <a:latin typeface="Cambria Math"/>
                        </a:rPr>
                        <m:t>𝑃</m:t>
                      </m:r>
                      <m:d>
                        <m:dPr>
                          <m:ctrlPr>
                            <a:rPr lang="en-US" sz="13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300" b="0" i="1" smtClean="0">
                              <a:latin typeface="Cambria Math"/>
                            </a:rPr>
                            <m:t>𝑋</m:t>
                          </m:r>
                        </m:e>
                        <m:e>
                          <m:r>
                            <a:rPr lang="en-US" sz="1300" b="0" i="1" smtClean="0">
                              <a:latin typeface="Cambria Math"/>
                            </a:rPr>
                            <m:t>𝐿𝑎𝑏𝑒</m:t>
                          </m:r>
                          <m:r>
                            <a:rPr lang="de-DE" sz="1300" b="0" i="1" smtClean="0">
                              <a:latin typeface="Cambria Math"/>
                            </a:rPr>
                            <m:t>𝑙</m:t>
                          </m:r>
                          <m:r>
                            <a:rPr lang="en-US" sz="1300" b="0" i="1" smtClean="0">
                              <a:latin typeface="Cambria Math"/>
                            </a:rPr>
                            <m:t>=1</m:t>
                          </m:r>
                        </m:e>
                      </m:d>
                      <m:r>
                        <a:rPr lang="en-US" sz="1300" b="0" i="1" smtClean="0">
                          <a:latin typeface="Cambria Math"/>
                        </a:rPr>
                        <m:t>=</m:t>
                      </m:r>
                      <m:r>
                        <a:rPr lang="en-US" sz="1300" b="0" i="1" smtClean="0">
                          <a:latin typeface="Cambria Math"/>
                        </a:rPr>
                        <m:t>𝑃</m:t>
                      </m:r>
                      <m:d>
                        <m:dPr>
                          <m:ctrlPr>
                            <a:rPr lang="en-US" sz="13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300" b="0" i="1" smtClean="0">
                              <a:latin typeface="Cambria Math"/>
                            </a:rPr>
                            <m:t>𝑟𝑒𝑐𝑜𝑚𝑚𝑒𝑛𝑑𝑒𝑟</m:t>
                          </m:r>
                          <m:r>
                            <a:rPr lang="en-US" sz="1300" b="0" i="1" smtClean="0">
                              <a:latin typeface="Cambria Math"/>
                            </a:rPr>
                            <m:t>=1</m:t>
                          </m:r>
                        </m:e>
                        <m:e>
                          <m:r>
                            <a:rPr lang="en-US" sz="1300" b="0" i="1" smtClean="0">
                              <a:latin typeface="Cambria Math"/>
                            </a:rPr>
                            <m:t>𝐿𝑎𝑏𝑒</m:t>
                          </m:r>
                          <m:r>
                            <a:rPr lang="de-DE" sz="1300" b="0" i="1" smtClean="0">
                              <a:latin typeface="Cambria Math"/>
                            </a:rPr>
                            <m:t>𝑙</m:t>
                          </m:r>
                          <m:r>
                            <a:rPr lang="en-US" sz="1300" b="0" i="1" smtClean="0">
                              <a:latin typeface="Cambria Math"/>
                            </a:rPr>
                            <m:t>=1</m:t>
                          </m:r>
                        </m:e>
                      </m:d>
                      <m:r>
                        <a:rPr lang="en-US" sz="1300" b="0" i="1" smtClean="0">
                          <a:latin typeface="Cambria Math"/>
                          <a:ea typeface="Cambria Math"/>
                        </a:rPr>
                        <m:t>×</m:t>
                      </m:r>
                      <m:r>
                        <a:rPr lang="en-US" sz="1300" b="0" i="1" smtClean="0">
                          <a:latin typeface="Cambria Math"/>
                          <a:ea typeface="Cambria Math"/>
                        </a:rPr>
                        <m:t>𝑃</m:t>
                      </m:r>
                      <m:d>
                        <m:dPr>
                          <m:ctrlPr>
                            <a:rPr lang="en-US" sz="1300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sz="1300" b="0" i="1" smtClean="0">
                              <a:latin typeface="Cambria Math"/>
                              <a:ea typeface="Cambria Math"/>
                            </a:rPr>
                            <m:t>𝑖𝑛𝑡𝑒𝑙𝑙𝑖𝑔𝑒𝑛𝑡</m:t>
                          </m:r>
                          <m:r>
                            <a:rPr lang="de-DE" sz="1300" b="0" i="1" smtClean="0">
                              <a:latin typeface="Cambria Math"/>
                              <a:ea typeface="Cambria Math"/>
                            </a:rPr>
                            <m:t>       </m:t>
                          </m:r>
                          <m:r>
                            <a:rPr lang="en-US" sz="1300" b="0" i="1" smtClean="0">
                              <a:latin typeface="Cambria Math"/>
                              <a:ea typeface="Cambria Math"/>
                            </a:rPr>
                            <m:t>=1</m:t>
                          </m:r>
                        </m:e>
                        <m:e>
                          <m:r>
                            <a:rPr lang="en-US" sz="1300" b="0" i="1" smtClean="0">
                              <a:latin typeface="Cambria Math"/>
                              <a:ea typeface="Cambria Math"/>
                            </a:rPr>
                            <m:t>𝐿𝑎𝑏𝑒</m:t>
                          </m:r>
                          <m:r>
                            <a:rPr lang="de-DE" sz="1300" b="0" i="1" smtClean="0">
                              <a:latin typeface="Cambria Math"/>
                              <a:ea typeface="Cambria Math"/>
                            </a:rPr>
                            <m:t>𝑙</m:t>
                          </m:r>
                          <m:r>
                            <a:rPr lang="en-US" sz="1300" b="0" i="1" smtClean="0">
                              <a:latin typeface="Cambria Math"/>
                              <a:ea typeface="Cambria Math"/>
                            </a:rPr>
                            <m:t>=1</m:t>
                          </m:r>
                        </m:e>
                      </m:d>
                      <m:r>
                        <a:rPr lang="en-US" sz="1300" b="0" i="1" smtClean="0">
                          <a:latin typeface="Cambria Math"/>
                          <a:ea typeface="Cambria Math"/>
                        </a:rPr>
                        <m:t>×</m:t>
                      </m:r>
                      <m:r>
                        <a:rPr lang="en-US" sz="1300" b="0" i="1" smtClean="0">
                          <a:latin typeface="Cambria Math"/>
                          <a:ea typeface="Cambria Math"/>
                        </a:rPr>
                        <m:t>𝑃</m:t>
                      </m:r>
                      <m:d>
                        <m:dPr>
                          <m:ctrlPr>
                            <a:rPr lang="en-US" sz="1300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sz="1300" b="0" i="1" smtClean="0">
                              <a:latin typeface="Cambria Math"/>
                              <a:ea typeface="Cambria Math"/>
                            </a:rPr>
                            <m:t>𝑙𝑒𝑎𝑟𝑛𝑖𝑛𝑔</m:t>
                          </m:r>
                          <m:r>
                            <a:rPr lang="de-DE" sz="1300" b="0" i="1" smtClean="0">
                              <a:latin typeface="Cambria Math"/>
                              <a:ea typeface="Cambria Math"/>
                            </a:rPr>
                            <m:t>           </m:t>
                          </m:r>
                          <m:r>
                            <a:rPr lang="en-US" sz="1300" b="0" i="1" smtClean="0">
                              <a:latin typeface="Cambria Math"/>
                              <a:ea typeface="Cambria Math"/>
                            </a:rPr>
                            <m:t>=0</m:t>
                          </m:r>
                        </m:e>
                        <m:e>
                          <m:r>
                            <a:rPr lang="en-US" sz="1300" b="0" i="1" smtClean="0">
                              <a:latin typeface="Cambria Math"/>
                              <a:ea typeface="Cambria Math"/>
                            </a:rPr>
                            <m:t>𝐿𝑎𝑏𝑒</m:t>
                          </m:r>
                          <m:r>
                            <a:rPr lang="de-DE" sz="1300" b="0" i="1" smtClean="0">
                              <a:latin typeface="Cambria Math"/>
                              <a:ea typeface="Cambria Math"/>
                            </a:rPr>
                            <m:t>𝑙</m:t>
                          </m:r>
                          <m:r>
                            <a:rPr lang="en-US" sz="1300" b="0" i="1" smtClean="0">
                              <a:latin typeface="Cambria Math"/>
                              <a:ea typeface="Cambria Math"/>
                            </a:rPr>
                            <m:t>=1</m:t>
                          </m:r>
                        </m:e>
                      </m:d>
                      <m:r>
                        <a:rPr lang="en-US" sz="1300" b="0" i="1" smtClean="0">
                          <a:latin typeface="Cambria Math"/>
                          <a:ea typeface="Cambria Math"/>
                        </a:rPr>
                        <m:t>×</m:t>
                      </m:r>
                      <m:r>
                        <a:rPr lang="en-US" sz="1300" b="0" i="1" smtClean="0">
                          <a:latin typeface="Cambria Math"/>
                          <a:ea typeface="Cambria Math"/>
                        </a:rPr>
                        <m:t>𝑃</m:t>
                      </m:r>
                      <m:d>
                        <m:dPr>
                          <m:ctrlPr>
                            <a:rPr lang="en-US" sz="1300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sz="1300" b="0" i="1" smtClean="0">
                              <a:latin typeface="Cambria Math"/>
                              <a:ea typeface="Cambria Math"/>
                            </a:rPr>
                            <m:t>𝑠𝑐h𝑜𝑜𝑙</m:t>
                          </m:r>
                          <m:r>
                            <a:rPr lang="de-DE" sz="1300" b="0" i="1" smtClean="0">
                              <a:latin typeface="Cambria Math"/>
                              <a:ea typeface="Cambria Math"/>
                            </a:rPr>
                            <m:t>                </m:t>
                          </m:r>
                          <m:r>
                            <a:rPr lang="en-US" sz="1300" b="0" i="1" smtClean="0">
                              <a:latin typeface="Cambria Math"/>
                              <a:ea typeface="Cambria Math"/>
                            </a:rPr>
                            <m:t>=0</m:t>
                          </m:r>
                        </m:e>
                        <m:e>
                          <m:r>
                            <a:rPr lang="en-US" sz="1300" b="0" i="1" smtClean="0">
                              <a:latin typeface="Cambria Math"/>
                              <a:ea typeface="Cambria Math"/>
                            </a:rPr>
                            <m:t>𝐿𝑎𝑏𝑒</m:t>
                          </m:r>
                          <m:r>
                            <a:rPr lang="de-DE" sz="1300" b="0" i="1" smtClean="0">
                              <a:latin typeface="Cambria Math"/>
                              <a:ea typeface="Cambria Math"/>
                            </a:rPr>
                            <m:t>𝑙</m:t>
                          </m:r>
                          <m:r>
                            <a:rPr lang="en-US" sz="1300" b="0" i="1" smtClean="0">
                              <a:latin typeface="Cambria Math"/>
                              <a:ea typeface="Cambria Math"/>
                            </a:rPr>
                            <m:t>=1</m:t>
                          </m:r>
                        </m:e>
                      </m:d>
                      <m:r>
                        <a:rPr lang="en-US" sz="1300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type m:val="skw"/>
                          <m:ctrlPr>
                            <a:rPr lang="en-US" sz="13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sz="1300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</m:num>
                        <m:den>
                          <m:r>
                            <a:rPr lang="en-US" sz="1300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</m:den>
                      </m:f>
                      <m:r>
                        <a:rPr lang="en-US" sz="1300" b="0" i="1" smtClean="0">
                          <a:latin typeface="Cambria Math"/>
                          <a:ea typeface="Cambria Math"/>
                        </a:rPr>
                        <m:t>×</m:t>
                      </m:r>
                      <m:f>
                        <m:fPr>
                          <m:type m:val="skw"/>
                          <m:ctrlPr>
                            <a:rPr lang="en-US" sz="13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sz="13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num>
                        <m:den>
                          <m:r>
                            <a:rPr lang="en-US" sz="1300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</m:den>
                      </m:f>
                      <m:r>
                        <a:rPr lang="en-US" sz="1300" b="0" i="1" smtClean="0">
                          <a:latin typeface="Cambria Math"/>
                          <a:ea typeface="Cambria Math"/>
                        </a:rPr>
                        <m:t>×</m:t>
                      </m:r>
                      <m:f>
                        <m:fPr>
                          <m:type m:val="skw"/>
                          <m:ctrlPr>
                            <a:rPr lang="en-US" sz="13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sz="1300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300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</m:den>
                      </m:f>
                      <m:r>
                        <a:rPr lang="en-US" sz="1300" b="0" i="1" smtClean="0">
                          <a:latin typeface="Cambria Math"/>
                          <a:ea typeface="Cambria Math"/>
                        </a:rPr>
                        <m:t>×</m:t>
                      </m:r>
                      <m:f>
                        <m:fPr>
                          <m:type m:val="skw"/>
                          <m:ctrlPr>
                            <a:rPr lang="en-US" sz="13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sz="13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num>
                        <m:den>
                          <m:r>
                            <a:rPr lang="en-US" sz="1300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</m:den>
                      </m:f>
                      <m:r>
                        <a:rPr lang="en-US" sz="1300" b="0" i="1" smtClean="0">
                          <a:latin typeface="Cambria Math"/>
                          <a:ea typeface="Cambria Math"/>
                        </a:rPr>
                        <m:t>≈0.149</m:t>
                      </m:r>
                    </m:oMath>
                  </m:oMathPara>
                </a14:m>
                <a:endParaRPr lang="en-US" sz="1300" b="0" dirty="0"/>
              </a:p>
            </p:txBody>
          </p:sp>
        </mc:Choice>
        <mc:Fallback>
          <p:sp>
            <p:nvSpPr>
              <p:cNvPr id="7" name="Textfeld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4048" y="3854351"/>
                <a:ext cx="4104456" cy="1332288"/>
              </a:xfrm>
              <a:prstGeom prst="rect">
                <a:avLst/>
              </a:prstGeom>
              <a:blipFill rotWithShape="1">
                <a:blip r:embed="rId3"/>
                <a:stretch>
                  <a:fillRect b="-43836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2193027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275626"/>
            <a:ext cx="3966064" cy="33136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Rechteck 13"/>
          <p:cNvSpPr/>
          <p:nvPr/>
        </p:nvSpPr>
        <p:spPr bwMode="auto">
          <a:xfrm rot="10800000">
            <a:off x="5148064" y="2258734"/>
            <a:ext cx="360040" cy="3528391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13" name="Rechteck 12"/>
          <p:cNvSpPr/>
          <p:nvPr/>
        </p:nvSpPr>
        <p:spPr bwMode="auto">
          <a:xfrm rot="5400000">
            <a:off x="7203104" y="509864"/>
            <a:ext cx="360040" cy="3750039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5" name="Rechteck 4"/>
          <p:cNvSpPr/>
          <p:nvPr/>
        </p:nvSpPr>
        <p:spPr bwMode="auto">
          <a:xfrm>
            <a:off x="8309508" y="4990374"/>
            <a:ext cx="648072" cy="52685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15" name="Rechteck 14"/>
          <p:cNvSpPr/>
          <p:nvPr/>
        </p:nvSpPr>
        <p:spPr bwMode="auto">
          <a:xfrm rot="16200000">
            <a:off x="7191105" y="3834230"/>
            <a:ext cx="269894" cy="3635896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8244408" y="5009401"/>
            <a:ext cx="113711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smtClean="0"/>
              <a:t>Relevant </a:t>
            </a:r>
            <a:br>
              <a:rPr lang="en-US" sz="900" b="0" smtClean="0"/>
            </a:br>
            <a:endParaRPr lang="en-US" sz="900" b="0" smtClean="0"/>
          </a:p>
          <a:p>
            <a:r>
              <a:rPr lang="en-US" sz="900" b="0" smtClean="0"/>
              <a:t>Nonrelevant </a:t>
            </a:r>
            <a:endParaRPr lang="en-US" sz="900" b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7544" y="1476277"/>
            <a:ext cx="8229600" cy="964704"/>
          </a:xfrm>
        </p:spPr>
        <p:txBody>
          <a:bodyPr/>
          <a:lstStyle/>
          <a:p>
            <a:r>
              <a:rPr lang="en-US" sz="1800" dirty="0" smtClean="0"/>
              <a:t>Most learning methods aim to find coefficients of a linear model</a:t>
            </a:r>
          </a:p>
          <a:p>
            <a:r>
              <a:rPr lang="en-US" sz="1800" dirty="0" smtClean="0"/>
              <a:t>A simplified classifier with only two dimensions can be represented by a line</a:t>
            </a:r>
          </a:p>
        </p:txBody>
      </p:sp>
      <p:sp>
        <p:nvSpPr>
          <p:cNvPr id="11" name="Inhaltsplatzhalter 2"/>
          <p:cNvSpPr txBox="1">
            <a:spLocks/>
          </p:cNvSpPr>
          <p:nvPr/>
        </p:nvSpPr>
        <p:spPr bwMode="auto">
          <a:xfrm>
            <a:off x="463103" y="5359406"/>
            <a:ext cx="8640960" cy="1093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ts val="1200"/>
              </a:spcBef>
              <a:spcAft>
                <a:spcPct val="0"/>
              </a:spcAft>
              <a:buFont typeface="Wingdings" pitchFamily="2" charset="2"/>
              <a:buChar char="§"/>
              <a:defRPr sz="2000" b="1">
                <a:solidFill>
                  <a:srgbClr val="003366"/>
                </a:solidFill>
                <a:latin typeface="Calibri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rgbClr val="003366"/>
                </a:solidFill>
                <a:latin typeface="Calibri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700">
                <a:solidFill>
                  <a:srgbClr val="003366"/>
                </a:solidFill>
                <a:latin typeface="Calibri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700">
                <a:solidFill>
                  <a:srgbClr val="003366"/>
                </a:solidFill>
                <a:latin typeface="Calibri" pitchFamily="34" charset="0"/>
                <a:ea typeface="Times New Roman" pitchFamily="18" charset="0"/>
                <a:cs typeface="Helvetica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rgbClr val="003366"/>
                </a:solidFill>
                <a:latin typeface="Calibri" pitchFamily="34" charset="0"/>
                <a:ea typeface="Times New Roman" pitchFamily="18" charset="0"/>
                <a:cs typeface="Helvetica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rgbClr val="003366"/>
                </a:solidFill>
                <a:latin typeface="+mn-lt"/>
                <a:ea typeface="Times New Roman" pitchFamily="18" charset="0"/>
                <a:cs typeface="Helvetica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rgbClr val="003366"/>
                </a:solidFill>
                <a:latin typeface="+mn-lt"/>
                <a:ea typeface="Times New Roman" pitchFamily="18" charset="0"/>
                <a:cs typeface="Helvetica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rgbClr val="003366"/>
                </a:solidFill>
                <a:latin typeface="+mn-lt"/>
                <a:ea typeface="Times New Roman" pitchFamily="18" charset="0"/>
                <a:cs typeface="Helvetica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rgbClr val="003366"/>
                </a:solidFill>
                <a:latin typeface="+mn-lt"/>
                <a:ea typeface="Times New Roman" pitchFamily="18" charset="0"/>
                <a:cs typeface="Helvetica" pitchFamily="34" charset="0"/>
              </a:defRPr>
            </a:lvl9pPr>
          </a:lstStyle>
          <a:p>
            <a:r>
              <a:rPr lang="en-US" sz="1800" smtClean="0"/>
              <a:t>Other linear classifiers:</a:t>
            </a:r>
          </a:p>
          <a:p>
            <a:pPr lvl="1"/>
            <a:r>
              <a:rPr lang="en-US" sz="1600" b="0" smtClean="0"/>
              <a:t>Naive Bayes classifier, Rocchio method, Windrow-Hoff algorithm, Support vector machines </a:t>
            </a:r>
            <a:endParaRPr lang="en-US" sz="1600" b="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</a:t>
            </a:r>
            <a:r>
              <a:rPr lang="en-US" dirty="0" smtClean="0"/>
              <a:t>inear classifiers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9" name="Inhaltsplatzhalter 2"/>
              <p:cNvSpPr txBox="1">
                <a:spLocks/>
              </p:cNvSpPr>
              <p:nvPr/>
            </p:nvSpPr>
            <p:spPr bwMode="auto">
              <a:xfrm>
                <a:off x="463103" y="2384883"/>
                <a:ext cx="5040560" cy="324035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0" fontAlgn="base" hangingPunct="0">
                  <a:spcBef>
                    <a:spcPts val="12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 b="1">
                    <a:solidFill>
                      <a:srgbClr val="003366"/>
                    </a:solidFill>
                    <a:latin typeface="Calibri" pitchFamily="34" charset="0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>
                    <a:solidFill>
                      <a:srgbClr val="003366"/>
                    </a:solidFill>
                    <a:latin typeface="Calibri" pitchFamily="34" charset="0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700">
                    <a:solidFill>
                      <a:srgbClr val="003366"/>
                    </a:solidFill>
                    <a:latin typeface="Calibri" pitchFamily="34" charset="0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1700">
                    <a:solidFill>
                      <a:srgbClr val="003366"/>
                    </a:solidFill>
                    <a:latin typeface="Calibri" pitchFamily="34" charset="0"/>
                    <a:ea typeface="Times New Roman" pitchFamily="18" charset="0"/>
                    <a:cs typeface="Helvetica" pitchFamily="34" charset="0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700">
                    <a:solidFill>
                      <a:srgbClr val="003366"/>
                    </a:solidFill>
                    <a:latin typeface="Calibri" pitchFamily="34" charset="0"/>
                    <a:ea typeface="Times New Roman" pitchFamily="18" charset="0"/>
                    <a:cs typeface="Helvetica" pitchFamily="34" charset="0"/>
                  </a:defRPr>
                </a:lvl5pPr>
                <a:lvl6pPr marL="25146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1700">
                    <a:solidFill>
                      <a:srgbClr val="003366"/>
                    </a:solidFill>
                    <a:latin typeface="+mn-lt"/>
                    <a:ea typeface="Times New Roman" pitchFamily="18" charset="0"/>
                    <a:cs typeface="Helvetica" pitchFamily="34" charset="0"/>
                  </a:defRPr>
                </a:lvl6pPr>
                <a:lvl7pPr marL="29718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1700">
                    <a:solidFill>
                      <a:srgbClr val="003366"/>
                    </a:solidFill>
                    <a:latin typeface="+mn-lt"/>
                    <a:ea typeface="Times New Roman" pitchFamily="18" charset="0"/>
                    <a:cs typeface="Helvetica" pitchFamily="34" charset="0"/>
                  </a:defRPr>
                </a:lvl7pPr>
                <a:lvl8pPr marL="3429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1700">
                    <a:solidFill>
                      <a:srgbClr val="003366"/>
                    </a:solidFill>
                    <a:latin typeface="+mn-lt"/>
                    <a:ea typeface="Times New Roman" pitchFamily="18" charset="0"/>
                    <a:cs typeface="Helvetica" pitchFamily="34" charset="0"/>
                  </a:defRPr>
                </a:lvl8pPr>
                <a:lvl9pPr marL="3886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1700">
                    <a:solidFill>
                      <a:srgbClr val="003366"/>
                    </a:solidFill>
                    <a:latin typeface="+mn-lt"/>
                    <a:ea typeface="Times New Roman" pitchFamily="18" charset="0"/>
                    <a:cs typeface="Helvetica" pitchFamily="34" charset="0"/>
                  </a:defRPr>
                </a:lvl9pPr>
              </a:lstStyle>
              <a:p>
                <a:r>
                  <a:rPr lang="en-US" sz="1800" dirty="0" smtClean="0"/>
                  <a:t>The line has the form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1" i="1" smtClean="0">
                            <a:latin typeface="Cambria Math"/>
                          </a:rPr>
                          <m:t>𝒘</m:t>
                        </m:r>
                      </m:e>
                      <m:sub>
                        <m:r>
                          <a:rPr lang="en-US" sz="1800" b="1" i="1" smtClean="0">
                            <a:latin typeface="Cambria Math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lang="en-US" sz="18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1" i="1" smtClean="0">
                            <a:latin typeface="Cambria Math"/>
                          </a:rPr>
                          <m:t>𝒙</m:t>
                        </m:r>
                      </m:e>
                      <m:sub>
                        <m:r>
                          <a:rPr lang="en-US" sz="1800" b="1" i="1" smtClean="0">
                            <a:latin typeface="Cambria Math"/>
                          </a:rPr>
                          <m:t>𝟏</m:t>
                        </m:r>
                      </m:sub>
                    </m:sSub>
                    <m:r>
                      <a:rPr lang="en-US" sz="1800" b="1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sz="1800" b="1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1" i="1" smtClean="0">
                            <a:latin typeface="Cambria Math"/>
                          </a:rPr>
                          <m:t>𝒘</m:t>
                        </m:r>
                      </m:e>
                      <m:sub>
                        <m:r>
                          <a:rPr lang="en-US" sz="1800" b="1" i="1" smtClean="0">
                            <a:latin typeface="Cambria Math"/>
                          </a:rPr>
                          <m:t>𝟐</m:t>
                        </m:r>
                      </m:sub>
                    </m:sSub>
                    <m:sSub>
                      <m:sSubPr>
                        <m:ctrlPr>
                          <a:rPr lang="en-US" sz="1800" b="1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1" i="1" smtClean="0">
                            <a:latin typeface="Cambria Math"/>
                          </a:rPr>
                          <m:t>𝒙</m:t>
                        </m:r>
                      </m:e>
                      <m:sub>
                        <m:r>
                          <a:rPr lang="en-US" sz="1800" b="1" i="1" smtClean="0">
                            <a:latin typeface="Cambria Math"/>
                          </a:rPr>
                          <m:t>𝟐</m:t>
                        </m:r>
                      </m:sub>
                    </m:sSub>
                    <m:r>
                      <a:rPr lang="en-US" sz="1800" b="1" i="1" smtClean="0">
                        <a:latin typeface="Cambria Math"/>
                      </a:rPr>
                      <m:t>=</m:t>
                    </m:r>
                    <m:r>
                      <a:rPr lang="en-US" sz="1800" b="1" i="1" smtClean="0">
                        <a:latin typeface="Cambria Math"/>
                      </a:rPr>
                      <m:t>𝒃</m:t>
                    </m:r>
                  </m:oMath>
                </a14:m>
                <a:endParaRPr lang="en-US" sz="1800" b="1" dirty="0" smtClean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600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1600" b="0" dirty="0" smtClean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6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z="1600" b="0" i="1" smtClean="0">
                        <a:latin typeface="Cambria Math"/>
                      </a:rPr>
                      <m:t> </m:t>
                    </m:r>
                  </m:oMath>
                </a14:m>
                <a:r>
                  <a:rPr lang="en-US" sz="1600" b="0" dirty="0" smtClean="0"/>
                  <a:t>correspond to the vector representation of a document (using e.g. TF-IDF weights)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/>
                          </a:rPr>
                          <m:t>𝑤</m:t>
                        </m:r>
                      </m:e>
                      <m:sub>
                        <m:r>
                          <a:rPr lang="en-US" sz="16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1600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sz="1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/>
                          </a:rPr>
                          <m:t>𝑤</m:t>
                        </m:r>
                      </m:e>
                      <m:sub>
                        <m:r>
                          <a:rPr lang="en-US" sz="1600" b="0" i="1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1600" b="0" dirty="0" smtClean="0"/>
                  <a:t> and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/>
                      </a:rPr>
                      <m:t>𝑏</m:t>
                    </m:r>
                  </m:oMath>
                </a14:m>
                <a:r>
                  <a:rPr lang="en-US" sz="1600" b="0" dirty="0" smtClean="0"/>
                  <a:t> are parameters to be learned</a:t>
                </a:r>
              </a:p>
              <a:p>
                <a:pPr lvl="1"/>
                <a:r>
                  <a:rPr lang="en-US" sz="1600" b="0" dirty="0" smtClean="0"/>
                  <a:t>Classification of a document based on checking</a:t>
                </a:r>
                <a:r>
                  <a:rPr lang="en-US" sz="1600" b="0" dirty="0"/>
                  <a:t/>
                </a:r>
                <a:br>
                  <a:rPr lang="en-US" sz="1600" b="0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0" i="1">
                            <a:latin typeface="Cambria Math"/>
                          </a:rPr>
                          <m:t>𝑤</m:t>
                        </m:r>
                      </m:e>
                      <m:sub>
                        <m:r>
                          <a:rPr lang="en-US" sz="1600" b="0" i="1"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1600" b="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600" b="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1600" b="0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sz="1600" b="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0" i="1">
                            <a:latin typeface="Cambria Math"/>
                          </a:rPr>
                          <m:t>𝑤</m:t>
                        </m:r>
                      </m:e>
                      <m:sub>
                        <m:r>
                          <a:rPr lang="en-US" sz="1600" b="0" i="1">
                            <a:latin typeface="Cambria Math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1600" b="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600" b="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z="1600" b="0" i="1" smtClean="0">
                        <a:latin typeface="Cambria Math"/>
                      </a:rPr>
                      <m:t>&gt;</m:t>
                    </m:r>
                    <m:r>
                      <a:rPr lang="en-US" sz="1600" b="0" i="1">
                        <a:latin typeface="Cambria Math"/>
                      </a:rPr>
                      <m:t>𝑏</m:t>
                    </m:r>
                  </m:oMath>
                </a14:m>
                <a:endParaRPr lang="en-US" sz="1600" b="0" dirty="0" smtClean="0"/>
              </a:p>
              <a:p>
                <a:r>
                  <a:rPr lang="en-US" sz="1800" dirty="0" smtClean="0"/>
                  <a:t>In n-dimensional space</a:t>
                </a:r>
                <a:r>
                  <a:rPr lang="en-US" sz="1800" dirty="0"/>
                  <a:t> </a:t>
                </a:r>
                <a:r>
                  <a:rPr lang="en-US" sz="1800" dirty="0" smtClean="0"/>
                  <a:t>the classification function is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 smtClean="0">
                            <a:latin typeface="Cambria Math"/>
                          </a:rPr>
                        </m:ctrlPr>
                      </m:sSupPr>
                      <m:e>
                        <m:acc>
                          <m:accPr>
                            <m:chr m:val="⃗"/>
                            <m:ctrlPr>
                              <a:rPr lang="en-US" sz="180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1800" b="1" i="1" smtClean="0">
                                <a:latin typeface="Cambria Math"/>
                              </a:rPr>
                              <m:t>𝒘</m:t>
                            </m:r>
                          </m:e>
                        </m:acc>
                      </m:e>
                      <m:sup>
                        <m:r>
                          <a:rPr lang="en-US" sz="1800" b="1" i="1" smtClean="0">
                            <a:latin typeface="Cambria Math"/>
                          </a:rPr>
                          <m:t>𝑻</m:t>
                        </m:r>
                      </m:sup>
                    </m:sSup>
                    <m:acc>
                      <m:accPr>
                        <m:chr m:val="⃗"/>
                        <m:ctrlPr>
                          <a:rPr lang="en-US" sz="180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sz="1800" b="1" i="1" smtClean="0">
                            <a:latin typeface="Cambria Math"/>
                          </a:rPr>
                          <m:t>𝒙</m:t>
                        </m:r>
                      </m:e>
                    </m:acc>
                    <m:r>
                      <a:rPr lang="en-US" sz="1800" b="1" i="1" smtClean="0">
                        <a:latin typeface="Cambria Math"/>
                      </a:rPr>
                      <m:t>=</m:t>
                    </m:r>
                    <m:r>
                      <a:rPr lang="en-US" sz="1800" b="1" i="1" smtClean="0">
                        <a:latin typeface="Cambria Math"/>
                      </a:rPr>
                      <m:t>𝒃</m:t>
                    </m:r>
                  </m:oMath>
                </a14:m>
                <a:r>
                  <a:rPr lang="en-US" sz="1800" dirty="0" smtClean="0"/>
                  <a:t> </a:t>
                </a:r>
              </a:p>
            </p:txBody>
          </p:sp>
        </mc:Choice>
        <mc:Fallback>
          <p:sp>
            <p:nvSpPr>
              <p:cNvPr id="9" name="Inhaltsplatzhalt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63103" y="2384883"/>
                <a:ext cx="5040560" cy="3240359"/>
              </a:xfrm>
              <a:prstGeom prst="rect">
                <a:avLst/>
              </a:prstGeom>
              <a:blipFill rotWithShape="1">
                <a:blip r:embed="rId4"/>
                <a:stretch>
                  <a:fillRect l="-846" t="-940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295680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Improvements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525963"/>
          </a:xfrm>
        </p:spPr>
        <p:txBody>
          <a:bodyPr/>
          <a:lstStyle/>
          <a:p>
            <a:r>
              <a:rPr lang="en-US" sz="1800" dirty="0"/>
              <a:t>Side note: Conditional independence of events does in fact not hold</a:t>
            </a:r>
          </a:p>
          <a:p>
            <a:pPr lvl="1"/>
            <a:r>
              <a:rPr lang="en-US" sz="1600" dirty="0"/>
              <a:t>"New York", "Hong Kong"</a:t>
            </a:r>
          </a:p>
          <a:p>
            <a:pPr lvl="1"/>
            <a:r>
              <a:rPr lang="en-US" sz="1600" dirty="0"/>
              <a:t>Still, good accuracy can be achieved</a:t>
            </a:r>
          </a:p>
          <a:p>
            <a:r>
              <a:rPr lang="en-US" sz="1800" dirty="0"/>
              <a:t>Boolean representation simplistic	</a:t>
            </a:r>
          </a:p>
          <a:p>
            <a:pPr lvl="1"/>
            <a:r>
              <a:rPr lang="en-US" sz="1600" dirty="0"/>
              <a:t>positional independence assumed</a:t>
            </a:r>
          </a:p>
          <a:p>
            <a:pPr lvl="1"/>
            <a:r>
              <a:rPr lang="en-US" sz="1600" dirty="0"/>
              <a:t>keyword counts lost</a:t>
            </a:r>
          </a:p>
          <a:p>
            <a:r>
              <a:rPr lang="en-US" sz="1800" dirty="0"/>
              <a:t>More elaborate probabilistic methods</a:t>
            </a:r>
          </a:p>
          <a:p>
            <a:pPr lvl="1"/>
            <a:r>
              <a:rPr lang="en-US" sz="1600" dirty="0"/>
              <a:t>e.g., estimate probability of term v occurring in a document of class C by relative frequency of v in all documents of the class</a:t>
            </a:r>
          </a:p>
          <a:p>
            <a:r>
              <a:rPr lang="en-US" sz="1800" dirty="0"/>
              <a:t>Other linear classification algorithms (machine learning) can be used</a:t>
            </a:r>
          </a:p>
          <a:p>
            <a:pPr lvl="1"/>
            <a:r>
              <a:rPr lang="en-US" sz="1600" dirty="0"/>
              <a:t>Support Vector Machines, ..</a:t>
            </a:r>
          </a:p>
          <a:p>
            <a:r>
              <a:rPr lang="en-US" sz="1800" dirty="0"/>
              <a:t>Use other information retrieval methods (used by search engines</a:t>
            </a:r>
            <a:r>
              <a:rPr lang="en-US" sz="1800" dirty="0" smtClean="0"/>
              <a:t>..)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xmlns="" val="2420325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Explicit decision models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Decision tree for recommendation problems</a:t>
            </a:r>
          </a:p>
          <a:p>
            <a:pPr lvl="1"/>
            <a:r>
              <a:rPr lang="en-US" sz="1600" dirty="0" smtClean="0"/>
              <a:t>inner nodes labeled with item features (keywords)</a:t>
            </a:r>
          </a:p>
          <a:p>
            <a:pPr lvl="1"/>
            <a:r>
              <a:rPr lang="en-US" sz="1600" dirty="0" smtClean="0"/>
              <a:t>used to partition the test examples </a:t>
            </a:r>
          </a:p>
          <a:p>
            <a:pPr lvl="2"/>
            <a:r>
              <a:rPr lang="en-US" sz="1400" b="1" dirty="0" smtClean="0"/>
              <a:t>existence or non existence of a keyword</a:t>
            </a:r>
          </a:p>
          <a:p>
            <a:pPr lvl="1"/>
            <a:r>
              <a:rPr lang="en-US" sz="1600" dirty="0" smtClean="0"/>
              <a:t>in basic setting only two classes appear at leaf nodes</a:t>
            </a:r>
          </a:p>
          <a:p>
            <a:pPr lvl="2"/>
            <a:r>
              <a:rPr lang="en-US" sz="1400" b="1" dirty="0" smtClean="0"/>
              <a:t>interesting or not interesting</a:t>
            </a:r>
          </a:p>
          <a:p>
            <a:pPr lvl="1"/>
            <a:r>
              <a:rPr lang="en-US" sz="1600" dirty="0" smtClean="0"/>
              <a:t>decision tree can automatically be constructed from training data</a:t>
            </a:r>
          </a:p>
          <a:p>
            <a:pPr lvl="1"/>
            <a:r>
              <a:rPr lang="en-US" sz="1600" dirty="0" smtClean="0"/>
              <a:t>works best with small number of features</a:t>
            </a:r>
          </a:p>
          <a:p>
            <a:pPr lvl="1"/>
            <a:r>
              <a:rPr lang="en-US" sz="1600" dirty="0" smtClean="0"/>
              <a:t>use meta features like author name, genre, ...  instead of TF-IDF representation.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xmlns="" val="21447121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Content-based recommendation</a:t>
            </a:r>
            <a:endParaRPr lang="en-US" dirty="0" smtClean="0"/>
          </a:p>
        </p:txBody>
      </p:sp>
      <p:pic>
        <p:nvPicPr>
          <p:cNvPr id="5" name="Grafik 10" descr="UM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27763" y="4432314"/>
            <a:ext cx="1109683" cy="59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Grafik 11" descr="UMarrow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81460" y="4646993"/>
            <a:ext cx="1100330" cy="53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Wolkenförmige Legende 6"/>
          <p:cNvSpPr/>
          <p:nvPr/>
        </p:nvSpPr>
        <p:spPr bwMode="auto">
          <a:xfrm rot="2787219" flipH="1" flipV="1">
            <a:off x="1021661" y="4343771"/>
            <a:ext cx="1525528" cy="1587593"/>
          </a:xfrm>
          <a:prstGeom prst="cloudCallout">
            <a:avLst>
              <a:gd name="adj1" fmla="val -30770"/>
              <a:gd name="adj2" fmla="val 89177"/>
            </a:avLst>
          </a:prstGeom>
          <a:solidFill>
            <a:schemeClr val="accent5"/>
          </a:solidFill>
          <a:ln w="9525" cap="flat" cmpd="sng" algn="ctr">
            <a:solidFill>
              <a:schemeClr val="accent5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8" name="Inhaltsplatzhalter 2"/>
          <p:cNvSpPr txBox="1">
            <a:spLocks/>
          </p:cNvSpPr>
          <p:nvPr/>
        </p:nvSpPr>
        <p:spPr bwMode="auto">
          <a:xfrm>
            <a:off x="457200" y="1373222"/>
            <a:ext cx="8147248" cy="2548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ts val="1200"/>
              </a:spcBef>
              <a:spcAft>
                <a:spcPct val="0"/>
              </a:spcAft>
              <a:buFont typeface="Wingdings" pitchFamily="2" charset="2"/>
              <a:buChar char="§"/>
              <a:defRPr sz="2000" b="1">
                <a:solidFill>
                  <a:srgbClr val="003366"/>
                </a:solidFill>
                <a:latin typeface="Calibri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rgbClr val="003366"/>
                </a:solidFill>
                <a:latin typeface="Calibri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700">
                <a:solidFill>
                  <a:srgbClr val="003366"/>
                </a:solidFill>
                <a:latin typeface="Calibri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700">
                <a:solidFill>
                  <a:srgbClr val="003366"/>
                </a:solidFill>
                <a:latin typeface="Calibri" pitchFamily="34" charset="0"/>
                <a:ea typeface="Times New Roman" pitchFamily="18" charset="0"/>
                <a:cs typeface="Helvetica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rgbClr val="003366"/>
                </a:solidFill>
                <a:latin typeface="Calibri" pitchFamily="34" charset="0"/>
                <a:ea typeface="Times New Roman" pitchFamily="18" charset="0"/>
                <a:cs typeface="Helvetica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rgbClr val="003366"/>
                </a:solidFill>
                <a:latin typeface="+mn-lt"/>
                <a:ea typeface="Times New Roman" pitchFamily="18" charset="0"/>
                <a:cs typeface="Helvetica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rgbClr val="003366"/>
                </a:solidFill>
                <a:latin typeface="+mn-lt"/>
                <a:ea typeface="Times New Roman" pitchFamily="18" charset="0"/>
                <a:cs typeface="Helvetica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rgbClr val="003366"/>
                </a:solidFill>
                <a:latin typeface="+mn-lt"/>
                <a:ea typeface="Times New Roman" pitchFamily="18" charset="0"/>
                <a:cs typeface="Helvetica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rgbClr val="003366"/>
                </a:solidFill>
                <a:latin typeface="+mn-lt"/>
                <a:ea typeface="Times New Roman" pitchFamily="18" charset="0"/>
                <a:cs typeface="Helvetica" pitchFamily="34" charset="0"/>
              </a:defRPr>
            </a:lvl9pPr>
          </a:lstStyle>
          <a:p>
            <a:r>
              <a:rPr lang="en-US" sz="1800" dirty="0" smtClean="0"/>
              <a:t>While CF – methods do not require any information about the items,</a:t>
            </a:r>
          </a:p>
          <a:p>
            <a:pPr lvl="2"/>
            <a:r>
              <a:rPr lang="en-US" sz="1600" b="0" dirty="0" smtClean="0"/>
              <a:t>it might be reasonable to exploit such information; and</a:t>
            </a:r>
          </a:p>
          <a:p>
            <a:pPr lvl="2"/>
            <a:r>
              <a:rPr lang="en-US" sz="1600" b="0" dirty="0" smtClean="0"/>
              <a:t>recommend fantasy novels to people who liked fantasy novels in the past</a:t>
            </a:r>
          </a:p>
          <a:p>
            <a:r>
              <a:rPr lang="en-US" sz="1800" dirty="0" smtClean="0"/>
              <a:t>What do we need:</a:t>
            </a:r>
          </a:p>
          <a:p>
            <a:pPr lvl="2"/>
            <a:r>
              <a:rPr lang="en-US" sz="1600" b="0" dirty="0" smtClean="0"/>
              <a:t>some information about the available items such as the genre ("content") </a:t>
            </a:r>
          </a:p>
          <a:p>
            <a:pPr lvl="2"/>
            <a:r>
              <a:rPr lang="en-US" sz="1600" b="0" dirty="0" smtClean="0"/>
              <a:t>some sort of </a:t>
            </a:r>
            <a:r>
              <a:rPr lang="en-US" sz="1600" b="0" i="1" dirty="0" smtClean="0"/>
              <a:t>user profile</a:t>
            </a:r>
            <a:r>
              <a:rPr lang="en-US" sz="1600" b="0" dirty="0" smtClean="0"/>
              <a:t> describing what the user likes (the preferences)</a:t>
            </a:r>
          </a:p>
          <a:p>
            <a:r>
              <a:rPr lang="en-US" sz="1800" dirty="0" smtClean="0"/>
              <a:t>The task:</a:t>
            </a:r>
          </a:p>
          <a:p>
            <a:pPr lvl="2"/>
            <a:r>
              <a:rPr lang="en-US" sz="1600" b="0" dirty="0" smtClean="0"/>
              <a:t>learn user preferences</a:t>
            </a:r>
          </a:p>
          <a:p>
            <a:pPr lvl="2"/>
            <a:r>
              <a:rPr lang="en-US" sz="1600" b="0" dirty="0" smtClean="0"/>
              <a:t>locate/recommend items that are "similar" to the user preferences</a:t>
            </a:r>
          </a:p>
        </p:txBody>
      </p:sp>
      <p:pic>
        <p:nvPicPr>
          <p:cNvPr id="10" name="Grafik 5" descr="Box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73873" y="5196157"/>
            <a:ext cx="1012114" cy="84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Grafik 6" descr="Outputarrow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853972" y="5403888"/>
            <a:ext cx="695489" cy="134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Grafik 7" descr="Output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58051" y="5139857"/>
            <a:ext cx="991573" cy="95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Grafik 21" descr="PM.pn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036419" y="5616576"/>
            <a:ext cx="1100122" cy="455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Grafik 22" descr="PMarrow.pn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268555" y="5660627"/>
            <a:ext cx="704078" cy="176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hteck 15"/>
          <p:cNvSpPr/>
          <p:nvPr/>
        </p:nvSpPr>
        <p:spPr>
          <a:xfrm>
            <a:off x="1241294" y="4801620"/>
            <a:ext cx="1239404" cy="720079"/>
          </a:xfrm>
          <a:prstGeom prst="rect">
            <a:avLst/>
          </a:prstGeom>
        </p:spPr>
        <p:txBody>
          <a:bodyPr wrap="square">
            <a:normAutofit fontScale="92500" lnSpcReduction="20000"/>
          </a:bodyPr>
          <a:lstStyle/>
          <a:p>
            <a:r>
              <a:rPr lang="en-US" sz="1300" b="0" dirty="0">
                <a:solidFill>
                  <a:schemeClr val="accent5">
                    <a:lumMod val="25000"/>
                  </a:schemeClr>
                </a:solidFill>
              </a:rPr>
              <a:t>"</a:t>
            </a:r>
            <a:r>
              <a:rPr lang="en-US" sz="1300" b="0" dirty="0" smtClean="0">
                <a:solidFill>
                  <a:schemeClr val="accent5">
                    <a:lumMod val="25000"/>
                  </a:schemeClr>
                </a:solidFill>
              </a:rPr>
              <a:t>show </a:t>
            </a:r>
            <a:r>
              <a:rPr lang="en-US" sz="1300" b="0" dirty="0">
                <a:solidFill>
                  <a:schemeClr val="accent5">
                    <a:lumMod val="25000"/>
                  </a:schemeClr>
                </a:solidFill>
              </a:rPr>
              <a:t>me more of the same what </a:t>
            </a:r>
            <a:r>
              <a:rPr lang="en-US" sz="1300" b="0" dirty="0" smtClean="0">
                <a:solidFill>
                  <a:schemeClr val="accent5">
                    <a:lumMod val="25000"/>
                  </a:schemeClr>
                </a:solidFill>
              </a:rPr>
              <a:t>I've liked"</a:t>
            </a:r>
            <a:endParaRPr lang="en-US" sz="1300" b="0" dirty="0">
              <a:solidFill>
                <a:schemeClr val="accent5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25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Explicit decision models II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Rule induction</a:t>
            </a:r>
          </a:p>
          <a:p>
            <a:pPr lvl="1"/>
            <a:r>
              <a:rPr lang="en-US" sz="1600" dirty="0" smtClean="0"/>
              <a:t>built on RIPPER algorithm</a:t>
            </a:r>
          </a:p>
          <a:p>
            <a:pPr lvl="1"/>
            <a:r>
              <a:rPr lang="en-US" sz="1600" dirty="0" smtClean="0"/>
              <a:t>good performance compared with other classification methods</a:t>
            </a:r>
          </a:p>
          <a:p>
            <a:pPr lvl="2"/>
            <a:r>
              <a:rPr lang="en-US" sz="1600" b="1" dirty="0" err="1" smtClean="0"/>
              <a:t>eloborate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postpruning</a:t>
            </a:r>
            <a:r>
              <a:rPr lang="en-US" sz="1600" b="1" dirty="0" smtClean="0"/>
              <a:t> techniques of RIPPER</a:t>
            </a:r>
          </a:p>
          <a:p>
            <a:pPr lvl="2"/>
            <a:r>
              <a:rPr lang="en-US" sz="1600" b="1" dirty="0" smtClean="0"/>
              <a:t>extension for e-mail classification</a:t>
            </a:r>
          </a:p>
          <a:p>
            <a:pPr lvl="3"/>
            <a:r>
              <a:rPr lang="en-US" sz="1400" b="1" dirty="0" smtClean="0"/>
              <a:t>takes document structure into account</a:t>
            </a:r>
          </a:p>
          <a:p>
            <a:r>
              <a:rPr lang="en-US" sz="1800" dirty="0" smtClean="0"/>
              <a:t>main advantages of these decision models:</a:t>
            </a:r>
          </a:p>
          <a:p>
            <a:pPr lvl="1"/>
            <a:r>
              <a:rPr lang="en-US" sz="1600" dirty="0" smtClean="0"/>
              <a:t>inferred decision rules serve as basis for generating explanations for recommendation</a:t>
            </a:r>
          </a:p>
          <a:p>
            <a:pPr lvl="1"/>
            <a:r>
              <a:rPr lang="en-US" sz="1600" dirty="0" smtClean="0"/>
              <a:t>existing domain knowledge can be incorporated in models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xmlns="" val="24741091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On feature selection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sz="1800" dirty="0" smtClean="0"/>
                  <a:t>process of choosing a subset of available terms</a:t>
                </a:r>
              </a:p>
              <a:p>
                <a:r>
                  <a:rPr lang="en-US" sz="1800" dirty="0" smtClean="0"/>
                  <a:t>different strategies exist for deciding which features to use</a:t>
                </a:r>
              </a:p>
              <a:p>
                <a:pPr lvl="1"/>
                <a:r>
                  <a:rPr lang="en-US" sz="1600" dirty="0" smtClean="0"/>
                  <a:t>feature selection based on domain knowledge and lexical information from WordNet (</a:t>
                </a:r>
                <a:r>
                  <a:rPr lang="en-US" sz="1600" dirty="0" err="1" smtClean="0"/>
                  <a:t>Pazzani</a:t>
                </a:r>
                <a:r>
                  <a:rPr lang="en-US" sz="1600" dirty="0" smtClean="0"/>
                  <a:t> and </a:t>
                </a:r>
                <a:r>
                  <a:rPr lang="en-US" sz="1600" dirty="0" err="1" smtClean="0"/>
                  <a:t>Billsus</a:t>
                </a:r>
                <a:r>
                  <a:rPr lang="en-US" sz="1600" dirty="0" smtClean="0"/>
                  <a:t> 1997)</a:t>
                </a:r>
              </a:p>
              <a:p>
                <a:pPr lvl="1"/>
                <a:r>
                  <a:rPr lang="en-US" sz="1600" dirty="0" smtClean="0"/>
                  <a:t>frequency-based feature selection to remove words appearing  "too rare" or "too often" (</a:t>
                </a:r>
                <a:r>
                  <a:rPr lang="en-US" sz="1600" dirty="0" err="1" smtClean="0"/>
                  <a:t>Chakrabarti</a:t>
                </a:r>
                <a:r>
                  <a:rPr lang="en-US" sz="1600" dirty="0" smtClean="0"/>
                  <a:t> 2002)</a:t>
                </a:r>
              </a:p>
              <a:p>
                <a:r>
                  <a:rPr lang="en-US" sz="1800" dirty="0" smtClean="0"/>
                  <a:t>Not appropriate for larger text corpora</a:t>
                </a:r>
              </a:p>
              <a:p>
                <a:pPr lvl="1"/>
                <a:r>
                  <a:rPr lang="en-US" sz="1600" dirty="0"/>
                  <a:t>B</a:t>
                </a:r>
                <a:r>
                  <a:rPr lang="en-US" sz="1600" dirty="0" smtClean="0"/>
                  <a:t>etter to </a:t>
                </a:r>
              </a:p>
              <a:p>
                <a:pPr lvl="2"/>
                <a:r>
                  <a:rPr lang="en-US" sz="1500" dirty="0" smtClean="0"/>
                  <a:t>evaluate value of individual features (keywords) independently and </a:t>
                </a:r>
              </a:p>
              <a:p>
                <a:pPr lvl="2"/>
                <a:r>
                  <a:rPr lang="en-US" sz="1500" dirty="0" smtClean="0"/>
                  <a:t>construct a ranked list of "good" keywords.</a:t>
                </a:r>
              </a:p>
              <a:p>
                <a:r>
                  <a:rPr lang="en-US" sz="1800" dirty="0" smtClean="0"/>
                  <a:t>Typical measure for determining utility of keywords: e.g.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de-DE" sz="1800" b="1" i="1" dirty="0" smtClean="0">
                            <a:latin typeface="Cambria Math"/>
                          </a:rPr>
                          <m:t>𝑿</m:t>
                        </m:r>
                      </m:e>
                      <m:sup>
                        <m:r>
                          <a:rPr lang="de-DE" sz="1800" b="1" i="1" dirty="0" smtClean="0">
                            <a:latin typeface="Cambria Math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sz="1800" dirty="0" smtClean="0"/>
                  <a:t>, mutual information measure or Fisher's discrimination index</a:t>
                </a:r>
                <a:endParaRPr lang="en-US" sz="1800" dirty="0"/>
              </a:p>
            </p:txBody>
          </p:sp>
        </mc:Choice>
        <mc:Fallback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444" t="-674" r="-889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179795453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Limitations of content-based recommendation methods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Keywords alone may not be sufficient to judge quality/relevance of a document or web page</a:t>
            </a:r>
          </a:p>
          <a:p>
            <a:pPr lvl="2"/>
            <a:r>
              <a:rPr lang="en-US" sz="1600" dirty="0"/>
              <a:t>up-to-date-ness, usability, aesthetics, writing style</a:t>
            </a:r>
          </a:p>
          <a:p>
            <a:pPr lvl="2"/>
            <a:r>
              <a:rPr lang="en-US" sz="1600" dirty="0"/>
              <a:t>content may also be limited / too short</a:t>
            </a:r>
          </a:p>
          <a:p>
            <a:pPr lvl="2"/>
            <a:r>
              <a:rPr lang="en-US" sz="1600" dirty="0"/>
              <a:t>content may not be automatically extractable (multimedia)</a:t>
            </a:r>
          </a:p>
          <a:p>
            <a:r>
              <a:rPr lang="en-US" sz="1800" dirty="0"/>
              <a:t>Ramp-up phase required</a:t>
            </a:r>
          </a:p>
          <a:p>
            <a:pPr lvl="2"/>
            <a:r>
              <a:rPr lang="en-US" sz="1600" dirty="0"/>
              <a:t>Some training data is still required</a:t>
            </a:r>
          </a:p>
          <a:p>
            <a:pPr lvl="2"/>
            <a:r>
              <a:rPr lang="en-US" sz="1600" dirty="0"/>
              <a:t>Web 2.0: Use other sources to learn the user preferences</a:t>
            </a:r>
          </a:p>
          <a:p>
            <a:r>
              <a:rPr lang="en-US" sz="1800" dirty="0"/>
              <a:t>Overspecialization</a:t>
            </a:r>
          </a:p>
          <a:p>
            <a:pPr lvl="2"/>
            <a:r>
              <a:rPr lang="en-US" sz="1600" dirty="0"/>
              <a:t>Algorithms tend to propose "more of the same"</a:t>
            </a:r>
          </a:p>
          <a:p>
            <a:pPr lvl="2"/>
            <a:r>
              <a:rPr lang="en-US" sz="1600" dirty="0"/>
              <a:t>Or: too similar news </a:t>
            </a:r>
            <a:r>
              <a:rPr lang="en-US" sz="1600" dirty="0" smtClean="0"/>
              <a:t>items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xmlns="" val="4115455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Discussion</a:t>
            </a:r>
            <a:r>
              <a:rPr lang="de-DE" dirty="0" smtClean="0"/>
              <a:t> &amp; </a:t>
            </a:r>
            <a:r>
              <a:rPr lang="de-DE" dirty="0" err="1" smtClean="0"/>
              <a:t>summary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b="0" dirty="0"/>
              <a:t>In contrast to collaborative approaches, </a:t>
            </a:r>
            <a:r>
              <a:rPr lang="en-US" sz="1800" b="0" dirty="0" smtClean="0"/>
              <a:t>content-based techniques </a:t>
            </a:r>
            <a:r>
              <a:rPr lang="en-US" sz="1800" b="0" dirty="0"/>
              <a:t>do </a:t>
            </a:r>
            <a:r>
              <a:rPr lang="en-US" sz="1800" b="0" dirty="0" smtClean="0"/>
              <a:t>not require user </a:t>
            </a:r>
            <a:r>
              <a:rPr lang="en-US" sz="1800" b="0" dirty="0"/>
              <a:t>community in order to </a:t>
            </a:r>
            <a:r>
              <a:rPr lang="en-US" sz="1800" b="0" dirty="0" smtClean="0"/>
              <a:t>work</a:t>
            </a:r>
          </a:p>
          <a:p>
            <a:r>
              <a:rPr lang="en-US" sz="1800" b="0" dirty="0"/>
              <a:t>P</a:t>
            </a:r>
            <a:r>
              <a:rPr lang="en-US" sz="1800" b="0" dirty="0" smtClean="0"/>
              <a:t>resented </a:t>
            </a:r>
            <a:r>
              <a:rPr lang="en-US" sz="1800" b="0" dirty="0"/>
              <a:t>approaches </a:t>
            </a:r>
            <a:r>
              <a:rPr lang="en-US" sz="1800" b="0" dirty="0" smtClean="0"/>
              <a:t>aim </a:t>
            </a:r>
            <a:r>
              <a:rPr lang="en-US" sz="1800" b="0" dirty="0"/>
              <a:t>to learn a model of </a:t>
            </a:r>
            <a:r>
              <a:rPr lang="en-US" sz="1800" b="0" dirty="0" smtClean="0"/>
              <a:t>user's </a:t>
            </a:r>
            <a:r>
              <a:rPr lang="en-US" sz="1800" b="0" dirty="0"/>
              <a:t>interest preferences based on </a:t>
            </a:r>
            <a:r>
              <a:rPr lang="en-US" sz="1800" b="0" dirty="0" smtClean="0"/>
              <a:t>explicit </a:t>
            </a:r>
            <a:r>
              <a:rPr lang="de-DE" sz="1800" b="0" dirty="0" err="1" smtClean="0"/>
              <a:t>or</a:t>
            </a:r>
            <a:r>
              <a:rPr lang="de-DE" sz="1800" b="0" dirty="0" smtClean="0"/>
              <a:t> </a:t>
            </a:r>
            <a:r>
              <a:rPr lang="de-DE" sz="1800" b="0" dirty="0" err="1"/>
              <a:t>implicit</a:t>
            </a:r>
            <a:r>
              <a:rPr lang="de-DE" sz="1800" b="0" dirty="0"/>
              <a:t> </a:t>
            </a:r>
            <a:r>
              <a:rPr lang="de-DE" sz="1800" b="0" dirty="0" err="1" smtClean="0"/>
              <a:t>feedback</a:t>
            </a:r>
            <a:endParaRPr lang="de-DE" sz="1800" b="0" dirty="0" smtClean="0"/>
          </a:p>
          <a:p>
            <a:pPr lvl="1"/>
            <a:r>
              <a:rPr lang="en-US" sz="1600" dirty="0"/>
              <a:t>Deriving implicit feedback from user behavior can be </a:t>
            </a:r>
            <a:r>
              <a:rPr lang="en-US" sz="1600" dirty="0" smtClean="0"/>
              <a:t>problematic</a:t>
            </a:r>
            <a:endParaRPr lang="de-DE" sz="1600" b="0" dirty="0" smtClean="0"/>
          </a:p>
          <a:p>
            <a:r>
              <a:rPr lang="en-US" sz="1800" b="0" dirty="0"/>
              <a:t>E</a:t>
            </a:r>
            <a:r>
              <a:rPr lang="en-US" sz="1800" b="0" dirty="0" smtClean="0"/>
              <a:t>valuations </a:t>
            </a:r>
            <a:r>
              <a:rPr lang="en-US" sz="1800" b="0" dirty="0"/>
              <a:t>show that a good </a:t>
            </a:r>
            <a:r>
              <a:rPr lang="en-US" sz="1800" b="0" dirty="0" smtClean="0"/>
              <a:t>recommendation </a:t>
            </a:r>
            <a:r>
              <a:rPr lang="en-US" sz="1800" b="0" dirty="0"/>
              <a:t>accuracy can be achieved with </a:t>
            </a:r>
            <a:r>
              <a:rPr lang="en-US" sz="1800" b="0" dirty="0" smtClean="0"/>
              <a:t>help of machine learning </a:t>
            </a:r>
            <a:r>
              <a:rPr lang="de-DE" sz="1800" b="0" dirty="0" err="1" smtClean="0"/>
              <a:t>techniques</a:t>
            </a:r>
            <a:endParaRPr lang="de-DE" sz="1800" b="0" dirty="0" smtClean="0"/>
          </a:p>
          <a:p>
            <a:pPr lvl="1"/>
            <a:r>
              <a:rPr lang="de-DE" sz="1600" b="0" dirty="0"/>
              <a:t>T</a:t>
            </a:r>
            <a:r>
              <a:rPr lang="de-DE" sz="1600" b="0" dirty="0" smtClean="0"/>
              <a:t>hese </a:t>
            </a:r>
            <a:r>
              <a:rPr lang="de-DE" sz="1600" b="0" dirty="0" err="1"/>
              <a:t>techniques</a:t>
            </a:r>
            <a:r>
              <a:rPr lang="de-DE" sz="1600" b="0" dirty="0"/>
              <a:t> do </a:t>
            </a:r>
            <a:r>
              <a:rPr lang="de-DE" sz="1600" b="0" dirty="0" smtClean="0"/>
              <a:t>not </a:t>
            </a:r>
            <a:r>
              <a:rPr lang="en-US" sz="1600" b="0" dirty="0" smtClean="0"/>
              <a:t>require </a:t>
            </a:r>
            <a:r>
              <a:rPr lang="en-US" sz="1600" b="0" dirty="0"/>
              <a:t>a user </a:t>
            </a:r>
            <a:r>
              <a:rPr lang="en-US" sz="1600" b="0" dirty="0" smtClean="0"/>
              <a:t>community</a:t>
            </a:r>
          </a:p>
          <a:p>
            <a:r>
              <a:rPr lang="de-DE" sz="1800" b="0" dirty="0" err="1" smtClean="0"/>
              <a:t>Danger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exists</a:t>
            </a:r>
            <a:r>
              <a:rPr lang="de-DE" sz="1800" b="0" dirty="0"/>
              <a:t> </a:t>
            </a:r>
            <a:r>
              <a:rPr lang="en-US" sz="1800" b="0" dirty="0" smtClean="0"/>
              <a:t>that recommendation </a:t>
            </a:r>
            <a:r>
              <a:rPr lang="en-US" sz="1800" b="0" dirty="0"/>
              <a:t>lists contain too many similar </a:t>
            </a:r>
            <a:r>
              <a:rPr lang="en-US" sz="1800" b="0" dirty="0" smtClean="0"/>
              <a:t>items</a:t>
            </a:r>
            <a:endParaRPr lang="en-US" sz="1800" b="0" dirty="0"/>
          </a:p>
          <a:p>
            <a:pPr lvl="1"/>
            <a:r>
              <a:rPr lang="de-DE" sz="1600" b="0" dirty="0" smtClean="0"/>
              <a:t>All </a:t>
            </a:r>
            <a:r>
              <a:rPr lang="de-DE" sz="1600" b="0" dirty="0" err="1"/>
              <a:t>learning</a:t>
            </a:r>
            <a:r>
              <a:rPr lang="de-DE" sz="1600" b="0" dirty="0"/>
              <a:t> </a:t>
            </a:r>
            <a:r>
              <a:rPr lang="de-DE" sz="1600" b="0" dirty="0" err="1" smtClean="0"/>
              <a:t>techniques</a:t>
            </a:r>
            <a:r>
              <a:rPr lang="de-DE" sz="1600" b="0" dirty="0"/>
              <a:t> </a:t>
            </a:r>
            <a:r>
              <a:rPr lang="en-US" sz="1600" b="0" dirty="0" smtClean="0"/>
              <a:t>require </a:t>
            </a:r>
            <a:r>
              <a:rPr lang="en-US" sz="1600" b="0" dirty="0"/>
              <a:t>a certain amount of training </a:t>
            </a:r>
            <a:r>
              <a:rPr lang="en-US" sz="1600" b="0" dirty="0" smtClean="0"/>
              <a:t>data</a:t>
            </a:r>
          </a:p>
          <a:p>
            <a:pPr lvl="1"/>
            <a:r>
              <a:rPr lang="de-DE" sz="1600" b="0" dirty="0" err="1" smtClean="0"/>
              <a:t>Some</a:t>
            </a:r>
            <a:r>
              <a:rPr lang="de-DE" sz="1600" b="0" dirty="0" smtClean="0"/>
              <a:t> </a:t>
            </a:r>
            <a:r>
              <a:rPr lang="en-US" sz="1600" b="0" dirty="0" smtClean="0"/>
              <a:t>learning </a:t>
            </a:r>
            <a:r>
              <a:rPr lang="en-US" sz="1600" b="0" dirty="0"/>
              <a:t>methods tend to </a:t>
            </a:r>
            <a:r>
              <a:rPr lang="en-US" sz="1600" b="0" dirty="0" err="1" smtClean="0"/>
              <a:t>overfit</a:t>
            </a:r>
            <a:r>
              <a:rPr lang="en-US" sz="1600" b="0" dirty="0" smtClean="0"/>
              <a:t> </a:t>
            </a:r>
            <a:r>
              <a:rPr lang="en-US" sz="1600" b="0" dirty="0"/>
              <a:t>the training </a:t>
            </a:r>
            <a:r>
              <a:rPr lang="en-US" sz="1600" b="0" dirty="0" smtClean="0"/>
              <a:t>data</a:t>
            </a:r>
          </a:p>
          <a:p>
            <a:r>
              <a:rPr lang="en-US" b="0" dirty="0"/>
              <a:t>P</a:t>
            </a:r>
            <a:r>
              <a:rPr lang="en-US" b="0" dirty="0" smtClean="0"/>
              <a:t>ure </a:t>
            </a:r>
            <a:r>
              <a:rPr lang="en-US" b="0" dirty="0"/>
              <a:t>content-based systems are rarely found in </a:t>
            </a:r>
            <a:r>
              <a:rPr lang="en-US" b="0" dirty="0" smtClean="0"/>
              <a:t>commercial </a:t>
            </a:r>
            <a:r>
              <a:rPr lang="de-DE" b="0" dirty="0" err="1" smtClean="0"/>
              <a:t>environments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8187263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Literature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 smtClean="0"/>
              <a:t>[Michael </a:t>
            </a:r>
            <a:r>
              <a:rPr lang="en-US" sz="1600" dirty="0" err="1"/>
              <a:t>Pazzani</a:t>
            </a:r>
            <a:r>
              <a:rPr lang="en-US" sz="1600" dirty="0"/>
              <a:t> and Daniel </a:t>
            </a:r>
            <a:r>
              <a:rPr lang="en-US" sz="1600" dirty="0" err="1" smtClean="0"/>
              <a:t>Billsus</a:t>
            </a:r>
            <a:r>
              <a:rPr lang="en-US" sz="1600" dirty="0" smtClean="0"/>
              <a:t> 1997] </a:t>
            </a:r>
            <a:r>
              <a:rPr lang="en-US" sz="1600" b="0" dirty="0"/>
              <a:t>Learning and revising user </a:t>
            </a:r>
            <a:r>
              <a:rPr lang="en-US" sz="1600" b="0" dirty="0" smtClean="0"/>
              <a:t>profiles</a:t>
            </a:r>
            <a:r>
              <a:rPr lang="en-US" sz="1600" b="0" dirty="0"/>
              <a:t>: </a:t>
            </a:r>
            <a:r>
              <a:rPr lang="en-US" sz="1600" b="0" dirty="0" smtClean="0"/>
              <a:t>The identification </a:t>
            </a:r>
            <a:r>
              <a:rPr lang="en-US" sz="1600" b="0" dirty="0"/>
              <a:t>of interesting web sites, Machine Learning </a:t>
            </a:r>
            <a:r>
              <a:rPr lang="en-US" sz="1600" dirty="0"/>
              <a:t>27</a:t>
            </a:r>
            <a:r>
              <a:rPr lang="en-US" sz="1600" b="0" dirty="0"/>
              <a:t> (1997), no. 3, </a:t>
            </a:r>
            <a:r>
              <a:rPr lang="en-US" sz="1600" b="0" dirty="0" smtClean="0"/>
              <a:t>313-</a:t>
            </a:r>
            <a:r>
              <a:rPr lang="de-DE" sz="1600" b="0" dirty="0" smtClean="0"/>
              <a:t>331.</a:t>
            </a:r>
          </a:p>
          <a:p>
            <a:r>
              <a:rPr lang="en-US" sz="1600" dirty="0" smtClean="0"/>
              <a:t>[</a:t>
            </a:r>
            <a:r>
              <a:rPr lang="en-US" sz="1600" dirty="0" err="1" smtClean="0"/>
              <a:t>Soumen</a:t>
            </a:r>
            <a:r>
              <a:rPr lang="en-US" sz="1600" dirty="0" smtClean="0"/>
              <a:t> </a:t>
            </a:r>
            <a:r>
              <a:rPr lang="en-US" sz="1600" dirty="0" err="1" smtClean="0"/>
              <a:t>Chakrabarti</a:t>
            </a:r>
            <a:r>
              <a:rPr lang="en-US" sz="1600" dirty="0" smtClean="0"/>
              <a:t> 2002] </a:t>
            </a:r>
            <a:r>
              <a:rPr lang="en-US" sz="1600" b="0" dirty="0"/>
              <a:t>Mining the web: Discovering knowledge from </a:t>
            </a:r>
            <a:r>
              <a:rPr lang="en-US" sz="1600" b="0" dirty="0" smtClean="0"/>
              <a:t>hyper-text </a:t>
            </a:r>
            <a:r>
              <a:rPr lang="en-US" sz="1600" b="0" dirty="0"/>
              <a:t>data, Science &amp; Technology Books, 2002.</a:t>
            </a:r>
            <a:endParaRPr lang="en-US" sz="1600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19985220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the "content"?</a:t>
            </a:r>
            <a:endParaRPr lang="en-US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03367"/>
            <a:ext cx="8229600" cy="4689929"/>
          </a:xfrm>
        </p:spPr>
        <p:txBody>
          <a:bodyPr>
            <a:normAutofit/>
          </a:bodyPr>
          <a:lstStyle/>
          <a:p>
            <a:r>
              <a:rPr lang="en-US" sz="1800" dirty="0" smtClean="0"/>
              <a:t>Most CB-recommendation techniques were applied to recommending text documents.</a:t>
            </a:r>
          </a:p>
          <a:p>
            <a:pPr lvl="1"/>
            <a:r>
              <a:rPr lang="en-US" sz="1600" dirty="0"/>
              <a:t>L</a:t>
            </a:r>
            <a:r>
              <a:rPr lang="en-US" sz="1600" dirty="0" smtClean="0"/>
              <a:t>ike web pages or newsgroup messages for example.</a:t>
            </a:r>
          </a:p>
          <a:p>
            <a:r>
              <a:rPr lang="en-US" sz="1800" dirty="0" smtClean="0"/>
              <a:t>Content of items can also be represented as text documents.</a:t>
            </a:r>
          </a:p>
          <a:p>
            <a:pPr lvl="1"/>
            <a:r>
              <a:rPr lang="en-US" sz="1600" dirty="0" smtClean="0"/>
              <a:t>With textual descriptions of their basic characteristics.</a:t>
            </a:r>
            <a:endParaRPr lang="en-US" sz="1600" dirty="0"/>
          </a:p>
          <a:p>
            <a:pPr lvl="1"/>
            <a:r>
              <a:rPr lang="en-US" sz="1600" dirty="0" smtClean="0"/>
              <a:t>Structured: Each </a:t>
            </a:r>
            <a:r>
              <a:rPr lang="en-US" sz="1600" dirty="0"/>
              <a:t>item is described by the same set of </a:t>
            </a:r>
            <a:r>
              <a:rPr lang="en-US" sz="1600" dirty="0" smtClean="0"/>
              <a:t>attributes</a:t>
            </a:r>
            <a:br>
              <a:rPr lang="en-US" sz="1600" dirty="0" smtClean="0"/>
            </a:br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r>
              <a:rPr lang="en-US" sz="1600" dirty="0"/>
              <a:t>U</a:t>
            </a:r>
            <a:r>
              <a:rPr lang="en-US" sz="1600" dirty="0" smtClean="0"/>
              <a:t>nstructured: free-text description.</a:t>
            </a:r>
          </a:p>
        </p:txBody>
      </p:sp>
      <p:pic>
        <p:nvPicPr>
          <p:cNvPr id="1027" name="Picture 3" descr="C:\Users\Zeynep\Pictures\Recommender_Slides\book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3501008"/>
            <a:ext cx="792088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0" name="Tabel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672650876"/>
              </p:ext>
            </p:extLst>
          </p:nvPr>
        </p:nvGraphicFramePr>
        <p:xfrm>
          <a:off x="1043608" y="3501008"/>
          <a:ext cx="7632848" cy="19743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0261"/>
                <a:gridCol w="1130261"/>
                <a:gridCol w="1130261"/>
                <a:gridCol w="1130261"/>
                <a:gridCol w="1130261"/>
                <a:gridCol w="1981543"/>
              </a:tblGrid>
              <a:tr h="276820">
                <a:tc>
                  <a:txBody>
                    <a:bodyPr/>
                    <a:lstStyle/>
                    <a:p>
                      <a:r>
                        <a:rPr lang="de-DE" sz="1100" dirty="0" smtClean="0">
                          <a:solidFill>
                            <a:schemeClr val="bg1"/>
                          </a:solidFill>
                        </a:rPr>
                        <a:t>Title</a:t>
                      </a:r>
                      <a:endParaRPr lang="de-DE" sz="1100" dirty="0">
                        <a:solidFill>
                          <a:schemeClr val="bg1"/>
                        </a:solidFill>
                      </a:endParaRPr>
                    </a:p>
                  </a:txBody>
                  <a:tcPr marL="112640" marR="112640" marT="56320" marB="563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dirty="0" smtClean="0">
                          <a:solidFill>
                            <a:schemeClr val="bg1"/>
                          </a:solidFill>
                        </a:rPr>
                        <a:t>Genre</a:t>
                      </a:r>
                      <a:endParaRPr lang="de-DE" sz="1100" dirty="0">
                        <a:solidFill>
                          <a:schemeClr val="bg1"/>
                        </a:solidFill>
                      </a:endParaRPr>
                    </a:p>
                  </a:txBody>
                  <a:tcPr marL="112640" marR="112640" marT="56320" marB="5632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dirty="0" err="1" smtClean="0">
                          <a:solidFill>
                            <a:schemeClr val="bg1"/>
                          </a:solidFill>
                        </a:rPr>
                        <a:t>Author</a:t>
                      </a:r>
                      <a:endParaRPr lang="de-DE" sz="1100" dirty="0">
                        <a:solidFill>
                          <a:schemeClr val="bg1"/>
                        </a:solidFill>
                      </a:endParaRPr>
                    </a:p>
                  </a:txBody>
                  <a:tcPr marL="112640" marR="112640" marT="56320" marB="5632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dirty="0" smtClean="0">
                          <a:solidFill>
                            <a:schemeClr val="bg1"/>
                          </a:solidFill>
                        </a:rPr>
                        <a:t>Type</a:t>
                      </a:r>
                      <a:endParaRPr lang="de-DE" sz="1100" dirty="0">
                        <a:solidFill>
                          <a:schemeClr val="bg1"/>
                        </a:solidFill>
                      </a:endParaRPr>
                    </a:p>
                  </a:txBody>
                  <a:tcPr marL="112640" marR="112640" marT="56320" marB="5632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dirty="0" smtClean="0">
                          <a:solidFill>
                            <a:schemeClr val="bg1"/>
                          </a:solidFill>
                        </a:rPr>
                        <a:t>Price</a:t>
                      </a:r>
                      <a:endParaRPr lang="de-DE" sz="1100" dirty="0">
                        <a:solidFill>
                          <a:schemeClr val="bg1"/>
                        </a:solidFill>
                      </a:endParaRPr>
                    </a:p>
                  </a:txBody>
                  <a:tcPr marL="112640" marR="112640" marT="56320" marB="5632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dirty="0" err="1" smtClean="0">
                          <a:solidFill>
                            <a:schemeClr val="bg1"/>
                          </a:solidFill>
                        </a:rPr>
                        <a:t>Keywords</a:t>
                      </a:r>
                      <a:endParaRPr lang="de-DE" sz="1100" dirty="0">
                        <a:solidFill>
                          <a:schemeClr val="bg1"/>
                        </a:solidFill>
                      </a:endParaRPr>
                    </a:p>
                  </a:txBody>
                  <a:tcPr marL="112640" marR="112640" marT="56320" marB="5632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</a:tr>
              <a:tr h="605183"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The </a:t>
                      </a:r>
                      <a:r>
                        <a:rPr lang="de-DE" sz="1100" dirty="0" err="1" smtClean="0"/>
                        <a:t>Night</a:t>
                      </a:r>
                      <a:r>
                        <a:rPr lang="de-DE" sz="1100" dirty="0" smtClean="0"/>
                        <a:t> </a:t>
                      </a:r>
                      <a:r>
                        <a:rPr lang="de-DE" sz="1100" dirty="0" err="1" smtClean="0"/>
                        <a:t>of</a:t>
                      </a:r>
                      <a:r>
                        <a:rPr lang="de-DE" sz="1100" dirty="0" smtClean="0"/>
                        <a:t> </a:t>
                      </a:r>
                      <a:r>
                        <a:rPr lang="de-DE" sz="1100" dirty="0" err="1" smtClean="0"/>
                        <a:t>the</a:t>
                      </a:r>
                      <a:r>
                        <a:rPr lang="de-DE" sz="1100" dirty="0" smtClean="0"/>
                        <a:t> </a:t>
                      </a:r>
                      <a:r>
                        <a:rPr lang="de-DE" sz="1100" dirty="0" err="1" smtClean="0"/>
                        <a:t>Gun</a:t>
                      </a:r>
                      <a:endParaRPr lang="de-DE" sz="1100" dirty="0"/>
                    </a:p>
                  </a:txBody>
                  <a:tcPr marL="112640" marR="112640" marT="56320" marB="563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dirty="0" err="1" smtClean="0"/>
                        <a:t>Memoir</a:t>
                      </a:r>
                      <a:endParaRPr lang="de-DE" sz="1100" dirty="0"/>
                    </a:p>
                  </a:txBody>
                  <a:tcPr marL="112640" marR="112640" marT="56320" marB="5632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David Carr</a:t>
                      </a:r>
                      <a:endParaRPr lang="de-DE" sz="1100" dirty="0"/>
                    </a:p>
                  </a:txBody>
                  <a:tcPr marL="112640" marR="112640" marT="56320" marB="5632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Paperback</a:t>
                      </a:r>
                      <a:endParaRPr lang="de-DE" sz="1100" dirty="0"/>
                    </a:p>
                  </a:txBody>
                  <a:tcPr marL="112640" marR="112640" marT="56320" marB="5632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29.90</a:t>
                      </a:r>
                      <a:endParaRPr lang="de-DE" sz="1100" dirty="0"/>
                    </a:p>
                  </a:txBody>
                  <a:tcPr marL="112640" marR="112640" marT="56320" marB="5632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Press </a:t>
                      </a:r>
                      <a:r>
                        <a:rPr lang="de-DE" sz="1100" dirty="0" err="1" smtClean="0"/>
                        <a:t>and</a:t>
                      </a:r>
                      <a:r>
                        <a:rPr lang="de-DE" sz="1100" dirty="0" smtClean="0"/>
                        <a:t> </a:t>
                      </a:r>
                      <a:r>
                        <a:rPr lang="de-DE" sz="1100" smtClean="0"/>
                        <a:t>journalism</a:t>
                      </a:r>
                      <a:r>
                        <a:rPr lang="de-DE" sz="1100" dirty="0" smtClean="0"/>
                        <a:t>, </a:t>
                      </a:r>
                      <a:r>
                        <a:rPr lang="de-DE" sz="1100" dirty="0" err="1" smtClean="0"/>
                        <a:t>drug</a:t>
                      </a:r>
                      <a:r>
                        <a:rPr lang="de-DE" sz="1100" dirty="0" smtClean="0"/>
                        <a:t> </a:t>
                      </a:r>
                      <a:r>
                        <a:rPr lang="de-DE" sz="1100" dirty="0" err="1" smtClean="0"/>
                        <a:t>addiction</a:t>
                      </a:r>
                      <a:r>
                        <a:rPr lang="de-DE" sz="1100" dirty="0" smtClean="0"/>
                        <a:t>, personal </a:t>
                      </a:r>
                      <a:r>
                        <a:rPr lang="de-DE" sz="1100" dirty="0" err="1" smtClean="0"/>
                        <a:t>memoirs</a:t>
                      </a:r>
                      <a:r>
                        <a:rPr lang="de-DE" sz="1100" dirty="0" smtClean="0"/>
                        <a:t>, New York</a:t>
                      </a:r>
                      <a:endParaRPr lang="de-DE" sz="1100" dirty="0"/>
                    </a:p>
                  </a:txBody>
                  <a:tcPr marL="112640" marR="112640" marT="56320" marB="5632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605183"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The </a:t>
                      </a:r>
                      <a:r>
                        <a:rPr lang="de-DE" sz="1100" dirty="0" err="1" smtClean="0"/>
                        <a:t>Lace</a:t>
                      </a:r>
                      <a:r>
                        <a:rPr lang="de-DE" sz="1100" dirty="0" smtClean="0"/>
                        <a:t> Reader</a:t>
                      </a:r>
                      <a:endParaRPr lang="de-DE" sz="1100" dirty="0"/>
                    </a:p>
                  </a:txBody>
                  <a:tcPr marL="112640" marR="112640" marT="56320" marB="563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Fiction, </a:t>
                      </a:r>
                      <a:r>
                        <a:rPr lang="de-DE" sz="1100" dirty="0" err="1" smtClean="0"/>
                        <a:t>Mystery</a:t>
                      </a:r>
                      <a:endParaRPr lang="de-DE" sz="1100" dirty="0"/>
                    </a:p>
                  </a:txBody>
                  <a:tcPr marL="112640" marR="112640" marT="56320" marB="5632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dirty="0" err="1" smtClean="0"/>
                        <a:t>Brunonia</a:t>
                      </a:r>
                      <a:r>
                        <a:rPr lang="de-DE" sz="1100" dirty="0" smtClean="0"/>
                        <a:t> Barry</a:t>
                      </a:r>
                      <a:endParaRPr lang="de-DE" sz="1100" dirty="0"/>
                    </a:p>
                  </a:txBody>
                  <a:tcPr marL="112640" marR="112640" marT="56320" marB="5632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Hardcover</a:t>
                      </a:r>
                      <a:endParaRPr lang="de-DE" sz="1100" dirty="0"/>
                    </a:p>
                  </a:txBody>
                  <a:tcPr marL="112640" marR="112640" marT="56320" marB="5632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49.90</a:t>
                      </a:r>
                      <a:endParaRPr lang="de-DE" sz="1100" dirty="0"/>
                    </a:p>
                  </a:txBody>
                  <a:tcPr marL="112640" marR="112640" marT="56320" marB="5632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American </a:t>
                      </a:r>
                      <a:r>
                        <a:rPr lang="de-DE" sz="1100" dirty="0" err="1" smtClean="0"/>
                        <a:t>contemporary</a:t>
                      </a:r>
                      <a:r>
                        <a:rPr lang="de-DE" sz="1100" baseline="0" dirty="0" smtClean="0"/>
                        <a:t> </a:t>
                      </a:r>
                      <a:r>
                        <a:rPr lang="de-DE" sz="1100" baseline="0" dirty="0" err="1" smtClean="0"/>
                        <a:t>fiction</a:t>
                      </a:r>
                      <a:r>
                        <a:rPr lang="de-DE" sz="1100" baseline="0" dirty="0" smtClean="0"/>
                        <a:t>, </a:t>
                      </a:r>
                      <a:r>
                        <a:rPr lang="de-DE" sz="1100" baseline="0" dirty="0" err="1" smtClean="0"/>
                        <a:t>detective</a:t>
                      </a:r>
                      <a:r>
                        <a:rPr lang="de-DE" sz="1100" baseline="0" dirty="0" smtClean="0"/>
                        <a:t>, </a:t>
                      </a:r>
                      <a:r>
                        <a:rPr lang="de-DE" sz="1100" baseline="0" dirty="0" err="1" smtClean="0"/>
                        <a:t>historical</a:t>
                      </a:r>
                      <a:endParaRPr lang="de-DE" sz="1100" dirty="0"/>
                    </a:p>
                  </a:txBody>
                  <a:tcPr marL="112640" marR="112640" marT="56320" marB="5632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62959">
                <a:tc>
                  <a:txBody>
                    <a:bodyPr/>
                    <a:lstStyle/>
                    <a:p>
                      <a:r>
                        <a:rPr lang="de-DE" sz="1100" dirty="0" err="1" smtClean="0"/>
                        <a:t>Into</a:t>
                      </a:r>
                      <a:r>
                        <a:rPr lang="de-DE" sz="1100" dirty="0" smtClean="0"/>
                        <a:t> </a:t>
                      </a:r>
                      <a:r>
                        <a:rPr lang="de-DE" sz="1100" dirty="0" err="1" smtClean="0"/>
                        <a:t>the</a:t>
                      </a:r>
                      <a:r>
                        <a:rPr lang="de-DE" sz="1100" dirty="0" smtClean="0"/>
                        <a:t> </a:t>
                      </a:r>
                      <a:r>
                        <a:rPr lang="de-DE" sz="1100" dirty="0" err="1" smtClean="0"/>
                        <a:t>Fire</a:t>
                      </a:r>
                      <a:endParaRPr lang="de-DE" sz="1100" dirty="0"/>
                    </a:p>
                  </a:txBody>
                  <a:tcPr marL="112640" marR="112640" marT="56320" marB="563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dirty="0" err="1" smtClean="0"/>
                        <a:t>Romance</a:t>
                      </a:r>
                      <a:r>
                        <a:rPr lang="de-DE" sz="1100" dirty="0" smtClean="0"/>
                        <a:t>, </a:t>
                      </a:r>
                      <a:r>
                        <a:rPr lang="de-DE" sz="1100" dirty="0" err="1" smtClean="0"/>
                        <a:t>Suspense</a:t>
                      </a:r>
                      <a:endParaRPr lang="de-DE" sz="1100" dirty="0"/>
                    </a:p>
                  </a:txBody>
                  <a:tcPr marL="112640" marR="112640" marT="56320" marB="5632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Suzanne Brockmann</a:t>
                      </a:r>
                      <a:endParaRPr lang="de-DE" sz="1100" dirty="0"/>
                    </a:p>
                  </a:txBody>
                  <a:tcPr marL="112640" marR="112640" marT="56320" marB="5632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Hardcover</a:t>
                      </a:r>
                      <a:endParaRPr lang="de-DE" sz="1100" dirty="0"/>
                    </a:p>
                  </a:txBody>
                  <a:tcPr marL="112640" marR="112640" marT="56320" marB="5632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45.90</a:t>
                      </a:r>
                      <a:endParaRPr lang="de-DE" sz="1100" dirty="0"/>
                    </a:p>
                  </a:txBody>
                  <a:tcPr marL="112640" marR="112640" marT="56320" marB="5632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American </a:t>
                      </a:r>
                      <a:r>
                        <a:rPr lang="de-DE" sz="1100" dirty="0" err="1" smtClean="0"/>
                        <a:t>fiction</a:t>
                      </a:r>
                      <a:r>
                        <a:rPr lang="de-DE" sz="1100" dirty="0" smtClean="0"/>
                        <a:t>,</a:t>
                      </a:r>
                      <a:r>
                        <a:rPr lang="de-DE" sz="1100" baseline="0" dirty="0" smtClean="0"/>
                        <a:t> </a:t>
                      </a:r>
                      <a:r>
                        <a:rPr lang="de-DE" sz="1100" baseline="0" dirty="0" err="1" smtClean="0"/>
                        <a:t>murder</a:t>
                      </a:r>
                      <a:r>
                        <a:rPr lang="de-DE" sz="1100" baseline="0" dirty="0" smtClean="0"/>
                        <a:t>, neo-</a:t>
                      </a:r>
                      <a:r>
                        <a:rPr lang="de-DE" sz="1100" baseline="0" dirty="0" err="1" smtClean="0"/>
                        <a:t>Nazism</a:t>
                      </a:r>
                      <a:endParaRPr lang="de-DE" sz="1100" dirty="0"/>
                    </a:p>
                  </a:txBody>
                  <a:tcPr marL="112640" marR="112640" marT="56320" marB="5632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Abgerundetes Rechteck 7"/>
          <p:cNvSpPr/>
          <p:nvPr/>
        </p:nvSpPr>
        <p:spPr bwMode="auto">
          <a:xfrm>
            <a:off x="899592" y="3429000"/>
            <a:ext cx="8005188" cy="416903"/>
          </a:xfrm>
          <a:prstGeom prst="round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15" name="Abgerundetes Rechteck 14"/>
          <p:cNvSpPr/>
          <p:nvPr/>
        </p:nvSpPr>
        <p:spPr bwMode="auto">
          <a:xfrm>
            <a:off x="5661645" y="3074167"/>
            <a:ext cx="942768" cy="252028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cxnSp>
        <p:nvCxnSpPr>
          <p:cNvPr id="13" name="Gerade Verbindung 12"/>
          <p:cNvCxnSpPr>
            <a:stCxn id="15" idx="3"/>
          </p:cNvCxnSpPr>
          <p:nvPr/>
        </p:nvCxnSpPr>
        <p:spPr bwMode="auto">
          <a:xfrm>
            <a:off x="6604413" y="3200181"/>
            <a:ext cx="21602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Gerade Verbindung mit Pfeil 15"/>
          <p:cNvCxnSpPr/>
          <p:nvPr/>
        </p:nvCxnSpPr>
        <p:spPr bwMode="auto">
          <a:xfrm>
            <a:off x="6804248" y="3200181"/>
            <a:ext cx="0" cy="22881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xmlns="" val="133987814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557783" y="1322766"/>
            <a:ext cx="822960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ts val="1200"/>
              </a:spcBef>
              <a:spcAft>
                <a:spcPct val="0"/>
              </a:spcAft>
              <a:buFont typeface="Wingdings" pitchFamily="2" charset="2"/>
              <a:buChar char="§"/>
              <a:defRPr sz="2000" b="1">
                <a:solidFill>
                  <a:srgbClr val="003366"/>
                </a:solidFill>
                <a:latin typeface="Calibri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rgbClr val="003366"/>
                </a:solidFill>
                <a:latin typeface="Calibri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700">
                <a:solidFill>
                  <a:srgbClr val="003366"/>
                </a:solidFill>
                <a:latin typeface="Calibri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700">
                <a:solidFill>
                  <a:srgbClr val="003366"/>
                </a:solidFill>
                <a:latin typeface="Calibri" pitchFamily="34" charset="0"/>
                <a:ea typeface="Times New Roman" pitchFamily="18" charset="0"/>
                <a:cs typeface="Helvetica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rgbClr val="003366"/>
                </a:solidFill>
                <a:latin typeface="Calibri" pitchFamily="34" charset="0"/>
                <a:ea typeface="Times New Roman" pitchFamily="18" charset="0"/>
                <a:cs typeface="Helvetica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rgbClr val="003366"/>
                </a:solidFill>
                <a:latin typeface="+mn-lt"/>
                <a:ea typeface="Times New Roman" pitchFamily="18" charset="0"/>
                <a:cs typeface="Helvetica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rgbClr val="003366"/>
                </a:solidFill>
                <a:latin typeface="+mn-lt"/>
                <a:ea typeface="Times New Roman" pitchFamily="18" charset="0"/>
                <a:cs typeface="Helvetica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rgbClr val="003366"/>
                </a:solidFill>
                <a:latin typeface="+mn-lt"/>
                <a:ea typeface="Times New Roman" pitchFamily="18" charset="0"/>
                <a:cs typeface="Helvetica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rgbClr val="003366"/>
                </a:solidFill>
                <a:latin typeface="+mn-lt"/>
                <a:ea typeface="Times New Roman" pitchFamily="18" charset="0"/>
                <a:cs typeface="Helvetica" pitchFamily="34" charset="0"/>
              </a:defRPr>
            </a:lvl9pPr>
          </a:lstStyle>
          <a:p>
            <a:r>
              <a:rPr lang="en-US" sz="1800" dirty="0" smtClean="0"/>
              <a:t>Item representation</a:t>
            </a:r>
          </a:p>
          <a:p>
            <a:endParaRPr lang="en-US" sz="1800" dirty="0" smtClean="0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 representation and item similarities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3523" y="4869160"/>
            <a:ext cx="4626893" cy="1224136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Simple approach</a:t>
            </a:r>
          </a:p>
          <a:p>
            <a:pPr lvl="1"/>
            <a:r>
              <a:rPr lang="en-US" dirty="0"/>
              <a:t>Compute the similarity of an unseen item </a:t>
            </a:r>
            <a:r>
              <a:rPr lang="en-US" dirty="0" smtClean="0"/>
              <a:t>with </a:t>
            </a:r>
            <a:r>
              <a:rPr lang="en-US" dirty="0"/>
              <a:t>the user profile based on the </a:t>
            </a:r>
            <a:r>
              <a:rPr lang="en-US" dirty="0" smtClean="0"/>
              <a:t>keyword </a:t>
            </a:r>
            <a:r>
              <a:rPr lang="en-US" dirty="0"/>
              <a:t>overlap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/>
              <a:t>e.g. using the Dice coefficient</a:t>
            </a:r>
            <a:r>
              <a:rPr lang="en-US" dirty="0" smtClean="0"/>
              <a:t>)</a:t>
            </a:r>
            <a:br>
              <a:rPr lang="en-US" dirty="0" smtClean="0"/>
            </a:br>
            <a:endParaRPr lang="en-US" dirty="0"/>
          </a:p>
          <a:p>
            <a:pPr lvl="1"/>
            <a:r>
              <a:rPr lang="en-US" dirty="0"/>
              <a:t>Or use and combine multiple metrics</a:t>
            </a:r>
          </a:p>
          <a:p>
            <a:endParaRPr lang="en-US" sz="1800" dirty="0" smtClean="0"/>
          </a:p>
        </p:txBody>
      </p:sp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624686986"/>
              </p:ext>
            </p:extLst>
          </p:nvPr>
        </p:nvGraphicFramePr>
        <p:xfrm>
          <a:off x="1115616" y="1799820"/>
          <a:ext cx="6061715" cy="17021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7610"/>
                <a:gridCol w="830582"/>
                <a:gridCol w="964638"/>
                <a:gridCol w="897610"/>
                <a:gridCol w="586024"/>
                <a:gridCol w="1885251"/>
              </a:tblGrid>
              <a:tr h="214617">
                <a:tc>
                  <a:txBody>
                    <a:bodyPr/>
                    <a:lstStyle/>
                    <a:p>
                      <a:r>
                        <a:rPr lang="de-DE" sz="800" dirty="0" smtClean="0">
                          <a:solidFill>
                            <a:schemeClr val="bg1"/>
                          </a:solidFill>
                        </a:rPr>
                        <a:t>Title</a:t>
                      </a:r>
                      <a:endParaRPr lang="de-DE" sz="800" dirty="0">
                        <a:solidFill>
                          <a:schemeClr val="bg1"/>
                        </a:solidFill>
                      </a:endParaRPr>
                    </a:p>
                  </a:txBody>
                  <a:tcPr marL="89455" marR="89455" marT="44726" marB="447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800" dirty="0" smtClean="0">
                          <a:solidFill>
                            <a:schemeClr val="bg1"/>
                          </a:solidFill>
                        </a:rPr>
                        <a:t>Genre</a:t>
                      </a:r>
                      <a:endParaRPr lang="de-DE" sz="800" dirty="0">
                        <a:solidFill>
                          <a:schemeClr val="bg1"/>
                        </a:solidFill>
                      </a:endParaRPr>
                    </a:p>
                  </a:txBody>
                  <a:tcPr marL="89455" marR="89455" marT="44726" marB="44726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800" dirty="0" err="1" smtClean="0">
                          <a:solidFill>
                            <a:schemeClr val="bg1"/>
                          </a:solidFill>
                        </a:rPr>
                        <a:t>Author</a:t>
                      </a:r>
                      <a:endParaRPr lang="de-DE" sz="800" dirty="0">
                        <a:solidFill>
                          <a:schemeClr val="bg1"/>
                        </a:solidFill>
                      </a:endParaRPr>
                    </a:p>
                  </a:txBody>
                  <a:tcPr marL="89455" marR="89455" marT="44726" marB="44726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800" dirty="0" smtClean="0">
                          <a:solidFill>
                            <a:schemeClr val="bg1"/>
                          </a:solidFill>
                        </a:rPr>
                        <a:t>Type</a:t>
                      </a:r>
                      <a:endParaRPr lang="de-DE" sz="800" dirty="0">
                        <a:solidFill>
                          <a:schemeClr val="bg1"/>
                        </a:solidFill>
                      </a:endParaRPr>
                    </a:p>
                  </a:txBody>
                  <a:tcPr marL="89455" marR="89455" marT="44726" marB="44726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800" dirty="0" smtClean="0">
                          <a:solidFill>
                            <a:schemeClr val="bg1"/>
                          </a:solidFill>
                        </a:rPr>
                        <a:t>Price</a:t>
                      </a:r>
                      <a:endParaRPr lang="de-DE" sz="800" dirty="0">
                        <a:solidFill>
                          <a:schemeClr val="bg1"/>
                        </a:solidFill>
                      </a:endParaRPr>
                    </a:p>
                  </a:txBody>
                  <a:tcPr marL="89455" marR="89455" marT="44726" marB="44726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800" dirty="0" err="1" smtClean="0">
                          <a:solidFill>
                            <a:schemeClr val="bg1"/>
                          </a:solidFill>
                        </a:rPr>
                        <a:t>Keywords</a:t>
                      </a:r>
                      <a:endParaRPr lang="de-DE" sz="800" dirty="0">
                        <a:solidFill>
                          <a:schemeClr val="bg1"/>
                        </a:solidFill>
                      </a:endParaRPr>
                    </a:p>
                  </a:txBody>
                  <a:tcPr marL="89455" marR="89455" marT="44726" marB="44726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</a:tr>
              <a:tr h="464943"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The </a:t>
                      </a:r>
                      <a:r>
                        <a:rPr lang="de-DE" sz="1000" dirty="0" err="1" smtClean="0"/>
                        <a:t>Night</a:t>
                      </a:r>
                      <a:r>
                        <a:rPr lang="de-DE" sz="1000" dirty="0" smtClean="0"/>
                        <a:t> </a:t>
                      </a:r>
                      <a:r>
                        <a:rPr lang="de-DE" sz="1000" dirty="0" err="1" smtClean="0"/>
                        <a:t>of</a:t>
                      </a:r>
                      <a:r>
                        <a:rPr lang="de-DE" sz="1000" dirty="0" smtClean="0"/>
                        <a:t> </a:t>
                      </a:r>
                      <a:r>
                        <a:rPr lang="de-DE" sz="1000" dirty="0" err="1" smtClean="0"/>
                        <a:t>the</a:t>
                      </a:r>
                      <a:r>
                        <a:rPr lang="de-DE" sz="1000" dirty="0" smtClean="0"/>
                        <a:t> </a:t>
                      </a:r>
                      <a:r>
                        <a:rPr lang="de-DE" sz="1000" dirty="0" err="1" smtClean="0"/>
                        <a:t>Gun</a:t>
                      </a:r>
                      <a:endParaRPr lang="de-DE" sz="1000" dirty="0"/>
                    </a:p>
                  </a:txBody>
                  <a:tcPr marL="89455" marR="89455" marT="44726" marB="447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err="1" smtClean="0"/>
                        <a:t>Memoir</a:t>
                      </a:r>
                      <a:endParaRPr lang="de-DE" sz="1000" dirty="0"/>
                    </a:p>
                  </a:txBody>
                  <a:tcPr marL="89455" marR="89455" marT="44726" marB="44726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David Carr</a:t>
                      </a:r>
                      <a:endParaRPr lang="de-DE" sz="1000" dirty="0"/>
                    </a:p>
                  </a:txBody>
                  <a:tcPr marL="89455" marR="89455" marT="44726" marB="44726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Paperback</a:t>
                      </a:r>
                      <a:endParaRPr lang="de-DE" sz="1000" dirty="0"/>
                    </a:p>
                  </a:txBody>
                  <a:tcPr marL="89455" marR="89455" marT="44726" marB="44726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29.90</a:t>
                      </a:r>
                      <a:endParaRPr lang="de-DE" sz="1000" dirty="0"/>
                    </a:p>
                  </a:txBody>
                  <a:tcPr marL="89455" marR="89455" marT="44726" marB="44726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Press </a:t>
                      </a:r>
                      <a:r>
                        <a:rPr lang="de-DE" sz="1000" dirty="0" err="1" smtClean="0"/>
                        <a:t>and</a:t>
                      </a:r>
                      <a:r>
                        <a:rPr lang="de-DE" sz="1000" dirty="0" smtClean="0"/>
                        <a:t> </a:t>
                      </a:r>
                      <a:r>
                        <a:rPr lang="de-DE" sz="1000" dirty="0" err="1" smtClean="0"/>
                        <a:t>journalism</a:t>
                      </a:r>
                      <a:r>
                        <a:rPr lang="de-DE" sz="1000" dirty="0" smtClean="0"/>
                        <a:t>, </a:t>
                      </a:r>
                      <a:r>
                        <a:rPr lang="de-DE" sz="1000" dirty="0" err="1" smtClean="0"/>
                        <a:t>drug</a:t>
                      </a:r>
                      <a:r>
                        <a:rPr lang="de-DE" sz="1000" dirty="0" smtClean="0"/>
                        <a:t> </a:t>
                      </a:r>
                      <a:r>
                        <a:rPr lang="de-DE" sz="1000" dirty="0" err="1" smtClean="0"/>
                        <a:t>addiction</a:t>
                      </a:r>
                      <a:r>
                        <a:rPr lang="de-DE" sz="1000" dirty="0" smtClean="0"/>
                        <a:t>, personal </a:t>
                      </a:r>
                      <a:r>
                        <a:rPr lang="de-DE" sz="1000" dirty="0" err="1" smtClean="0"/>
                        <a:t>memoirs</a:t>
                      </a:r>
                      <a:r>
                        <a:rPr lang="de-DE" sz="1000" dirty="0" smtClean="0"/>
                        <a:t>, New York</a:t>
                      </a:r>
                      <a:endParaRPr lang="de-DE" sz="1000" dirty="0"/>
                    </a:p>
                  </a:txBody>
                  <a:tcPr marL="89455" marR="89455" marT="44726" marB="44726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464943"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The </a:t>
                      </a:r>
                      <a:r>
                        <a:rPr lang="de-DE" sz="1000" dirty="0" err="1" smtClean="0"/>
                        <a:t>Lace</a:t>
                      </a:r>
                      <a:r>
                        <a:rPr lang="de-DE" sz="1000" dirty="0" smtClean="0"/>
                        <a:t> Reader</a:t>
                      </a:r>
                      <a:endParaRPr lang="de-DE" sz="1000" dirty="0"/>
                    </a:p>
                  </a:txBody>
                  <a:tcPr marL="89455" marR="89455" marT="44726" marB="447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Fiction, </a:t>
                      </a:r>
                      <a:r>
                        <a:rPr lang="de-DE" sz="1000" dirty="0" err="1" smtClean="0"/>
                        <a:t>Mystery</a:t>
                      </a:r>
                      <a:endParaRPr lang="de-DE" sz="1000" dirty="0"/>
                    </a:p>
                  </a:txBody>
                  <a:tcPr marL="89455" marR="89455" marT="44726" marB="44726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err="1" smtClean="0"/>
                        <a:t>Brunonia</a:t>
                      </a:r>
                      <a:r>
                        <a:rPr lang="de-DE" sz="1000" dirty="0" smtClean="0"/>
                        <a:t> Barry</a:t>
                      </a:r>
                      <a:endParaRPr lang="de-DE" sz="1000" dirty="0"/>
                    </a:p>
                  </a:txBody>
                  <a:tcPr marL="89455" marR="89455" marT="44726" marB="44726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Hardcover</a:t>
                      </a:r>
                      <a:endParaRPr lang="de-DE" sz="1000" dirty="0"/>
                    </a:p>
                  </a:txBody>
                  <a:tcPr marL="89455" marR="89455" marT="44726" marB="44726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49.90</a:t>
                      </a:r>
                      <a:endParaRPr lang="de-DE" sz="1000" dirty="0"/>
                    </a:p>
                  </a:txBody>
                  <a:tcPr marL="89455" marR="89455" marT="44726" marB="44726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American </a:t>
                      </a:r>
                      <a:r>
                        <a:rPr lang="de-DE" sz="1000" dirty="0" err="1" smtClean="0"/>
                        <a:t>contemporary</a:t>
                      </a:r>
                      <a:r>
                        <a:rPr lang="de-DE" sz="1000" baseline="0" dirty="0" smtClean="0"/>
                        <a:t> </a:t>
                      </a:r>
                      <a:r>
                        <a:rPr lang="de-DE" sz="1000" baseline="0" dirty="0" err="1" smtClean="0"/>
                        <a:t>fiction</a:t>
                      </a:r>
                      <a:r>
                        <a:rPr lang="de-DE" sz="1000" baseline="0" dirty="0" smtClean="0"/>
                        <a:t>, </a:t>
                      </a:r>
                      <a:r>
                        <a:rPr lang="de-DE" sz="1000" baseline="0" dirty="0" err="1" smtClean="0"/>
                        <a:t>detective</a:t>
                      </a:r>
                      <a:r>
                        <a:rPr lang="de-DE" sz="1000" baseline="0" dirty="0" smtClean="0"/>
                        <a:t>, </a:t>
                      </a:r>
                      <a:r>
                        <a:rPr lang="de-DE" sz="1000" baseline="0" dirty="0" err="1" smtClean="0"/>
                        <a:t>historical</a:t>
                      </a:r>
                      <a:endParaRPr lang="de-DE" sz="1000" dirty="0"/>
                    </a:p>
                  </a:txBody>
                  <a:tcPr marL="89455" marR="89455" marT="44726" marB="44726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67664">
                <a:tc>
                  <a:txBody>
                    <a:bodyPr/>
                    <a:lstStyle/>
                    <a:p>
                      <a:r>
                        <a:rPr lang="de-DE" sz="1000" dirty="0" err="1" smtClean="0"/>
                        <a:t>Into</a:t>
                      </a:r>
                      <a:r>
                        <a:rPr lang="de-DE" sz="1000" dirty="0" smtClean="0"/>
                        <a:t> </a:t>
                      </a:r>
                      <a:r>
                        <a:rPr lang="de-DE" sz="1000" dirty="0" err="1" smtClean="0"/>
                        <a:t>the</a:t>
                      </a:r>
                      <a:r>
                        <a:rPr lang="de-DE" sz="1000" dirty="0" smtClean="0"/>
                        <a:t> </a:t>
                      </a:r>
                      <a:r>
                        <a:rPr lang="de-DE" sz="1000" dirty="0" err="1" smtClean="0"/>
                        <a:t>Fire</a:t>
                      </a:r>
                      <a:endParaRPr lang="de-DE" sz="1000" dirty="0"/>
                    </a:p>
                  </a:txBody>
                  <a:tcPr marL="89455" marR="89455" marT="44726" marB="447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err="1" smtClean="0"/>
                        <a:t>Romance</a:t>
                      </a:r>
                      <a:r>
                        <a:rPr lang="de-DE" sz="1000" dirty="0" smtClean="0"/>
                        <a:t>, </a:t>
                      </a:r>
                      <a:r>
                        <a:rPr lang="de-DE" sz="1000" dirty="0" err="1" smtClean="0"/>
                        <a:t>Suspense</a:t>
                      </a:r>
                      <a:endParaRPr lang="de-DE" sz="1000" dirty="0"/>
                    </a:p>
                  </a:txBody>
                  <a:tcPr marL="89455" marR="89455" marT="44726" marB="44726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Suzanne Brockmann</a:t>
                      </a:r>
                      <a:endParaRPr lang="de-DE" sz="1000" dirty="0"/>
                    </a:p>
                  </a:txBody>
                  <a:tcPr marL="89455" marR="89455" marT="44726" marB="44726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Hardcover</a:t>
                      </a:r>
                      <a:endParaRPr lang="de-DE" sz="1000" dirty="0"/>
                    </a:p>
                  </a:txBody>
                  <a:tcPr marL="89455" marR="89455" marT="44726" marB="44726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45.90</a:t>
                      </a:r>
                      <a:endParaRPr lang="de-DE" sz="1000" dirty="0"/>
                    </a:p>
                  </a:txBody>
                  <a:tcPr marL="89455" marR="89455" marT="44726" marB="44726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American </a:t>
                      </a:r>
                      <a:r>
                        <a:rPr lang="de-DE" sz="1000" dirty="0" err="1" smtClean="0"/>
                        <a:t>fiction</a:t>
                      </a:r>
                      <a:r>
                        <a:rPr lang="de-DE" sz="1000" dirty="0" smtClean="0"/>
                        <a:t>,</a:t>
                      </a:r>
                      <a:r>
                        <a:rPr lang="de-DE" sz="1000" baseline="0" dirty="0" smtClean="0"/>
                        <a:t> </a:t>
                      </a:r>
                      <a:r>
                        <a:rPr lang="de-DE" sz="1000" baseline="0" dirty="0" err="1" smtClean="0"/>
                        <a:t>murder</a:t>
                      </a:r>
                      <a:r>
                        <a:rPr lang="de-DE" sz="1000" baseline="0" dirty="0" smtClean="0"/>
                        <a:t>, neo-</a:t>
                      </a:r>
                      <a:r>
                        <a:rPr lang="de-DE" sz="1000" baseline="0" dirty="0" err="1" smtClean="0"/>
                        <a:t>Nazism</a:t>
                      </a:r>
                      <a:endParaRPr lang="de-DE" sz="1000" dirty="0"/>
                    </a:p>
                  </a:txBody>
                  <a:tcPr marL="89455" marR="89455" marT="44726" marB="44726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603523" y="3580631"/>
            <a:ext cx="822960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ts val="1200"/>
              </a:spcBef>
              <a:spcAft>
                <a:spcPct val="0"/>
              </a:spcAft>
              <a:buFont typeface="Wingdings" pitchFamily="2" charset="2"/>
              <a:buChar char="§"/>
              <a:defRPr sz="2000" b="1">
                <a:solidFill>
                  <a:srgbClr val="003366"/>
                </a:solidFill>
                <a:latin typeface="Calibri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rgbClr val="003366"/>
                </a:solidFill>
                <a:latin typeface="Calibri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700">
                <a:solidFill>
                  <a:srgbClr val="003366"/>
                </a:solidFill>
                <a:latin typeface="Calibri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700">
                <a:solidFill>
                  <a:srgbClr val="003366"/>
                </a:solidFill>
                <a:latin typeface="Calibri" pitchFamily="34" charset="0"/>
                <a:ea typeface="Times New Roman" pitchFamily="18" charset="0"/>
                <a:cs typeface="Helvetica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rgbClr val="003366"/>
                </a:solidFill>
                <a:latin typeface="Calibri" pitchFamily="34" charset="0"/>
                <a:ea typeface="Times New Roman" pitchFamily="18" charset="0"/>
                <a:cs typeface="Helvetica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rgbClr val="003366"/>
                </a:solidFill>
                <a:latin typeface="+mn-lt"/>
                <a:ea typeface="Times New Roman" pitchFamily="18" charset="0"/>
                <a:cs typeface="Helvetica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rgbClr val="003366"/>
                </a:solidFill>
                <a:latin typeface="+mn-lt"/>
                <a:ea typeface="Times New Roman" pitchFamily="18" charset="0"/>
                <a:cs typeface="Helvetica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rgbClr val="003366"/>
                </a:solidFill>
                <a:latin typeface="+mn-lt"/>
                <a:ea typeface="Times New Roman" pitchFamily="18" charset="0"/>
                <a:cs typeface="Helvetica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rgbClr val="003366"/>
                </a:solidFill>
                <a:latin typeface="+mn-lt"/>
                <a:ea typeface="Times New Roman" pitchFamily="18" charset="0"/>
                <a:cs typeface="Helvetica" pitchFamily="34" charset="0"/>
              </a:defRPr>
            </a:lvl9pPr>
          </a:lstStyle>
          <a:p>
            <a:r>
              <a:rPr lang="en-US" sz="1600" dirty="0" smtClean="0"/>
              <a:t>User profile</a:t>
            </a:r>
          </a:p>
          <a:p>
            <a:endParaRPr lang="en-US" sz="1800" dirty="0" smtClean="0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880403337"/>
              </p:ext>
            </p:extLst>
          </p:nvPr>
        </p:nvGraphicFramePr>
        <p:xfrm>
          <a:off x="1115616" y="4012679"/>
          <a:ext cx="6061715" cy="7885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7610"/>
                <a:gridCol w="830582"/>
                <a:gridCol w="964638"/>
                <a:gridCol w="897610"/>
                <a:gridCol w="586024"/>
                <a:gridCol w="1885251"/>
              </a:tblGrid>
              <a:tr h="214617">
                <a:tc>
                  <a:txBody>
                    <a:bodyPr/>
                    <a:lstStyle/>
                    <a:p>
                      <a:r>
                        <a:rPr lang="de-DE" sz="1000" dirty="0" smtClean="0">
                          <a:solidFill>
                            <a:schemeClr val="bg1"/>
                          </a:solidFill>
                        </a:rPr>
                        <a:t>Title</a:t>
                      </a:r>
                      <a:endParaRPr lang="de-DE" sz="1000" dirty="0">
                        <a:solidFill>
                          <a:schemeClr val="bg1"/>
                        </a:solidFill>
                      </a:endParaRPr>
                    </a:p>
                  </a:txBody>
                  <a:tcPr marL="89455" marR="89455" marT="44726" marB="447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>
                          <a:solidFill>
                            <a:schemeClr val="bg1"/>
                          </a:solidFill>
                        </a:rPr>
                        <a:t>Genre</a:t>
                      </a:r>
                      <a:endParaRPr lang="de-DE" sz="1000" dirty="0">
                        <a:solidFill>
                          <a:schemeClr val="bg1"/>
                        </a:solidFill>
                      </a:endParaRPr>
                    </a:p>
                  </a:txBody>
                  <a:tcPr marL="89455" marR="89455" marT="44726" marB="44726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err="1" smtClean="0">
                          <a:solidFill>
                            <a:schemeClr val="bg1"/>
                          </a:solidFill>
                        </a:rPr>
                        <a:t>Author</a:t>
                      </a:r>
                      <a:endParaRPr lang="de-DE" sz="1000" dirty="0">
                        <a:solidFill>
                          <a:schemeClr val="bg1"/>
                        </a:solidFill>
                      </a:endParaRPr>
                    </a:p>
                  </a:txBody>
                  <a:tcPr marL="89455" marR="89455" marT="44726" marB="44726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>
                          <a:solidFill>
                            <a:schemeClr val="bg1"/>
                          </a:solidFill>
                        </a:rPr>
                        <a:t>Type</a:t>
                      </a:r>
                      <a:endParaRPr lang="de-DE" sz="1000" dirty="0">
                        <a:solidFill>
                          <a:schemeClr val="bg1"/>
                        </a:solidFill>
                      </a:endParaRPr>
                    </a:p>
                  </a:txBody>
                  <a:tcPr marL="89455" marR="89455" marT="44726" marB="44726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>
                          <a:solidFill>
                            <a:schemeClr val="bg1"/>
                          </a:solidFill>
                        </a:rPr>
                        <a:t>Price</a:t>
                      </a:r>
                      <a:endParaRPr lang="de-DE" sz="1000" dirty="0">
                        <a:solidFill>
                          <a:schemeClr val="bg1"/>
                        </a:solidFill>
                      </a:endParaRPr>
                    </a:p>
                  </a:txBody>
                  <a:tcPr marL="89455" marR="89455" marT="44726" marB="44726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err="1" smtClean="0">
                          <a:solidFill>
                            <a:schemeClr val="bg1"/>
                          </a:solidFill>
                        </a:rPr>
                        <a:t>Keywords</a:t>
                      </a:r>
                      <a:endParaRPr lang="de-DE" sz="1000" dirty="0">
                        <a:solidFill>
                          <a:schemeClr val="bg1"/>
                        </a:solidFill>
                      </a:endParaRPr>
                    </a:p>
                  </a:txBody>
                  <a:tcPr marL="89455" marR="89455" marT="44726" marB="44726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</a:tr>
              <a:tr h="464943"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…</a:t>
                      </a:r>
                      <a:endParaRPr lang="de-DE" sz="1000" dirty="0"/>
                    </a:p>
                  </a:txBody>
                  <a:tcPr marL="89455" marR="89455" marT="44726" marB="447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Fiction</a:t>
                      </a:r>
                      <a:endParaRPr lang="de-DE" sz="1000" dirty="0"/>
                    </a:p>
                  </a:txBody>
                  <a:tcPr marL="89455" marR="89455" marT="44726" marB="44726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err="1" smtClean="0"/>
                        <a:t>Brunonia</a:t>
                      </a:r>
                      <a:r>
                        <a:rPr lang="de-DE" sz="1000" dirty="0" smtClean="0"/>
                        <a:t>, Barry, Ken </a:t>
                      </a:r>
                      <a:r>
                        <a:rPr lang="de-DE" sz="1000" dirty="0" err="1" smtClean="0"/>
                        <a:t>Follett</a:t>
                      </a:r>
                      <a:endParaRPr lang="de-DE" sz="1000" dirty="0"/>
                    </a:p>
                  </a:txBody>
                  <a:tcPr marL="89455" marR="89455" marT="44726" marB="44726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Paperback</a:t>
                      </a:r>
                      <a:endParaRPr lang="de-DE" sz="1000" dirty="0"/>
                    </a:p>
                  </a:txBody>
                  <a:tcPr marL="89455" marR="89455" marT="44726" marB="44726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25.65</a:t>
                      </a:r>
                      <a:endParaRPr lang="de-DE" sz="1000" dirty="0"/>
                    </a:p>
                  </a:txBody>
                  <a:tcPr marL="89455" marR="89455" marT="44726" marB="44726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err="1" smtClean="0"/>
                        <a:t>Detective</a:t>
                      </a:r>
                      <a:r>
                        <a:rPr lang="de-DE" sz="1000" dirty="0" smtClean="0"/>
                        <a:t>, </a:t>
                      </a:r>
                      <a:r>
                        <a:rPr lang="de-DE" sz="1000" dirty="0" err="1" smtClean="0"/>
                        <a:t>murder</a:t>
                      </a:r>
                      <a:r>
                        <a:rPr lang="de-DE" sz="1000" dirty="0" smtClean="0"/>
                        <a:t>, </a:t>
                      </a:r>
                      <a:br>
                        <a:rPr lang="de-DE" sz="1000" dirty="0" smtClean="0"/>
                      </a:br>
                      <a:r>
                        <a:rPr lang="de-DE" sz="1000" dirty="0" smtClean="0"/>
                        <a:t>New York</a:t>
                      </a:r>
                      <a:endParaRPr lang="de-DE" sz="1000" dirty="0"/>
                    </a:p>
                  </a:txBody>
                  <a:tcPr marL="89455" marR="89455" marT="44726" marB="44726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0" name="Abgerundetes Rechteck 9"/>
          <p:cNvSpPr/>
          <p:nvPr/>
        </p:nvSpPr>
        <p:spPr bwMode="auto">
          <a:xfrm>
            <a:off x="5292080" y="1538790"/>
            <a:ext cx="1791419" cy="3474385"/>
          </a:xfrm>
          <a:prstGeom prst="round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13" name="Abgerundetes Rechteck 12"/>
          <p:cNvSpPr/>
          <p:nvPr/>
        </p:nvSpPr>
        <p:spPr bwMode="auto">
          <a:xfrm>
            <a:off x="971600" y="1700808"/>
            <a:ext cx="4248472" cy="3211970"/>
          </a:xfrm>
          <a:prstGeom prst="round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2" name="Textfeld 1"/>
              <p:cNvSpPr txBox="1"/>
              <p:nvPr/>
            </p:nvSpPr>
            <p:spPr>
              <a:xfrm>
                <a:off x="5364087" y="5057149"/>
                <a:ext cx="3168353" cy="6256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400" b="1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400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𝟐</m:t>
                          </m:r>
                          <m:r>
                            <a:rPr lang="en-US" sz="1400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 × </m:t>
                          </m:r>
                          <m:d>
                            <m:dPr>
                              <m:begChr m:val="|"/>
                              <m:endChr m:val="|"/>
                              <m:ctrlPr>
                                <a:rPr lang="en-US" sz="1400" i="1">
                                  <a:solidFill>
                                    <a:srgbClr val="00206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US" sz="1400" i="1" smtClean="0">
                                  <a:solidFill>
                                    <a:srgbClr val="002060"/>
                                  </a:solidFill>
                                  <a:latin typeface="Cambria Math"/>
                                  <a:ea typeface="Cambria Math"/>
                                </a:rPr>
                                <m:t>𝒌𝒆𝒚𝒘𝒐𝒓𝒅𝒔</m:t>
                              </m:r>
                              <m:d>
                                <m:dPr>
                                  <m:endChr m:val=""/>
                                  <m:ctrlPr>
                                    <a:rPr lang="en-US" sz="1400" i="1">
                                      <a:solidFill>
                                        <a:srgbClr val="00206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d>
                                    <m:dPr>
                                      <m:begChr m:val=""/>
                                      <m:ctrlPr>
                                        <a:rPr lang="en-US" sz="1400" i="1">
                                          <a:solidFill>
                                            <a:srgbClr val="00206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sz="1400" i="1">
                                              <a:solidFill>
                                                <a:srgbClr val="00206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400" i="1">
                                              <a:solidFill>
                                                <a:srgbClr val="00206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𝒃</m:t>
                                          </m:r>
                                        </m:e>
                                        <m:sub>
                                          <m:r>
                                            <a:rPr lang="en-US" sz="1400" i="1">
                                              <a:solidFill>
                                                <a:srgbClr val="00206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𝒊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</m:d>
                              <m:r>
                                <a:rPr lang="en-US" sz="1400" i="1">
                                  <a:solidFill>
                                    <a:srgbClr val="002060"/>
                                  </a:solidFill>
                                  <a:latin typeface="Cambria Math"/>
                                  <a:ea typeface="Cambria Math"/>
                                </a:rPr>
                                <m:t>∩</m:t>
                              </m:r>
                              <m:r>
                                <a:rPr lang="en-US" sz="1400" i="1">
                                  <a:solidFill>
                                    <a:srgbClr val="002060"/>
                                  </a:solidFill>
                                  <a:latin typeface="Cambria Math"/>
                                  <a:ea typeface="Cambria Math"/>
                                </a:rPr>
                                <m:t>𝒌𝒆𝒚𝒘𝒐𝒓𝒅𝒔</m:t>
                              </m:r>
                              <m:d>
                                <m:dPr>
                                  <m:ctrlPr>
                                    <a:rPr lang="en-US" sz="1400" i="1">
                                      <a:solidFill>
                                        <a:srgbClr val="00206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1400" i="1">
                                          <a:solidFill>
                                            <a:srgbClr val="00206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i="1">
                                          <a:solidFill>
                                            <a:srgbClr val="00206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𝒃</m:t>
                                      </m:r>
                                    </m:e>
                                    <m:sub>
                                      <m:r>
                                        <a:rPr lang="en-US" sz="1400" i="1">
                                          <a:solidFill>
                                            <a:srgbClr val="00206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𝒋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d>
                        </m:num>
                        <m:den>
                          <m:d>
                            <m:dPr>
                              <m:begChr m:val="|"/>
                              <m:endChr m:val="|"/>
                              <m:ctrlPr>
                                <a:rPr lang="en-US" sz="1400" b="1" i="1" smtClean="0">
                                  <a:solidFill>
                                    <a:srgbClr val="00206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400" i="1">
                                  <a:solidFill>
                                    <a:srgbClr val="002060"/>
                                  </a:solidFill>
                                  <a:latin typeface="Cambria Math"/>
                                  <a:ea typeface="Cambria Math"/>
                                </a:rPr>
                                <m:t>𝒌𝒆𝒚𝒘𝒐𝒓𝒅𝒔</m:t>
                              </m:r>
                              <m:d>
                                <m:dPr>
                                  <m:endChr m:val=""/>
                                  <m:ctrlPr>
                                    <a:rPr lang="en-US" sz="1400" i="1">
                                      <a:solidFill>
                                        <a:srgbClr val="00206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d>
                                    <m:dPr>
                                      <m:begChr m:val=""/>
                                      <m:ctrlPr>
                                        <a:rPr lang="en-US" sz="1400" i="1">
                                          <a:solidFill>
                                            <a:srgbClr val="00206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sz="1400" i="1">
                                              <a:solidFill>
                                                <a:srgbClr val="00206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400" i="1">
                                              <a:solidFill>
                                                <a:srgbClr val="00206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𝒃</m:t>
                                          </m:r>
                                        </m:e>
                                        <m:sub>
                                          <m:r>
                                            <a:rPr lang="en-US" sz="1400" i="1">
                                              <a:solidFill>
                                                <a:srgbClr val="00206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𝒊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</m:d>
                            </m:e>
                          </m:d>
                          <m:r>
                            <a:rPr lang="en-US" sz="1400" b="1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+</m:t>
                          </m:r>
                          <m:d>
                            <m:dPr>
                              <m:begChr m:val="|"/>
                              <m:endChr m:val="|"/>
                              <m:ctrlPr>
                                <a:rPr lang="en-US" sz="1400" b="1" i="1" smtClean="0">
                                  <a:solidFill>
                                    <a:srgbClr val="00206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400" i="1">
                                  <a:solidFill>
                                    <a:srgbClr val="002060"/>
                                  </a:solidFill>
                                  <a:latin typeface="Cambria Math"/>
                                  <a:ea typeface="Cambria Math"/>
                                </a:rPr>
                                <m:t>𝒌𝒆𝒚𝒘𝒐𝒓𝒅𝒔</m:t>
                              </m:r>
                              <m:d>
                                <m:dPr>
                                  <m:endChr m:val=""/>
                                  <m:ctrlPr>
                                    <a:rPr lang="en-US" sz="1400" i="1">
                                      <a:solidFill>
                                        <a:srgbClr val="00206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d>
                                    <m:dPr>
                                      <m:begChr m:val=""/>
                                      <m:ctrlPr>
                                        <a:rPr lang="en-US" sz="1400" i="1">
                                          <a:solidFill>
                                            <a:srgbClr val="00206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sz="1400" i="1" smtClean="0">
                                              <a:solidFill>
                                                <a:srgbClr val="00206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400" b="1" i="1" smtClean="0">
                                              <a:solidFill>
                                                <a:srgbClr val="00206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𝒃</m:t>
                                          </m:r>
                                        </m:e>
                                        <m:sub>
                                          <m:r>
                                            <a:rPr lang="en-US" sz="1400" b="1" i="1" smtClean="0">
                                              <a:solidFill>
                                                <a:srgbClr val="00206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𝒋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</m:d>
                            </m:e>
                          </m:d>
                        </m:den>
                      </m:f>
                    </m:oMath>
                  </m:oMathPara>
                </a14:m>
                <a:endParaRPr lang="en-US" sz="1400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2" name="Textfeld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4087" y="5057149"/>
                <a:ext cx="3168353" cy="62568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5" name="Rectangle 3"/>
              <p:cNvSpPr txBox="1">
                <a:spLocks noChangeArrowheads="1"/>
              </p:cNvSpPr>
              <p:nvPr/>
            </p:nvSpPr>
            <p:spPr bwMode="auto">
              <a:xfrm>
                <a:off x="7308304" y="3796655"/>
                <a:ext cx="1668835" cy="11161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lvl1pPr marL="342900" indent="-342900" algn="l" rtl="0" eaLnBrk="0" fontAlgn="base" hangingPunct="0">
                  <a:spcBef>
                    <a:spcPts val="12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 b="1">
                    <a:solidFill>
                      <a:srgbClr val="003366"/>
                    </a:solidFill>
                    <a:latin typeface="Calibri" pitchFamily="34" charset="0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>
                    <a:solidFill>
                      <a:srgbClr val="003366"/>
                    </a:solidFill>
                    <a:latin typeface="Calibri" pitchFamily="34" charset="0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700">
                    <a:solidFill>
                      <a:srgbClr val="003366"/>
                    </a:solidFill>
                    <a:latin typeface="Calibri" pitchFamily="34" charset="0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1700">
                    <a:solidFill>
                      <a:srgbClr val="003366"/>
                    </a:solidFill>
                    <a:latin typeface="Calibri" pitchFamily="34" charset="0"/>
                    <a:ea typeface="Times New Roman" pitchFamily="18" charset="0"/>
                    <a:cs typeface="Helvetica" pitchFamily="34" charset="0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700">
                    <a:solidFill>
                      <a:srgbClr val="003366"/>
                    </a:solidFill>
                    <a:latin typeface="Calibri" pitchFamily="34" charset="0"/>
                    <a:ea typeface="Times New Roman" pitchFamily="18" charset="0"/>
                    <a:cs typeface="Helvetica" pitchFamily="34" charset="0"/>
                  </a:defRPr>
                </a:lvl5pPr>
                <a:lvl6pPr marL="25146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1700">
                    <a:solidFill>
                      <a:srgbClr val="003366"/>
                    </a:solidFill>
                    <a:latin typeface="+mn-lt"/>
                    <a:ea typeface="Times New Roman" pitchFamily="18" charset="0"/>
                    <a:cs typeface="Helvetica" pitchFamily="34" charset="0"/>
                  </a:defRPr>
                </a:lvl6pPr>
                <a:lvl7pPr marL="29718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1700">
                    <a:solidFill>
                      <a:srgbClr val="003366"/>
                    </a:solidFill>
                    <a:latin typeface="+mn-lt"/>
                    <a:ea typeface="Times New Roman" pitchFamily="18" charset="0"/>
                    <a:cs typeface="Helvetica" pitchFamily="34" charset="0"/>
                  </a:defRPr>
                </a:lvl7pPr>
                <a:lvl8pPr marL="3429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1700">
                    <a:solidFill>
                      <a:srgbClr val="003366"/>
                    </a:solidFill>
                    <a:latin typeface="+mn-lt"/>
                    <a:ea typeface="Times New Roman" pitchFamily="18" charset="0"/>
                    <a:cs typeface="Helvetica" pitchFamily="34" charset="0"/>
                  </a:defRPr>
                </a:lvl8pPr>
                <a:lvl9pPr marL="3886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1700">
                    <a:solidFill>
                      <a:srgbClr val="003366"/>
                    </a:solidFill>
                    <a:latin typeface="+mn-lt"/>
                    <a:ea typeface="Times New Roman" pitchFamily="18" charset="0"/>
                    <a:cs typeface="Helvetica" pitchFamily="34" charset="0"/>
                  </a:defRPr>
                </a:lvl9pPr>
              </a:lstStyle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sz="1400" b="0" i="1" smtClean="0">
                        <a:solidFill>
                          <a:srgbClr val="002060"/>
                        </a:solidFill>
                        <a:latin typeface="Cambria Math"/>
                        <a:ea typeface="Cambria Math"/>
                      </a:rPr>
                      <m:t>𝑘𝑒𝑦𝑤𝑜𝑟𝑑𝑠</m:t>
                    </m:r>
                    <m:d>
                      <m:dPr>
                        <m:ctrlPr>
                          <a:rPr lang="en-US" sz="1400" b="0" i="1">
                            <a:solidFill>
                              <a:srgbClr val="002060"/>
                            </a:solidFill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400" b="0" i="1">
                                <a:solidFill>
                                  <a:srgbClr val="002060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1400" b="0" i="1">
                                <a:solidFill>
                                  <a:srgbClr val="002060"/>
                                </a:solidFill>
                                <a:latin typeface="Cambria Math"/>
                                <a:ea typeface="Cambria Math"/>
                              </a:rPr>
                              <m:t>𝑏</m:t>
                            </m:r>
                          </m:e>
                          <m:sub>
                            <m:r>
                              <a:rPr lang="en-US" sz="1400" b="0" i="1">
                                <a:solidFill>
                                  <a:srgbClr val="002060"/>
                                </a:solidFill>
                                <a:latin typeface="Cambria Math"/>
                                <a:ea typeface="Cambria Math"/>
                              </a:rPr>
                              <m:t>𝑗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1400" b="0" dirty="0" smtClean="0"/>
                  <a:t> describes </a:t>
                </a:r>
                <a:r>
                  <a:rPr lang="en-US" sz="1400" b="0" dirty="0"/>
                  <a:t>Book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>
                            <a:solidFill>
                              <a:srgbClr val="002060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1400" b="0" i="1">
                            <a:solidFill>
                              <a:srgbClr val="002060"/>
                            </a:solidFill>
                            <a:latin typeface="Cambria Math"/>
                            <a:ea typeface="Cambria Math"/>
                          </a:rPr>
                          <m:t>𝑏</m:t>
                        </m:r>
                      </m:e>
                      <m:sub>
                        <m:r>
                          <a:rPr lang="en-US" sz="1400" b="0" i="1">
                            <a:solidFill>
                              <a:srgbClr val="002060"/>
                            </a:solidFill>
                            <a:latin typeface="Cambria Math"/>
                            <a:ea typeface="Cambria Math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sz="1400" b="0" dirty="0"/>
                  <a:t> </a:t>
                </a:r>
                <a:r>
                  <a:rPr lang="en-US" sz="1400" b="0" dirty="0" smtClean="0"/>
                  <a:t>with a set of keywords</a:t>
                </a:r>
              </a:p>
            </p:txBody>
          </p:sp>
        </mc:Choice>
        <mc:Fallback>
          <p:sp>
            <p:nvSpPr>
              <p:cNvPr id="1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308304" y="3796655"/>
                <a:ext cx="1668835" cy="1116123"/>
              </a:xfrm>
              <a:prstGeom prst="rect">
                <a:avLst/>
              </a:prstGeom>
              <a:blipFill rotWithShape="1">
                <a:blip r:embed="rId4"/>
                <a:stretch>
                  <a:fillRect l="-1095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Pfeil nach rechts 13"/>
          <p:cNvSpPr/>
          <p:nvPr/>
        </p:nvSpPr>
        <p:spPr bwMode="auto">
          <a:xfrm>
            <a:off x="4915272" y="5301208"/>
            <a:ext cx="304800" cy="144016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16" name="Pfeil nach rechts 15"/>
          <p:cNvSpPr/>
          <p:nvPr/>
        </p:nvSpPr>
        <p:spPr bwMode="auto">
          <a:xfrm rot="16200000">
            <a:off x="7659960" y="4832741"/>
            <a:ext cx="304800" cy="144016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3987814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 animBg="1"/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xmlns="" Requires="a14">
          <p:sp>
            <p:nvSpPr>
              <p:cNvPr id="2" name="Titel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 smtClean="0"/>
                  <a:t>Term-Frequency - Inverse Document Frequency (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𝑇𝐹</m:t>
                    </m:r>
                    <m:r>
                      <a:rPr lang="en-US" i="1" dirty="0" smtClean="0">
                        <a:latin typeface="Cambria Math"/>
                      </a:rPr>
                      <m:t>−</m:t>
                    </m:r>
                    <m:r>
                      <a:rPr lang="en-US" i="1" dirty="0" smtClean="0">
                        <a:latin typeface="Cambria Math"/>
                      </a:rPr>
                      <m:t>𝐼𝐷𝐹</m:t>
                    </m:r>
                  </m:oMath>
                </a14:m>
                <a:r>
                  <a:rPr lang="en-US" dirty="0" smtClean="0"/>
                  <a:t>)</a:t>
                </a:r>
                <a:endParaRPr lang="en-US" dirty="0"/>
              </a:p>
            </p:txBody>
          </p:sp>
        </mc:Choice>
        <mc:Fallback>
          <p:sp>
            <p:nvSpPr>
              <p:cNvPr id="2" name="Titel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3"/>
                <a:stretch>
                  <a:fillRect l="-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43956" cy="4525963"/>
          </a:xfrm>
        </p:spPr>
        <p:txBody>
          <a:bodyPr/>
          <a:lstStyle/>
          <a:p>
            <a:r>
              <a:rPr lang="en-US" sz="1800" dirty="0" smtClean="0"/>
              <a:t>Simple keyword representation has its problems </a:t>
            </a:r>
          </a:p>
          <a:p>
            <a:pPr lvl="1"/>
            <a:r>
              <a:rPr lang="en-US" sz="1600" dirty="0" smtClean="0"/>
              <a:t>in particular when automatically extracted as</a:t>
            </a:r>
          </a:p>
          <a:p>
            <a:pPr lvl="2"/>
            <a:r>
              <a:rPr lang="en-US" sz="1400" dirty="0" smtClean="0"/>
              <a:t>not every word has similar importance</a:t>
            </a:r>
          </a:p>
          <a:p>
            <a:pPr lvl="2"/>
            <a:r>
              <a:rPr lang="en-US" sz="1400" dirty="0" smtClean="0"/>
              <a:t>longer documents have a higher chance to have an overlap with the user profile</a:t>
            </a:r>
          </a:p>
          <a:p>
            <a:r>
              <a:rPr lang="en-US" sz="1800" dirty="0" smtClean="0"/>
              <a:t>Standard measure: TF-IDF</a:t>
            </a:r>
          </a:p>
          <a:p>
            <a:pPr lvl="1"/>
            <a:r>
              <a:rPr lang="en-US" sz="1600" dirty="0" smtClean="0"/>
              <a:t>Encodes text documents in multi-dimensional Euclidian space </a:t>
            </a:r>
          </a:p>
          <a:p>
            <a:pPr lvl="2"/>
            <a:r>
              <a:rPr lang="en-US" sz="1400" dirty="0" smtClean="0"/>
              <a:t>weighted term vector</a:t>
            </a:r>
          </a:p>
          <a:p>
            <a:pPr lvl="1"/>
            <a:r>
              <a:rPr lang="en-US" sz="1600" dirty="0" smtClean="0"/>
              <a:t>TF: Measures, how often a term appears (density in a document)</a:t>
            </a:r>
          </a:p>
          <a:p>
            <a:pPr lvl="2"/>
            <a:r>
              <a:rPr lang="en-US" sz="1400" dirty="0" smtClean="0"/>
              <a:t>assuming that important terms appear more often</a:t>
            </a:r>
          </a:p>
          <a:p>
            <a:pPr lvl="2"/>
            <a:r>
              <a:rPr lang="en-US" sz="1400" dirty="0" smtClean="0"/>
              <a:t>normalization has to be done in order to take document length into account</a:t>
            </a:r>
          </a:p>
          <a:p>
            <a:pPr lvl="1"/>
            <a:r>
              <a:rPr lang="en-US" sz="1600" dirty="0" smtClean="0"/>
              <a:t>IDF: Aims to reduce the weight of terms that appear in all documents</a:t>
            </a:r>
          </a:p>
        </p:txBody>
      </p:sp>
    </p:spTree>
    <p:extLst>
      <p:ext uri="{BB962C8B-B14F-4D97-AF65-F5344CB8AC3E}">
        <p14:creationId xmlns:p14="http://schemas.microsoft.com/office/powerpoint/2010/main" xmlns="" val="1007217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TF-IDF II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543956" cy="4525963"/>
              </a:xfrm>
            </p:spPr>
            <p:txBody>
              <a:bodyPr/>
              <a:lstStyle/>
              <a:p>
                <a:r>
                  <a:rPr lang="en-US" sz="1800" dirty="0" smtClean="0"/>
                  <a:t>Given a keyword </a:t>
                </a:r>
                <a14:m>
                  <m:oMath xmlns:m="http://schemas.openxmlformats.org/officeDocument/2006/math">
                    <m:r>
                      <a:rPr lang="en-US" sz="1800" b="0" i="1" dirty="0">
                        <a:latin typeface="Cambria Math"/>
                      </a:rPr>
                      <m:t>𝑖</m:t>
                    </m:r>
                  </m:oMath>
                </a14:m>
                <a:r>
                  <a:rPr lang="en-US" sz="1800" dirty="0"/>
                  <a:t> and a document </a:t>
                </a:r>
                <a14:m>
                  <m:oMath xmlns:m="http://schemas.openxmlformats.org/officeDocument/2006/math">
                    <m:r>
                      <a:rPr lang="en-US" sz="1800" b="0" i="1" dirty="0">
                        <a:latin typeface="Cambria Math"/>
                      </a:rPr>
                      <m:t>𝑗</m:t>
                    </m:r>
                  </m:oMath>
                </a14:m>
                <a:endParaRPr lang="en-US" sz="1800" dirty="0" smtClean="0"/>
              </a:p>
              <a:p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𝑇𝐹</m:t>
                    </m:r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𝑖</m:t>
                        </m:r>
                        <m:r>
                          <a:rPr lang="en-US" sz="1800" i="1">
                            <a:latin typeface="Cambria Math"/>
                          </a:rPr>
                          <m:t>,</m:t>
                        </m:r>
                        <m:r>
                          <a:rPr lang="en-US" sz="1800" i="1">
                            <a:latin typeface="Cambria Math"/>
                          </a:rPr>
                          <m:t>𝑗</m:t>
                        </m:r>
                      </m:e>
                    </m:d>
                    <m:r>
                      <a:rPr lang="en-US" sz="1800" b="0" i="0" smtClean="0">
                        <a:latin typeface="Cambria Math"/>
                      </a:rPr>
                      <m:t> </m:t>
                    </m:r>
                  </m:oMath>
                </a14:m>
                <a:endParaRPr lang="en-US" sz="1800" dirty="0" smtClean="0"/>
              </a:p>
              <a:p>
                <a:pPr lvl="1"/>
                <a:r>
                  <a:rPr lang="en-US" sz="1600" dirty="0" smtClean="0"/>
                  <a:t>term frequency of keyword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/>
                      </a:rPr>
                      <m:t>𝑖</m:t>
                    </m:r>
                  </m:oMath>
                </a14:m>
                <a:r>
                  <a:rPr lang="en-US" sz="1600" dirty="0" smtClean="0"/>
                  <a:t> in document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/>
                      </a:rPr>
                      <m:t>𝑗</m:t>
                    </m:r>
                  </m:oMath>
                </a14:m>
                <a:endParaRPr lang="en-US" sz="1600" dirty="0" smtClean="0"/>
              </a:p>
              <a:p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𝐼𝐷𝐹</m:t>
                    </m:r>
                    <m:r>
                      <a:rPr lang="en-US" sz="1800" i="1" dirty="0" smtClean="0">
                        <a:latin typeface="Cambria Math"/>
                      </a:rPr>
                      <m:t>(</m:t>
                    </m:r>
                    <m:r>
                      <a:rPr lang="en-US" sz="1800" i="1" dirty="0" smtClean="0">
                        <a:latin typeface="Cambria Math"/>
                      </a:rPr>
                      <m:t>𝑖</m:t>
                    </m:r>
                    <m:r>
                      <a:rPr lang="en-US" sz="1800" i="1" dirty="0" smtClean="0">
                        <a:latin typeface="Cambria Math"/>
                      </a:rPr>
                      <m:t>) </m:t>
                    </m:r>
                  </m:oMath>
                </a14:m>
                <a:endParaRPr lang="en-US" sz="1800" dirty="0" smtClean="0"/>
              </a:p>
              <a:p>
                <a:pPr lvl="1"/>
                <a:r>
                  <a:rPr lang="en-US" sz="1600" dirty="0" smtClean="0"/>
                  <a:t>inverse document frequency calculated as  </a:t>
                </a:r>
                <a14:m>
                  <m:oMath xmlns:m="http://schemas.openxmlformats.org/officeDocument/2006/math">
                    <m:r>
                      <a:rPr lang="en-US" sz="1600" b="1" i="1" dirty="0" smtClean="0">
                        <a:latin typeface="Cambria Math"/>
                      </a:rPr>
                      <m:t>𝑰𝑫𝑭</m:t>
                    </m:r>
                    <m:d>
                      <m:dPr>
                        <m:ctrlPr>
                          <a:rPr lang="en-US" sz="1600" b="1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600" b="1" i="1" dirty="0" smtClean="0">
                            <a:latin typeface="Cambria Math"/>
                          </a:rPr>
                          <m:t>𝒊</m:t>
                        </m:r>
                      </m:e>
                    </m:d>
                    <m:r>
                      <a:rPr lang="en-US" sz="1600" b="1" i="1" dirty="0" smtClean="0">
                        <a:latin typeface="Cambria Math"/>
                      </a:rPr>
                      <m:t>=</m:t>
                    </m:r>
                    <m:r>
                      <a:rPr lang="en-US" sz="1600" b="1" i="1" dirty="0" smtClean="0">
                        <a:latin typeface="Cambria Math"/>
                      </a:rPr>
                      <m:t>𝒍𝒐𝒈</m:t>
                    </m:r>
                    <m:f>
                      <m:fPr>
                        <m:ctrlPr>
                          <a:rPr lang="en-US" sz="1600" b="1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1600" b="1" i="1" dirty="0" smtClean="0">
                            <a:latin typeface="Cambria Math"/>
                          </a:rPr>
                          <m:t>𝑵</m:t>
                        </m:r>
                      </m:num>
                      <m:den>
                        <m:r>
                          <a:rPr lang="en-US" sz="1600" b="1" i="1" dirty="0" smtClean="0">
                            <a:latin typeface="Cambria Math"/>
                          </a:rPr>
                          <m:t>𝒏</m:t>
                        </m:r>
                        <m:r>
                          <a:rPr lang="en-US" sz="1600" b="1" i="1" dirty="0" smtClean="0">
                            <a:latin typeface="Cambria Math"/>
                          </a:rPr>
                          <m:t>(</m:t>
                        </m:r>
                        <m:r>
                          <a:rPr lang="en-US" sz="1600" b="1" i="1" dirty="0" smtClean="0">
                            <a:latin typeface="Cambria Math"/>
                          </a:rPr>
                          <m:t>𝒊</m:t>
                        </m:r>
                        <m:r>
                          <a:rPr lang="en-US" sz="1600" b="1" i="1" dirty="0" smtClean="0">
                            <a:latin typeface="Cambria Math"/>
                          </a:rPr>
                          <m:t>)</m:t>
                        </m:r>
                      </m:den>
                    </m:f>
                    <m:r>
                      <a:rPr lang="en-US" sz="1600" b="1" i="1" dirty="0" smtClean="0">
                        <a:latin typeface="Cambria Math"/>
                      </a:rPr>
                      <m:t> </m:t>
                    </m:r>
                  </m:oMath>
                </a14:m>
                <a:endParaRPr lang="en-US" sz="1600" b="1" dirty="0" smtClean="0"/>
              </a:p>
              <a:p>
                <a:pPr lvl="2"/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/>
                      </a:rPr>
                      <m:t>𝑁</m:t>
                    </m:r>
                  </m:oMath>
                </a14:m>
                <a:r>
                  <a:rPr lang="en-US" sz="1600" dirty="0" smtClean="0"/>
                  <a:t> : </a:t>
                </a:r>
                <a:r>
                  <a:rPr lang="en-US" sz="1400" dirty="0" smtClean="0"/>
                  <a:t>number of all recommendable documents</a:t>
                </a:r>
              </a:p>
              <a:p>
                <a:pPr lvl="2"/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/>
                      </a:rPr>
                      <m:t>𝑛</m:t>
                    </m:r>
                    <m:r>
                      <a:rPr lang="en-US" sz="1600" i="1" dirty="0" smtClean="0">
                        <a:latin typeface="Cambria Math"/>
                      </a:rPr>
                      <m:t>(</m:t>
                    </m:r>
                    <m:r>
                      <a:rPr lang="en-US" sz="1600" i="1" dirty="0" smtClean="0">
                        <a:latin typeface="Cambria Math"/>
                      </a:rPr>
                      <m:t>𝑖</m:t>
                    </m:r>
                    <m:r>
                      <a:rPr lang="en-US" sz="1600" i="1" dirty="0" smtClean="0">
                        <a:latin typeface="Cambria Math"/>
                      </a:rPr>
                      <m:t>) </m:t>
                    </m:r>
                  </m:oMath>
                </a14:m>
                <a:r>
                  <a:rPr lang="en-US" sz="1400" dirty="0" smtClean="0"/>
                  <a:t>: number of documents from </a:t>
                </a:r>
                <a14:m>
                  <m:oMath xmlns:m="http://schemas.openxmlformats.org/officeDocument/2006/math">
                    <m:r>
                      <a:rPr lang="en-US" sz="1400" i="1" dirty="0" smtClean="0">
                        <a:latin typeface="Cambria Math"/>
                      </a:rPr>
                      <m:t>𝑁</m:t>
                    </m:r>
                  </m:oMath>
                </a14:m>
                <a:r>
                  <a:rPr lang="en-US" sz="1400" dirty="0" smtClean="0"/>
                  <a:t> in which keyword </a:t>
                </a:r>
                <a14:m>
                  <m:oMath xmlns:m="http://schemas.openxmlformats.org/officeDocument/2006/math">
                    <m:r>
                      <a:rPr lang="en-US" sz="1400" i="1" dirty="0" smtClean="0">
                        <a:latin typeface="Cambria Math"/>
                      </a:rPr>
                      <m:t>𝑖</m:t>
                    </m:r>
                  </m:oMath>
                </a14:m>
                <a:r>
                  <a:rPr lang="en-US" sz="1400" dirty="0" smtClean="0"/>
                  <a:t> appears</a:t>
                </a:r>
              </a:p>
              <a:p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𝑇𝐹</m:t>
                    </m:r>
                    <m:r>
                      <a:rPr lang="en-US" sz="1800" i="1" dirty="0" smtClean="0">
                        <a:latin typeface="Cambria Math"/>
                      </a:rPr>
                      <m:t>−</m:t>
                    </m:r>
                    <m:r>
                      <a:rPr lang="en-US" sz="1800" i="1" dirty="0" smtClean="0">
                        <a:latin typeface="Cambria Math"/>
                      </a:rPr>
                      <m:t>𝐼𝐷𝐹</m:t>
                    </m:r>
                  </m:oMath>
                </a14:m>
                <a:r>
                  <a:rPr lang="en-US" sz="1800" dirty="0" smtClean="0"/>
                  <a:t> </a:t>
                </a:r>
              </a:p>
              <a:p>
                <a:pPr lvl="1"/>
                <a:r>
                  <a:rPr lang="en-US" sz="1600" dirty="0" smtClean="0"/>
                  <a:t>is calculated as: </a:t>
                </a:r>
                <a:r>
                  <a:rPr lang="en-US" sz="1600" dirty="0" smtClean="0"/>
                  <a:t> </a:t>
                </a:r>
                <a14:m>
                  <m:oMath xmlns:m="http://schemas.openxmlformats.org/officeDocument/2006/math">
                    <m:r>
                      <a:rPr lang="en-US" sz="1600" b="1" i="1">
                        <a:latin typeface="Cambria Math"/>
                      </a:rPr>
                      <m:t>𝑻𝑭</m:t>
                    </m:r>
                  </m:oMath>
                </a14:m>
                <a:r>
                  <a:rPr lang="en-US" sz="1600" b="1" dirty="0"/>
                  <a:t>-</a:t>
                </a:r>
                <a14:m>
                  <m:oMath xmlns:m="http://schemas.openxmlformats.org/officeDocument/2006/math">
                    <m:r>
                      <a:rPr lang="en-US" sz="1600" b="1" i="1">
                        <a:latin typeface="Cambria Math"/>
                      </a:rPr>
                      <m:t>𝑰𝑫𝑭</m:t>
                    </m:r>
                    <m:d>
                      <m:dPr>
                        <m:ctrlPr>
                          <a:rPr lang="en-US" sz="1600" b="1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600" b="1" i="1">
                            <a:latin typeface="Cambria Math"/>
                          </a:rPr>
                          <m:t>𝒊</m:t>
                        </m:r>
                        <m:r>
                          <a:rPr lang="en-US" sz="1600" b="1" i="1">
                            <a:latin typeface="Cambria Math"/>
                          </a:rPr>
                          <m:t>,</m:t>
                        </m:r>
                        <m:r>
                          <a:rPr lang="en-US" sz="1600" b="1" i="1">
                            <a:latin typeface="Cambria Math"/>
                          </a:rPr>
                          <m:t>𝒋</m:t>
                        </m:r>
                      </m:e>
                    </m:d>
                    <m:r>
                      <a:rPr lang="en-US" sz="1600" b="1" i="1">
                        <a:latin typeface="Cambria Math"/>
                      </a:rPr>
                      <m:t>=</m:t>
                    </m:r>
                    <m:r>
                      <a:rPr lang="en-US" sz="1600" b="1" i="1">
                        <a:latin typeface="Cambria Math"/>
                      </a:rPr>
                      <m:t>𝑻𝑭</m:t>
                    </m:r>
                    <m:d>
                      <m:dPr>
                        <m:ctrlPr>
                          <a:rPr lang="en-US" sz="1600" b="1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600" b="1" i="1">
                            <a:latin typeface="Cambria Math"/>
                          </a:rPr>
                          <m:t>𝒊</m:t>
                        </m:r>
                        <m:r>
                          <a:rPr lang="en-US" sz="1600" b="1" i="1">
                            <a:latin typeface="Cambria Math"/>
                          </a:rPr>
                          <m:t>,</m:t>
                        </m:r>
                        <m:r>
                          <a:rPr lang="en-US" sz="1600" b="1" i="1">
                            <a:latin typeface="Cambria Math"/>
                          </a:rPr>
                          <m:t>𝒋</m:t>
                        </m:r>
                      </m:e>
                    </m:d>
                    <m:r>
                      <a:rPr lang="en-US" sz="1600" b="1" i="1">
                        <a:latin typeface="Cambria Math"/>
                      </a:rPr>
                      <m:t>∗</m:t>
                    </m:r>
                    <m:r>
                      <a:rPr lang="en-US" sz="1600" b="1" i="1">
                        <a:latin typeface="Cambria Math"/>
                      </a:rPr>
                      <m:t>𝑰𝑫𝑭</m:t>
                    </m:r>
                    <m:d>
                      <m:dPr>
                        <m:ctrlPr>
                          <a:rPr lang="en-US" sz="1600" b="1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600" b="1" i="1">
                            <a:latin typeface="Cambria Math"/>
                          </a:rPr>
                          <m:t>𝒊</m:t>
                        </m:r>
                      </m:e>
                    </m:d>
                  </m:oMath>
                </a14:m>
                <a:endParaRPr lang="en-US" b="1" dirty="0" smtClean="0"/>
              </a:p>
            </p:txBody>
          </p:sp>
        </mc:Choice>
        <mc:Fallback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543956" cy="4525963"/>
              </a:xfrm>
              <a:blipFill rotWithShape="1">
                <a:blip r:embed="rId3"/>
                <a:stretch>
                  <a:fillRect l="-428" t="-674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1290773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TF-IDF representation</a:t>
            </a: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4099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467544" y="1340768"/>
                <a:ext cx="8229600" cy="648071"/>
              </a:xfrm>
            </p:spPr>
            <p:txBody>
              <a:bodyPr>
                <a:noAutofit/>
              </a:bodyPr>
              <a:lstStyle/>
              <a:p>
                <a:r>
                  <a:rPr lang="en-US" sz="1800" dirty="0" smtClean="0"/>
                  <a:t>Term frequency:</a:t>
                </a:r>
              </a:p>
              <a:p>
                <a:pPr lvl="1"/>
                <a:r>
                  <a:rPr lang="en-US" sz="1600" dirty="0"/>
                  <a:t>Each document is </a:t>
                </a:r>
                <a:r>
                  <a:rPr lang="en-US" sz="1600" dirty="0" smtClean="0"/>
                  <a:t>a  </a:t>
                </a:r>
                <a:r>
                  <a:rPr lang="en-US" sz="1600" dirty="0"/>
                  <a:t>count vector </a:t>
                </a:r>
                <a:r>
                  <a:rPr lang="en-US" sz="1600" dirty="0" smtClean="0"/>
                  <a:t> 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600" i="1" dirty="0">
                            <a:latin typeface="Cambria Math"/>
                          </a:rPr>
                          <m:t>ℕ</m:t>
                        </m:r>
                      </m:e>
                      <m:sup>
                        <m:d>
                          <m:dPr>
                            <m:begChr m:val="|"/>
                            <m:endChr m:val="|"/>
                            <m:ctrlPr>
                              <a:rPr lang="en-US" sz="1600" i="1" dirty="0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600" b="0" i="1" dirty="0" smtClean="0">
                                <a:latin typeface="Cambria Math"/>
                              </a:rPr>
                              <m:t>𝑣</m:t>
                            </m:r>
                          </m:e>
                        </m:d>
                      </m:sup>
                    </m:sSup>
                  </m:oMath>
                </a14:m>
                <a:endParaRPr lang="en-US" sz="1600" dirty="0" smtClean="0"/>
              </a:p>
            </p:txBody>
          </p:sp>
        </mc:Choice>
        <mc:Fallback>
          <p:sp>
            <p:nvSpPr>
              <p:cNvPr id="4099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67544" y="1340768"/>
                <a:ext cx="8229600" cy="648071"/>
              </a:xfrm>
              <a:blipFill rotWithShape="1">
                <a:blip r:embed="rId3"/>
                <a:stretch>
                  <a:fillRect l="-519" t="-4717" b="-169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feld 6"/>
          <p:cNvSpPr txBox="1"/>
          <p:nvPr/>
        </p:nvSpPr>
        <p:spPr>
          <a:xfrm>
            <a:off x="611560" y="5867434"/>
            <a:ext cx="351410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dirty="0" smtClean="0"/>
              <a:t>Example taken from http://informationretrieval.org</a:t>
            </a:r>
            <a:endParaRPr lang="en-US" sz="1000" b="0" dirty="0"/>
          </a:p>
        </p:txBody>
      </p:sp>
      <p:graphicFrame>
        <p:nvGraphicFramePr>
          <p:cNvPr id="9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94061386"/>
              </p:ext>
            </p:extLst>
          </p:nvPr>
        </p:nvGraphicFramePr>
        <p:xfrm>
          <a:off x="611560" y="2132856"/>
          <a:ext cx="6336703" cy="30778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5768"/>
                <a:gridCol w="995768"/>
                <a:gridCol w="905243"/>
                <a:gridCol w="905243"/>
                <a:gridCol w="814719"/>
                <a:gridCol w="814719"/>
                <a:gridCol w="905243"/>
              </a:tblGrid>
              <a:tr h="569355">
                <a:tc>
                  <a:txBody>
                    <a:bodyPr/>
                    <a:lstStyle/>
                    <a:p>
                      <a:endParaRPr lang="de-DE" sz="1000" dirty="0">
                        <a:solidFill>
                          <a:schemeClr val="bg1"/>
                        </a:solidFill>
                      </a:endParaRPr>
                    </a:p>
                  </a:txBody>
                  <a:tcPr marL="109544" marR="109544" marT="54771" marB="547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>
                          <a:solidFill>
                            <a:schemeClr val="bg1"/>
                          </a:solidFill>
                        </a:rPr>
                        <a:t>Antony </a:t>
                      </a:r>
                      <a:r>
                        <a:rPr lang="de-DE" sz="1000" dirty="0" err="1" smtClean="0">
                          <a:solidFill>
                            <a:schemeClr val="bg1"/>
                          </a:solidFill>
                        </a:rPr>
                        <a:t>and</a:t>
                      </a:r>
                      <a:r>
                        <a:rPr lang="de-DE" sz="1000" dirty="0" smtClean="0">
                          <a:solidFill>
                            <a:schemeClr val="bg1"/>
                          </a:solidFill>
                        </a:rPr>
                        <a:t> Cleopatra</a:t>
                      </a:r>
                      <a:endParaRPr lang="de-DE" sz="1000" dirty="0">
                        <a:solidFill>
                          <a:schemeClr val="bg1"/>
                        </a:solidFill>
                      </a:endParaRPr>
                    </a:p>
                  </a:txBody>
                  <a:tcPr marL="109544" marR="109544" marT="54771" marB="54771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>
                          <a:solidFill>
                            <a:schemeClr val="bg1"/>
                          </a:solidFill>
                        </a:rPr>
                        <a:t>Julius Caesar</a:t>
                      </a:r>
                      <a:endParaRPr lang="de-DE" sz="1000" dirty="0">
                        <a:solidFill>
                          <a:schemeClr val="bg1"/>
                        </a:solidFill>
                      </a:endParaRPr>
                    </a:p>
                  </a:txBody>
                  <a:tcPr marL="109544" marR="109544" marT="54771" marB="54771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>
                          <a:solidFill>
                            <a:schemeClr val="bg1"/>
                          </a:solidFill>
                        </a:rPr>
                        <a:t>The Tempest</a:t>
                      </a:r>
                      <a:endParaRPr lang="de-DE" sz="1000" dirty="0">
                        <a:solidFill>
                          <a:schemeClr val="bg1"/>
                        </a:solidFill>
                      </a:endParaRPr>
                    </a:p>
                  </a:txBody>
                  <a:tcPr marL="109544" marR="109544" marT="54771" marB="54771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>
                          <a:solidFill>
                            <a:schemeClr val="bg1"/>
                          </a:solidFill>
                        </a:rPr>
                        <a:t>Hamlet</a:t>
                      </a:r>
                      <a:endParaRPr lang="de-DE" sz="1000" dirty="0">
                        <a:solidFill>
                          <a:schemeClr val="bg1"/>
                        </a:solidFill>
                      </a:endParaRPr>
                    </a:p>
                  </a:txBody>
                  <a:tcPr marL="109544" marR="109544" marT="54771" marB="54771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>
                          <a:solidFill>
                            <a:schemeClr val="bg1"/>
                          </a:solidFill>
                        </a:rPr>
                        <a:t>Othello</a:t>
                      </a:r>
                      <a:endParaRPr lang="de-DE" sz="1000" dirty="0">
                        <a:solidFill>
                          <a:schemeClr val="bg1"/>
                        </a:solidFill>
                      </a:endParaRPr>
                    </a:p>
                  </a:txBody>
                  <a:tcPr marL="109544" marR="109544" marT="54771" marB="54771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>
                          <a:solidFill>
                            <a:schemeClr val="bg1"/>
                          </a:solidFill>
                        </a:rPr>
                        <a:t>Macbeth</a:t>
                      </a:r>
                      <a:endParaRPr lang="de-DE" sz="1000" dirty="0">
                        <a:solidFill>
                          <a:schemeClr val="bg1"/>
                        </a:solidFill>
                      </a:endParaRPr>
                    </a:p>
                  </a:txBody>
                  <a:tcPr marL="109544" marR="109544" marT="54771" marB="547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</a:tr>
              <a:tr h="335890">
                <a:tc>
                  <a:txBody>
                    <a:bodyPr/>
                    <a:lstStyle/>
                    <a:p>
                      <a:r>
                        <a:rPr lang="de-DE" sz="1000" b="1" dirty="0" smtClean="0"/>
                        <a:t>Antony</a:t>
                      </a:r>
                      <a:endParaRPr lang="de-DE" sz="1000" b="1" dirty="0"/>
                    </a:p>
                  </a:txBody>
                  <a:tcPr marL="109544" marR="109544" marT="54771" marB="547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157</a:t>
                      </a:r>
                      <a:endParaRPr lang="de-DE" sz="1000" dirty="0"/>
                    </a:p>
                  </a:txBody>
                  <a:tcPr marL="109544" marR="109544" marT="54771" marB="54771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73</a:t>
                      </a:r>
                      <a:endParaRPr lang="de-DE" sz="1000" dirty="0"/>
                    </a:p>
                  </a:txBody>
                  <a:tcPr marL="109544" marR="109544" marT="54771" marB="54771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0</a:t>
                      </a:r>
                      <a:endParaRPr lang="de-DE" sz="1000" dirty="0"/>
                    </a:p>
                  </a:txBody>
                  <a:tcPr marL="109544" marR="109544" marT="54771" marB="54771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0</a:t>
                      </a:r>
                      <a:endParaRPr lang="de-DE" sz="1000" dirty="0"/>
                    </a:p>
                  </a:txBody>
                  <a:tcPr marL="109544" marR="109544" marT="54771" marB="54771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0</a:t>
                      </a:r>
                      <a:endParaRPr lang="de-DE" sz="1000" dirty="0"/>
                    </a:p>
                  </a:txBody>
                  <a:tcPr marL="109544" marR="109544" marT="54771" marB="54771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0</a:t>
                      </a:r>
                      <a:endParaRPr lang="de-DE" sz="1000" dirty="0"/>
                    </a:p>
                  </a:txBody>
                  <a:tcPr marL="109544" marR="109544" marT="54771" marB="547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62097">
                <a:tc>
                  <a:txBody>
                    <a:bodyPr/>
                    <a:lstStyle/>
                    <a:p>
                      <a:r>
                        <a:rPr lang="de-DE" sz="1000" b="1" dirty="0" smtClean="0"/>
                        <a:t>Brutus</a:t>
                      </a:r>
                      <a:endParaRPr lang="de-DE" sz="1000" b="1" dirty="0"/>
                    </a:p>
                  </a:txBody>
                  <a:tcPr marL="109544" marR="109544" marT="54771" marB="547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4</a:t>
                      </a:r>
                      <a:endParaRPr lang="de-DE" sz="1000" dirty="0"/>
                    </a:p>
                  </a:txBody>
                  <a:tcPr marL="109544" marR="109544" marT="54771" marB="54771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157</a:t>
                      </a:r>
                      <a:endParaRPr lang="de-DE" sz="1000" dirty="0"/>
                    </a:p>
                  </a:txBody>
                  <a:tcPr marL="109544" marR="109544" marT="54771" marB="54771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0</a:t>
                      </a:r>
                      <a:endParaRPr lang="de-DE" sz="1000" dirty="0"/>
                    </a:p>
                  </a:txBody>
                  <a:tcPr marL="109544" marR="109544" marT="54771" marB="54771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1</a:t>
                      </a:r>
                      <a:endParaRPr lang="de-DE" sz="1000" dirty="0"/>
                    </a:p>
                  </a:txBody>
                  <a:tcPr marL="109544" marR="109544" marT="54771" marB="54771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0</a:t>
                      </a:r>
                      <a:endParaRPr lang="de-DE" sz="1000" dirty="0"/>
                    </a:p>
                  </a:txBody>
                  <a:tcPr marL="109544" marR="109544" marT="54771" marB="54771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0</a:t>
                      </a:r>
                      <a:endParaRPr lang="de-DE" sz="1000" dirty="0"/>
                    </a:p>
                  </a:txBody>
                  <a:tcPr marL="109544" marR="109544" marT="54771" marB="547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62097">
                <a:tc>
                  <a:txBody>
                    <a:bodyPr/>
                    <a:lstStyle/>
                    <a:p>
                      <a:r>
                        <a:rPr lang="de-DE" sz="1000" b="1" dirty="0" smtClean="0"/>
                        <a:t>Caesar</a:t>
                      </a:r>
                      <a:endParaRPr lang="de-DE" sz="1000" b="1" dirty="0"/>
                    </a:p>
                  </a:txBody>
                  <a:tcPr marL="109544" marR="109544" marT="54771" marB="547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232</a:t>
                      </a:r>
                      <a:endParaRPr lang="de-DE" sz="1000" dirty="0"/>
                    </a:p>
                  </a:txBody>
                  <a:tcPr marL="109544" marR="109544" marT="54771" marB="54771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227</a:t>
                      </a:r>
                      <a:endParaRPr lang="de-DE" sz="1000" dirty="0"/>
                    </a:p>
                  </a:txBody>
                  <a:tcPr marL="109544" marR="109544" marT="54771" marB="54771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0</a:t>
                      </a:r>
                      <a:endParaRPr lang="de-DE" sz="1000" dirty="0"/>
                    </a:p>
                  </a:txBody>
                  <a:tcPr marL="109544" marR="109544" marT="54771" marB="54771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2</a:t>
                      </a:r>
                      <a:endParaRPr lang="de-DE" sz="1000" dirty="0"/>
                    </a:p>
                  </a:txBody>
                  <a:tcPr marL="109544" marR="109544" marT="54771" marB="54771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1</a:t>
                      </a:r>
                      <a:endParaRPr lang="de-DE" sz="1000" dirty="0"/>
                    </a:p>
                  </a:txBody>
                  <a:tcPr marL="109544" marR="109544" marT="54771" marB="54771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1</a:t>
                      </a:r>
                      <a:endParaRPr lang="de-DE" sz="1000" dirty="0"/>
                    </a:p>
                  </a:txBody>
                  <a:tcPr marL="109544" marR="109544" marT="54771" marB="547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62097">
                <a:tc>
                  <a:txBody>
                    <a:bodyPr/>
                    <a:lstStyle/>
                    <a:p>
                      <a:r>
                        <a:rPr lang="de-DE" sz="1000" b="1" dirty="0" err="1" smtClean="0"/>
                        <a:t>Calpurnia</a:t>
                      </a:r>
                      <a:endParaRPr lang="de-DE" sz="1000" b="1" dirty="0"/>
                    </a:p>
                  </a:txBody>
                  <a:tcPr marL="109544" marR="109544" marT="54771" marB="547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0</a:t>
                      </a:r>
                      <a:endParaRPr lang="de-DE" sz="1000" dirty="0"/>
                    </a:p>
                  </a:txBody>
                  <a:tcPr marL="109544" marR="109544" marT="54771" marB="54771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10</a:t>
                      </a:r>
                      <a:endParaRPr lang="de-DE" sz="1000" dirty="0"/>
                    </a:p>
                  </a:txBody>
                  <a:tcPr marL="109544" marR="109544" marT="54771" marB="54771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0</a:t>
                      </a:r>
                      <a:endParaRPr lang="de-DE" sz="1000" dirty="0"/>
                    </a:p>
                  </a:txBody>
                  <a:tcPr marL="109544" marR="109544" marT="54771" marB="54771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0</a:t>
                      </a:r>
                      <a:endParaRPr lang="de-DE" sz="1000" dirty="0"/>
                    </a:p>
                  </a:txBody>
                  <a:tcPr marL="109544" marR="109544" marT="54771" marB="54771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0</a:t>
                      </a:r>
                      <a:endParaRPr lang="de-DE" sz="1000" dirty="0"/>
                    </a:p>
                  </a:txBody>
                  <a:tcPr marL="109544" marR="109544" marT="54771" marB="54771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0</a:t>
                      </a:r>
                      <a:endParaRPr lang="de-DE" sz="1000" dirty="0"/>
                    </a:p>
                  </a:txBody>
                  <a:tcPr marL="109544" marR="109544" marT="54771" marB="547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62097">
                <a:tc>
                  <a:txBody>
                    <a:bodyPr/>
                    <a:lstStyle/>
                    <a:p>
                      <a:r>
                        <a:rPr lang="de-DE" sz="1000" b="1" dirty="0" smtClean="0"/>
                        <a:t>Cleopatra</a:t>
                      </a:r>
                      <a:endParaRPr lang="de-DE" sz="1000" b="1" dirty="0"/>
                    </a:p>
                  </a:txBody>
                  <a:tcPr marL="109544" marR="109544" marT="54771" marB="547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57</a:t>
                      </a:r>
                      <a:endParaRPr lang="de-DE" sz="1000" dirty="0"/>
                    </a:p>
                  </a:txBody>
                  <a:tcPr marL="109544" marR="109544" marT="54771" marB="54771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0</a:t>
                      </a:r>
                      <a:endParaRPr lang="de-DE" sz="1000" dirty="0"/>
                    </a:p>
                  </a:txBody>
                  <a:tcPr marL="109544" marR="109544" marT="54771" marB="54771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0</a:t>
                      </a:r>
                      <a:endParaRPr lang="de-DE" sz="1000" dirty="0"/>
                    </a:p>
                  </a:txBody>
                  <a:tcPr marL="109544" marR="109544" marT="54771" marB="54771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0</a:t>
                      </a:r>
                      <a:endParaRPr lang="de-DE" sz="1000" dirty="0"/>
                    </a:p>
                  </a:txBody>
                  <a:tcPr marL="109544" marR="109544" marT="54771" marB="54771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0</a:t>
                      </a:r>
                      <a:endParaRPr lang="de-DE" sz="1000" dirty="0"/>
                    </a:p>
                  </a:txBody>
                  <a:tcPr marL="109544" marR="109544" marT="54771" marB="54771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0</a:t>
                      </a:r>
                      <a:endParaRPr lang="de-DE" sz="1000" dirty="0"/>
                    </a:p>
                  </a:txBody>
                  <a:tcPr marL="109544" marR="109544" marT="54771" marB="547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62097">
                <a:tc>
                  <a:txBody>
                    <a:bodyPr/>
                    <a:lstStyle/>
                    <a:p>
                      <a:r>
                        <a:rPr lang="de-DE" sz="1000" b="1" dirty="0" err="1" smtClean="0"/>
                        <a:t>mercy</a:t>
                      </a:r>
                      <a:endParaRPr lang="de-DE" sz="1000" b="1" dirty="0"/>
                    </a:p>
                  </a:txBody>
                  <a:tcPr marL="109544" marR="109544" marT="54771" marB="547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1.51</a:t>
                      </a:r>
                      <a:endParaRPr lang="de-DE" sz="1000" dirty="0"/>
                    </a:p>
                  </a:txBody>
                  <a:tcPr marL="109544" marR="109544" marT="54771" marB="54771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0</a:t>
                      </a:r>
                      <a:endParaRPr lang="de-DE" sz="1000" dirty="0"/>
                    </a:p>
                  </a:txBody>
                  <a:tcPr marL="109544" marR="109544" marT="54771" marB="54771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3</a:t>
                      </a:r>
                      <a:endParaRPr lang="de-DE" sz="1000" dirty="0"/>
                    </a:p>
                  </a:txBody>
                  <a:tcPr marL="109544" marR="109544" marT="54771" marB="54771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5</a:t>
                      </a:r>
                      <a:endParaRPr lang="de-DE" sz="1000" dirty="0"/>
                    </a:p>
                  </a:txBody>
                  <a:tcPr marL="109544" marR="109544" marT="54771" marB="54771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5</a:t>
                      </a:r>
                      <a:endParaRPr lang="de-DE" sz="1000" dirty="0"/>
                    </a:p>
                  </a:txBody>
                  <a:tcPr marL="109544" marR="109544" marT="54771" marB="54771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1</a:t>
                      </a:r>
                      <a:endParaRPr lang="de-DE" sz="1000" dirty="0"/>
                    </a:p>
                  </a:txBody>
                  <a:tcPr marL="109544" marR="109544" marT="54771" marB="547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62097">
                <a:tc>
                  <a:txBody>
                    <a:bodyPr/>
                    <a:lstStyle/>
                    <a:p>
                      <a:r>
                        <a:rPr lang="de-DE" sz="1000" b="1" dirty="0" err="1" smtClean="0"/>
                        <a:t>worser</a:t>
                      </a:r>
                      <a:endParaRPr lang="de-DE" sz="1000" b="1" dirty="0"/>
                    </a:p>
                  </a:txBody>
                  <a:tcPr marL="109544" marR="109544" marT="54771" marB="547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1.37</a:t>
                      </a:r>
                      <a:endParaRPr lang="de-DE" sz="1000" dirty="0"/>
                    </a:p>
                  </a:txBody>
                  <a:tcPr marL="109544" marR="109544" marT="54771" marB="54771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0</a:t>
                      </a:r>
                      <a:endParaRPr lang="de-DE" sz="1000" dirty="0"/>
                    </a:p>
                  </a:txBody>
                  <a:tcPr marL="109544" marR="109544" marT="54771" marB="54771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1</a:t>
                      </a:r>
                      <a:endParaRPr lang="de-DE" sz="1000" dirty="0"/>
                    </a:p>
                  </a:txBody>
                  <a:tcPr marL="109544" marR="109544" marT="54771" marB="54771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1</a:t>
                      </a:r>
                      <a:endParaRPr lang="de-DE" sz="1000" dirty="0"/>
                    </a:p>
                  </a:txBody>
                  <a:tcPr marL="109544" marR="109544" marT="54771" marB="54771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1</a:t>
                      </a:r>
                      <a:endParaRPr lang="de-DE" sz="1000" dirty="0"/>
                    </a:p>
                  </a:txBody>
                  <a:tcPr marL="109544" marR="109544" marT="54771" marB="54771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0</a:t>
                      </a:r>
                      <a:endParaRPr lang="de-DE" sz="1000" dirty="0"/>
                    </a:p>
                  </a:txBody>
                  <a:tcPr marL="109544" marR="109544" marT="54771" marB="547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" name="Abgerundetes Rechteck 1"/>
          <p:cNvSpPr/>
          <p:nvPr/>
        </p:nvSpPr>
        <p:spPr bwMode="auto">
          <a:xfrm>
            <a:off x="2631629" y="2060847"/>
            <a:ext cx="860251" cy="3212325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3" name="Abgerundetes Rechteck 2"/>
          <p:cNvSpPr/>
          <p:nvPr/>
        </p:nvSpPr>
        <p:spPr bwMode="auto">
          <a:xfrm>
            <a:off x="2915816" y="1736812"/>
            <a:ext cx="1209848" cy="252028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cxnSp>
        <p:nvCxnSpPr>
          <p:cNvPr id="8" name="Gerade Verbindung mit Pfeil 7"/>
          <p:cNvCxnSpPr/>
          <p:nvPr/>
        </p:nvCxnSpPr>
        <p:spPr bwMode="auto">
          <a:xfrm flipH="1">
            <a:off x="2947975" y="1988840"/>
            <a:ext cx="108012" cy="7200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Gerade Verbindung mit Pfeil 11"/>
          <p:cNvCxnSpPr/>
          <p:nvPr/>
        </p:nvCxnSpPr>
        <p:spPr bwMode="auto">
          <a:xfrm>
            <a:off x="3275856" y="5273172"/>
            <a:ext cx="720080" cy="24406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13" name="Textfeld 12"/>
              <p:cNvSpPr txBox="1"/>
              <p:nvPr/>
            </p:nvSpPr>
            <p:spPr>
              <a:xfrm>
                <a:off x="3707904" y="5394702"/>
                <a:ext cx="468052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1" eaLnBrk="0" hangingPunct="0">
                  <a:spcBef>
                    <a:spcPct val="20000"/>
                  </a:spcBef>
                </a:pPr>
                <a:r>
                  <a:rPr lang="en-US" sz="1600" b="0" kern="0" dirty="0" smtClean="0">
                    <a:solidFill>
                      <a:srgbClr val="003366"/>
                    </a:solidFill>
                    <a:latin typeface="Calibri" pitchFamily="34" charset="0"/>
                  </a:rPr>
                  <a:t>Vector </a:t>
                </a:r>
                <a14:m>
                  <m:oMath xmlns:m="http://schemas.openxmlformats.org/officeDocument/2006/math">
                    <m:r>
                      <a:rPr lang="en-US" sz="1600" b="0" i="1" kern="0" dirty="0" smtClean="0">
                        <a:solidFill>
                          <a:srgbClr val="003366"/>
                        </a:solidFill>
                        <a:latin typeface="Cambria Math"/>
                      </a:rPr>
                      <m:t>𝑣</m:t>
                    </m:r>
                    <m:r>
                      <a:rPr lang="en-US" sz="1600" b="0" i="1" kern="0" dirty="0" smtClean="0">
                        <a:solidFill>
                          <a:srgbClr val="003366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sz="1600" b="0" kern="0" dirty="0" smtClean="0">
                    <a:solidFill>
                      <a:srgbClr val="003366"/>
                    </a:solidFill>
                    <a:latin typeface="Calibri" pitchFamily="34" charset="0"/>
                  </a:rPr>
                  <a:t>with dimension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1600" b="0" i="1" kern="0" dirty="0" smtClean="0">
                            <a:solidFill>
                              <a:srgbClr val="003366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1600" b="0" i="1" kern="0" dirty="0">
                            <a:solidFill>
                              <a:srgbClr val="003366"/>
                            </a:solidFill>
                            <a:latin typeface="Cambria Math"/>
                          </a:rPr>
                          <m:t>𝑣</m:t>
                        </m:r>
                      </m:e>
                    </m:d>
                    <m:r>
                      <a:rPr lang="en-US" sz="1600" b="0" i="1" kern="0" dirty="0" smtClean="0">
                        <a:solidFill>
                          <a:srgbClr val="003366"/>
                        </a:solidFill>
                        <a:latin typeface="Cambria Math"/>
                      </a:rPr>
                      <m:t>=7</m:t>
                    </m:r>
                  </m:oMath>
                </a14:m>
                <a:endParaRPr lang="en-US" sz="1600" b="0" kern="0" dirty="0">
                  <a:solidFill>
                    <a:srgbClr val="003366"/>
                  </a:solidFill>
                  <a:latin typeface="Calibri" pitchFamily="34" charset="0"/>
                </a:endParaRPr>
              </a:p>
            </p:txBody>
          </p:sp>
        </mc:Choice>
        <mc:Fallback>
          <p:sp>
            <p:nvSpPr>
              <p:cNvPr id="13" name="Textfeld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7904" y="5394702"/>
                <a:ext cx="4680520" cy="338554"/>
              </a:xfrm>
              <a:prstGeom prst="rect">
                <a:avLst/>
              </a:prstGeom>
              <a:blipFill rotWithShape="1">
                <a:blip r:embed="rId4"/>
                <a:stretch>
                  <a:fillRect t="-5455" b="-2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133987814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TF-IDF representation</a:t>
            </a: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4099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395536" y="1196752"/>
                <a:ext cx="8229600" cy="864096"/>
              </a:xfrm>
            </p:spPr>
            <p:txBody>
              <a:bodyPr>
                <a:normAutofit/>
              </a:bodyPr>
              <a:lstStyle/>
              <a:p>
                <a:r>
                  <a:rPr lang="en-US" sz="1800" dirty="0" smtClean="0"/>
                  <a:t>Combined TF-IDF weights</a:t>
                </a:r>
              </a:p>
              <a:p>
                <a:pPr lvl="1"/>
                <a:r>
                  <a:rPr lang="en-US" sz="1400" b="0" dirty="0" smtClean="0"/>
                  <a:t>Each </a:t>
                </a:r>
                <a:r>
                  <a:rPr lang="en-US" sz="1400" b="0" dirty="0"/>
                  <a:t>document is now represented by a </a:t>
                </a:r>
                <a:r>
                  <a:rPr lang="en-US" sz="1400" b="0" dirty="0" smtClean="0"/>
                  <a:t>real-valued </a:t>
                </a:r>
                <a:r>
                  <a:rPr lang="en-US" sz="1400" b="0" dirty="0"/>
                  <a:t>vector of </a:t>
                </a:r>
                <a14:m>
                  <m:oMath xmlns:m="http://schemas.openxmlformats.org/officeDocument/2006/math">
                    <m:r>
                      <a:rPr lang="en-US" sz="1400" i="1" dirty="0" smtClean="0">
                        <a:latin typeface="Cambria Math"/>
                      </a:rPr>
                      <m:t>𝑇𝐹</m:t>
                    </m:r>
                  </m:oMath>
                </a14:m>
                <a:r>
                  <a:rPr lang="en-US" sz="1400" b="0" i="0" dirty="0" smtClean="0">
                    <a:latin typeface="+mj-lt"/>
                  </a:rPr>
                  <a:t>-</a:t>
                </a:r>
                <a14:m>
                  <m:oMath xmlns:m="http://schemas.openxmlformats.org/officeDocument/2006/math">
                    <m:r>
                      <a:rPr lang="en-US" sz="1400" b="0" i="1" dirty="0" smtClean="0">
                        <a:latin typeface="Cambria Math"/>
                      </a:rPr>
                      <m:t>𝐼𝐷𝐹</m:t>
                    </m:r>
                    <m:r>
                      <a:rPr lang="en-US" sz="1400" b="0" i="1" dirty="0" smtClean="0">
                        <a:latin typeface="Cambria Math"/>
                      </a:rPr>
                      <m:t> </m:t>
                    </m:r>
                  </m:oMath>
                </a14:m>
                <a:r>
                  <a:rPr lang="en-US" sz="1400" b="0" dirty="0" smtClean="0"/>
                  <a:t>weights 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/>
                        <a:ea typeface="Cambria Math"/>
                      </a:rPr>
                      <m:t>∈</m:t>
                    </m:r>
                    <m:sSup>
                      <m:sSupPr>
                        <m:ctrlPr>
                          <a:rPr lang="en-US" sz="14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sz="1400" i="1">
                            <a:latin typeface="Cambria Math"/>
                            <a:ea typeface="Cambria Math"/>
                          </a:rPr>
                          <m:t>ℝ</m:t>
                        </m:r>
                      </m:e>
                      <m:sup>
                        <m:d>
                          <m:dPr>
                            <m:begChr m:val="|"/>
                            <m:endChr m:val="|"/>
                            <m:ctrlPr>
                              <a:rPr lang="en-US" sz="1400" b="0" i="1" smtClean="0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US" sz="1400" b="0" i="1" smtClean="0">
                                <a:latin typeface="Cambria Math"/>
                                <a:ea typeface="Cambria Math"/>
                              </a:rPr>
                              <m:t>𝑣</m:t>
                            </m:r>
                          </m:e>
                        </m:d>
                      </m:sup>
                    </m:sSup>
                  </m:oMath>
                </a14:m>
                <a:r>
                  <a:rPr lang="en-US" sz="1400" b="0" dirty="0" smtClean="0"/>
                  <a:t> </a:t>
                </a:r>
              </a:p>
            </p:txBody>
          </p:sp>
        </mc:Choice>
        <mc:Fallback>
          <p:sp>
            <p:nvSpPr>
              <p:cNvPr id="4099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95536" y="1196752"/>
                <a:ext cx="8229600" cy="864096"/>
              </a:xfrm>
              <a:blipFill rotWithShape="1">
                <a:blip r:embed="rId3"/>
                <a:stretch>
                  <a:fillRect l="-519" t="-35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feld 6"/>
          <p:cNvSpPr txBox="1"/>
          <p:nvPr/>
        </p:nvSpPr>
        <p:spPr>
          <a:xfrm>
            <a:off x="611560" y="5867434"/>
            <a:ext cx="351410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dirty="0" smtClean="0"/>
              <a:t>Example taken from http://informationretrieval.org</a:t>
            </a:r>
            <a:endParaRPr lang="en-US" sz="1000" b="0" dirty="0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926968166"/>
              </p:ext>
            </p:extLst>
          </p:nvPr>
        </p:nvGraphicFramePr>
        <p:xfrm>
          <a:off x="611560" y="1988840"/>
          <a:ext cx="5832647" cy="28669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6559"/>
                <a:gridCol w="916559"/>
                <a:gridCol w="833235"/>
                <a:gridCol w="833235"/>
                <a:gridCol w="749912"/>
                <a:gridCol w="749912"/>
                <a:gridCol w="833235"/>
              </a:tblGrid>
              <a:tr h="541701">
                <a:tc>
                  <a:txBody>
                    <a:bodyPr/>
                    <a:lstStyle/>
                    <a:p>
                      <a:endParaRPr lang="de-DE" sz="1000" dirty="0">
                        <a:solidFill>
                          <a:schemeClr val="bg1"/>
                        </a:solidFill>
                      </a:endParaRPr>
                    </a:p>
                  </a:txBody>
                  <a:tcPr marL="100830" marR="100830" marT="50415" marB="504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>
                          <a:solidFill>
                            <a:schemeClr val="bg1"/>
                          </a:solidFill>
                        </a:rPr>
                        <a:t>Antony </a:t>
                      </a:r>
                      <a:r>
                        <a:rPr lang="de-DE" sz="1000" dirty="0" err="1" smtClean="0">
                          <a:solidFill>
                            <a:schemeClr val="bg1"/>
                          </a:solidFill>
                        </a:rPr>
                        <a:t>and</a:t>
                      </a:r>
                      <a:r>
                        <a:rPr lang="de-DE" sz="1000" dirty="0" smtClean="0">
                          <a:solidFill>
                            <a:schemeClr val="bg1"/>
                          </a:solidFill>
                        </a:rPr>
                        <a:t> Cleopatra</a:t>
                      </a:r>
                      <a:endParaRPr lang="de-DE" sz="1000" dirty="0">
                        <a:solidFill>
                          <a:schemeClr val="bg1"/>
                        </a:solidFill>
                      </a:endParaRPr>
                    </a:p>
                  </a:txBody>
                  <a:tcPr marL="100830" marR="100830" marT="50415" marB="50415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>
                          <a:solidFill>
                            <a:schemeClr val="bg1"/>
                          </a:solidFill>
                        </a:rPr>
                        <a:t>Julius Caesar</a:t>
                      </a:r>
                      <a:endParaRPr lang="de-DE" sz="1000" dirty="0">
                        <a:solidFill>
                          <a:schemeClr val="bg1"/>
                        </a:solidFill>
                      </a:endParaRPr>
                    </a:p>
                  </a:txBody>
                  <a:tcPr marL="100830" marR="100830" marT="50415" marB="50415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>
                          <a:solidFill>
                            <a:schemeClr val="bg1"/>
                          </a:solidFill>
                        </a:rPr>
                        <a:t>The Tempest</a:t>
                      </a:r>
                      <a:endParaRPr lang="de-DE" sz="1000" dirty="0">
                        <a:solidFill>
                          <a:schemeClr val="bg1"/>
                        </a:solidFill>
                      </a:endParaRPr>
                    </a:p>
                  </a:txBody>
                  <a:tcPr marL="100830" marR="100830" marT="50415" marB="50415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>
                          <a:solidFill>
                            <a:schemeClr val="bg1"/>
                          </a:solidFill>
                        </a:rPr>
                        <a:t>Hamlet</a:t>
                      </a:r>
                      <a:endParaRPr lang="de-DE" sz="1000" dirty="0">
                        <a:solidFill>
                          <a:schemeClr val="bg1"/>
                        </a:solidFill>
                      </a:endParaRPr>
                    </a:p>
                  </a:txBody>
                  <a:tcPr marL="100830" marR="100830" marT="50415" marB="50415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>
                          <a:solidFill>
                            <a:schemeClr val="bg1"/>
                          </a:solidFill>
                        </a:rPr>
                        <a:t>Othello</a:t>
                      </a:r>
                      <a:endParaRPr lang="de-DE" sz="1000" dirty="0">
                        <a:solidFill>
                          <a:schemeClr val="bg1"/>
                        </a:solidFill>
                      </a:endParaRPr>
                    </a:p>
                  </a:txBody>
                  <a:tcPr marL="100830" marR="100830" marT="50415" marB="50415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>
                          <a:solidFill>
                            <a:schemeClr val="bg1"/>
                          </a:solidFill>
                        </a:rPr>
                        <a:t>Macbeth</a:t>
                      </a:r>
                      <a:endParaRPr lang="de-DE" sz="1000" dirty="0">
                        <a:solidFill>
                          <a:schemeClr val="bg1"/>
                        </a:solidFill>
                      </a:endParaRPr>
                    </a:p>
                  </a:txBody>
                  <a:tcPr marL="100830" marR="100830" marT="50415" marB="50415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</a:tr>
              <a:tr h="309171">
                <a:tc>
                  <a:txBody>
                    <a:bodyPr/>
                    <a:lstStyle/>
                    <a:p>
                      <a:r>
                        <a:rPr lang="de-DE" sz="1000" b="1" dirty="0" smtClean="0"/>
                        <a:t>Antony</a:t>
                      </a:r>
                      <a:endParaRPr lang="de-DE" sz="1000" b="1" dirty="0"/>
                    </a:p>
                  </a:txBody>
                  <a:tcPr marL="100830" marR="100830" marT="50415" marB="504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157</a:t>
                      </a:r>
                      <a:endParaRPr lang="de-DE" sz="1000" dirty="0"/>
                    </a:p>
                  </a:txBody>
                  <a:tcPr marL="100830" marR="100830" marT="50415" marB="50415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73</a:t>
                      </a:r>
                      <a:endParaRPr lang="de-DE" sz="1000" dirty="0"/>
                    </a:p>
                  </a:txBody>
                  <a:tcPr marL="100830" marR="100830" marT="50415" marB="50415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0</a:t>
                      </a:r>
                      <a:endParaRPr lang="de-DE" sz="1000" dirty="0"/>
                    </a:p>
                  </a:txBody>
                  <a:tcPr marL="100830" marR="100830" marT="50415" marB="50415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0</a:t>
                      </a:r>
                      <a:endParaRPr lang="de-DE" sz="1000" dirty="0"/>
                    </a:p>
                  </a:txBody>
                  <a:tcPr marL="100830" marR="100830" marT="50415" marB="50415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0</a:t>
                      </a:r>
                      <a:endParaRPr lang="de-DE" sz="1000" dirty="0"/>
                    </a:p>
                  </a:txBody>
                  <a:tcPr marL="100830" marR="100830" marT="50415" marB="50415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0</a:t>
                      </a:r>
                      <a:endParaRPr lang="de-DE" sz="1000" dirty="0"/>
                    </a:p>
                  </a:txBody>
                  <a:tcPr marL="100830" marR="100830" marT="50415" marB="50415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33294">
                <a:tc>
                  <a:txBody>
                    <a:bodyPr/>
                    <a:lstStyle/>
                    <a:p>
                      <a:r>
                        <a:rPr lang="de-DE" sz="1000" b="1" dirty="0" smtClean="0"/>
                        <a:t>Brutus</a:t>
                      </a:r>
                      <a:endParaRPr lang="de-DE" sz="1000" b="1" dirty="0"/>
                    </a:p>
                  </a:txBody>
                  <a:tcPr marL="100830" marR="100830" marT="50415" marB="504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4</a:t>
                      </a:r>
                      <a:endParaRPr lang="de-DE" sz="1000" dirty="0"/>
                    </a:p>
                  </a:txBody>
                  <a:tcPr marL="100830" marR="100830" marT="50415" marB="50415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157</a:t>
                      </a:r>
                      <a:endParaRPr lang="de-DE" sz="1000" dirty="0"/>
                    </a:p>
                  </a:txBody>
                  <a:tcPr marL="100830" marR="100830" marT="50415" marB="50415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0</a:t>
                      </a:r>
                      <a:endParaRPr lang="de-DE" sz="1000" dirty="0"/>
                    </a:p>
                  </a:txBody>
                  <a:tcPr marL="100830" marR="100830" marT="50415" marB="50415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1</a:t>
                      </a:r>
                      <a:endParaRPr lang="de-DE" sz="1000" dirty="0"/>
                    </a:p>
                  </a:txBody>
                  <a:tcPr marL="100830" marR="100830" marT="50415" marB="50415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0</a:t>
                      </a:r>
                      <a:endParaRPr lang="de-DE" sz="1000" dirty="0"/>
                    </a:p>
                  </a:txBody>
                  <a:tcPr marL="100830" marR="100830" marT="50415" marB="50415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0</a:t>
                      </a:r>
                      <a:endParaRPr lang="de-DE" sz="1000" dirty="0"/>
                    </a:p>
                  </a:txBody>
                  <a:tcPr marL="100830" marR="100830" marT="50415" marB="50415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33294">
                <a:tc>
                  <a:txBody>
                    <a:bodyPr/>
                    <a:lstStyle/>
                    <a:p>
                      <a:r>
                        <a:rPr lang="de-DE" sz="1000" b="1" dirty="0" smtClean="0"/>
                        <a:t>Caesar</a:t>
                      </a:r>
                      <a:endParaRPr lang="de-DE" sz="1000" b="1" dirty="0"/>
                    </a:p>
                  </a:txBody>
                  <a:tcPr marL="100830" marR="100830" marT="50415" marB="504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232</a:t>
                      </a:r>
                      <a:endParaRPr lang="de-DE" sz="1000" dirty="0"/>
                    </a:p>
                  </a:txBody>
                  <a:tcPr marL="100830" marR="100830" marT="50415" marB="50415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227</a:t>
                      </a:r>
                      <a:endParaRPr lang="de-DE" sz="1000" dirty="0"/>
                    </a:p>
                  </a:txBody>
                  <a:tcPr marL="100830" marR="100830" marT="50415" marB="50415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0</a:t>
                      </a:r>
                      <a:endParaRPr lang="de-DE" sz="1000" dirty="0"/>
                    </a:p>
                  </a:txBody>
                  <a:tcPr marL="100830" marR="100830" marT="50415" marB="50415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2</a:t>
                      </a:r>
                      <a:endParaRPr lang="de-DE" sz="1000" dirty="0"/>
                    </a:p>
                  </a:txBody>
                  <a:tcPr marL="100830" marR="100830" marT="50415" marB="50415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1</a:t>
                      </a:r>
                      <a:endParaRPr lang="de-DE" sz="1000" dirty="0"/>
                    </a:p>
                  </a:txBody>
                  <a:tcPr marL="100830" marR="100830" marT="50415" marB="50415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1</a:t>
                      </a:r>
                      <a:endParaRPr lang="de-DE" sz="1000" dirty="0"/>
                    </a:p>
                  </a:txBody>
                  <a:tcPr marL="100830" marR="100830" marT="50415" marB="50415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33294">
                <a:tc>
                  <a:txBody>
                    <a:bodyPr/>
                    <a:lstStyle/>
                    <a:p>
                      <a:r>
                        <a:rPr lang="de-DE" sz="1000" b="1" dirty="0" err="1" smtClean="0"/>
                        <a:t>Calpurnia</a:t>
                      </a:r>
                      <a:endParaRPr lang="de-DE" sz="1000" b="1" dirty="0"/>
                    </a:p>
                  </a:txBody>
                  <a:tcPr marL="100830" marR="100830" marT="50415" marB="504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0</a:t>
                      </a:r>
                      <a:endParaRPr lang="de-DE" sz="1000" dirty="0"/>
                    </a:p>
                  </a:txBody>
                  <a:tcPr marL="100830" marR="100830" marT="50415" marB="50415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10</a:t>
                      </a:r>
                      <a:endParaRPr lang="de-DE" sz="1000" dirty="0"/>
                    </a:p>
                  </a:txBody>
                  <a:tcPr marL="100830" marR="100830" marT="50415" marB="50415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0</a:t>
                      </a:r>
                      <a:endParaRPr lang="de-DE" sz="1000" dirty="0"/>
                    </a:p>
                  </a:txBody>
                  <a:tcPr marL="100830" marR="100830" marT="50415" marB="50415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0</a:t>
                      </a:r>
                      <a:endParaRPr lang="de-DE" sz="1000" dirty="0"/>
                    </a:p>
                  </a:txBody>
                  <a:tcPr marL="100830" marR="100830" marT="50415" marB="50415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0</a:t>
                      </a:r>
                      <a:endParaRPr lang="de-DE" sz="1000" dirty="0"/>
                    </a:p>
                  </a:txBody>
                  <a:tcPr marL="100830" marR="100830" marT="50415" marB="50415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0</a:t>
                      </a:r>
                      <a:endParaRPr lang="de-DE" sz="1000" dirty="0"/>
                    </a:p>
                  </a:txBody>
                  <a:tcPr marL="100830" marR="100830" marT="50415" marB="50415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33294">
                <a:tc>
                  <a:txBody>
                    <a:bodyPr/>
                    <a:lstStyle/>
                    <a:p>
                      <a:r>
                        <a:rPr lang="de-DE" sz="1000" b="1" dirty="0" smtClean="0"/>
                        <a:t>Cleopatra</a:t>
                      </a:r>
                      <a:endParaRPr lang="de-DE" sz="1000" b="1" dirty="0"/>
                    </a:p>
                  </a:txBody>
                  <a:tcPr marL="100830" marR="100830" marT="50415" marB="504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57</a:t>
                      </a:r>
                      <a:endParaRPr lang="de-DE" sz="1000" dirty="0"/>
                    </a:p>
                  </a:txBody>
                  <a:tcPr marL="100830" marR="100830" marT="50415" marB="50415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0</a:t>
                      </a:r>
                      <a:endParaRPr lang="de-DE" sz="1000" dirty="0"/>
                    </a:p>
                  </a:txBody>
                  <a:tcPr marL="100830" marR="100830" marT="50415" marB="50415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0</a:t>
                      </a:r>
                      <a:endParaRPr lang="de-DE" sz="1000" dirty="0"/>
                    </a:p>
                  </a:txBody>
                  <a:tcPr marL="100830" marR="100830" marT="50415" marB="50415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0</a:t>
                      </a:r>
                      <a:endParaRPr lang="de-DE" sz="1000" dirty="0"/>
                    </a:p>
                  </a:txBody>
                  <a:tcPr marL="100830" marR="100830" marT="50415" marB="50415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0</a:t>
                      </a:r>
                      <a:endParaRPr lang="de-DE" sz="1000" dirty="0"/>
                    </a:p>
                  </a:txBody>
                  <a:tcPr marL="100830" marR="100830" marT="50415" marB="50415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0</a:t>
                      </a:r>
                      <a:endParaRPr lang="de-DE" sz="1000" dirty="0"/>
                    </a:p>
                  </a:txBody>
                  <a:tcPr marL="100830" marR="100830" marT="50415" marB="50415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33294">
                <a:tc>
                  <a:txBody>
                    <a:bodyPr/>
                    <a:lstStyle/>
                    <a:p>
                      <a:r>
                        <a:rPr lang="de-DE" sz="1000" b="1" dirty="0" err="1" smtClean="0"/>
                        <a:t>mercy</a:t>
                      </a:r>
                      <a:endParaRPr lang="de-DE" sz="1000" b="1" dirty="0"/>
                    </a:p>
                  </a:txBody>
                  <a:tcPr marL="100830" marR="100830" marT="50415" marB="504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1.51</a:t>
                      </a:r>
                      <a:endParaRPr lang="de-DE" sz="1000" dirty="0"/>
                    </a:p>
                  </a:txBody>
                  <a:tcPr marL="100830" marR="100830" marT="50415" marB="50415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0</a:t>
                      </a:r>
                      <a:endParaRPr lang="de-DE" sz="1000" dirty="0"/>
                    </a:p>
                  </a:txBody>
                  <a:tcPr marL="100830" marR="100830" marT="50415" marB="50415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3</a:t>
                      </a:r>
                      <a:endParaRPr lang="de-DE" sz="1000" dirty="0"/>
                    </a:p>
                  </a:txBody>
                  <a:tcPr marL="100830" marR="100830" marT="50415" marB="50415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5</a:t>
                      </a:r>
                      <a:endParaRPr lang="de-DE" sz="1000" dirty="0"/>
                    </a:p>
                  </a:txBody>
                  <a:tcPr marL="100830" marR="100830" marT="50415" marB="50415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5</a:t>
                      </a:r>
                      <a:endParaRPr lang="de-DE" sz="1000" dirty="0"/>
                    </a:p>
                  </a:txBody>
                  <a:tcPr marL="100830" marR="100830" marT="50415" marB="50415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1</a:t>
                      </a:r>
                      <a:endParaRPr lang="de-DE" sz="1000" dirty="0"/>
                    </a:p>
                  </a:txBody>
                  <a:tcPr marL="100830" marR="100830" marT="50415" marB="50415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33294">
                <a:tc>
                  <a:txBody>
                    <a:bodyPr/>
                    <a:lstStyle/>
                    <a:p>
                      <a:r>
                        <a:rPr lang="de-DE" sz="1000" b="1" dirty="0" err="1" smtClean="0"/>
                        <a:t>worser</a:t>
                      </a:r>
                      <a:endParaRPr lang="de-DE" sz="1000" b="1" dirty="0"/>
                    </a:p>
                  </a:txBody>
                  <a:tcPr marL="100830" marR="100830" marT="50415" marB="504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1.37</a:t>
                      </a:r>
                      <a:endParaRPr lang="de-DE" sz="1000" dirty="0"/>
                    </a:p>
                  </a:txBody>
                  <a:tcPr marL="100830" marR="100830" marT="50415" marB="50415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0</a:t>
                      </a:r>
                      <a:endParaRPr lang="de-DE" sz="1000" dirty="0"/>
                    </a:p>
                  </a:txBody>
                  <a:tcPr marL="100830" marR="100830" marT="50415" marB="50415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1</a:t>
                      </a:r>
                      <a:endParaRPr lang="de-DE" sz="1000" dirty="0"/>
                    </a:p>
                  </a:txBody>
                  <a:tcPr marL="100830" marR="100830" marT="50415" marB="50415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1</a:t>
                      </a:r>
                      <a:endParaRPr lang="de-DE" sz="1000" dirty="0"/>
                    </a:p>
                  </a:txBody>
                  <a:tcPr marL="100830" marR="100830" marT="50415" marB="50415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1</a:t>
                      </a:r>
                      <a:endParaRPr lang="de-DE" sz="1000" dirty="0"/>
                    </a:p>
                  </a:txBody>
                  <a:tcPr marL="100830" marR="100830" marT="50415" marB="50415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0</a:t>
                      </a:r>
                      <a:endParaRPr lang="de-DE" sz="1000" dirty="0"/>
                    </a:p>
                  </a:txBody>
                  <a:tcPr marL="100830" marR="100830" marT="50415" marB="50415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989884732"/>
              </p:ext>
            </p:extLst>
          </p:nvPr>
        </p:nvGraphicFramePr>
        <p:xfrm>
          <a:off x="1835697" y="2794283"/>
          <a:ext cx="5832647" cy="2866965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916559"/>
                <a:gridCol w="916559"/>
                <a:gridCol w="833235"/>
                <a:gridCol w="833235"/>
                <a:gridCol w="749912"/>
                <a:gridCol w="749912"/>
                <a:gridCol w="833235"/>
              </a:tblGrid>
              <a:tr h="541701">
                <a:tc>
                  <a:txBody>
                    <a:bodyPr/>
                    <a:lstStyle/>
                    <a:p>
                      <a:endParaRPr lang="de-DE" sz="1000" dirty="0">
                        <a:solidFill>
                          <a:schemeClr val="bg1"/>
                        </a:solidFill>
                      </a:endParaRPr>
                    </a:p>
                  </a:txBody>
                  <a:tcPr marL="100830" marR="100830" marT="50415" marB="504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>
                          <a:solidFill>
                            <a:schemeClr val="bg1"/>
                          </a:solidFill>
                        </a:rPr>
                        <a:t>Antony </a:t>
                      </a:r>
                      <a:r>
                        <a:rPr lang="de-DE" sz="1000" dirty="0" err="1" smtClean="0">
                          <a:solidFill>
                            <a:schemeClr val="bg1"/>
                          </a:solidFill>
                        </a:rPr>
                        <a:t>and</a:t>
                      </a:r>
                      <a:r>
                        <a:rPr lang="de-DE" sz="1000" dirty="0" smtClean="0">
                          <a:solidFill>
                            <a:schemeClr val="bg1"/>
                          </a:solidFill>
                        </a:rPr>
                        <a:t> Cleopatra</a:t>
                      </a:r>
                      <a:endParaRPr lang="de-DE" sz="1000" dirty="0">
                        <a:solidFill>
                          <a:schemeClr val="bg1"/>
                        </a:solidFill>
                      </a:endParaRPr>
                    </a:p>
                  </a:txBody>
                  <a:tcPr marL="100830" marR="100830" marT="50415" marB="50415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>
                          <a:solidFill>
                            <a:schemeClr val="bg1"/>
                          </a:solidFill>
                        </a:rPr>
                        <a:t>Julius Caesar</a:t>
                      </a:r>
                      <a:endParaRPr lang="de-DE" sz="1000" dirty="0">
                        <a:solidFill>
                          <a:schemeClr val="bg1"/>
                        </a:solidFill>
                      </a:endParaRPr>
                    </a:p>
                  </a:txBody>
                  <a:tcPr marL="100830" marR="100830" marT="50415" marB="50415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>
                          <a:solidFill>
                            <a:schemeClr val="bg1"/>
                          </a:solidFill>
                        </a:rPr>
                        <a:t>The Tempest</a:t>
                      </a:r>
                      <a:endParaRPr lang="de-DE" sz="1000" dirty="0">
                        <a:solidFill>
                          <a:schemeClr val="bg1"/>
                        </a:solidFill>
                      </a:endParaRPr>
                    </a:p>
                  </a:txBody>
                  <a:tcPr marL="100830" marR="100830" marT="50415" marB="50415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>
                          <a:solidFill>
                            <a:schemeClr val="bg1"/>
                          </a:solidFill>
                        </a:rPr>
                        <a:t>Hamlet</a:t>
                      </a:r>
                      <a:endParaRPr lang="de-DE" sz="1000" dirty="0">
                        <a:solidFill>
                          <a:schemeClr val="bg1"/>
                        </a:solidFill>
                      </a:endParaRPr>
                    </a:p>
                  </a:txBody>
                  <a:tcPr marL="100830" marR="100830" marT="50415" marB="50415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>
                          <a:solidFill>
                            <a:schemeClr val="bg1"/>
                          </a:solidFill>
                        </a:rPr>
                        <a:t>Othello</a:t>
                      </a:r>
                      <a:endParaRPr lang="de-DE" sz="1000" dirty="0">
                        <a:solidFill>
                          <a:schemeClr val="bg1"/>
                        </a:solidFill>
                      </a:endParaRPr>
                    </a:p>
                  </a:txBody>
                  <a:tcPr marL="100830" marR="100830" marT="50415" marB="50415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>
                          <a:solidFill>
                            <a:schemeClr val="bg1"/>
                          </a:solidFill>
                        </a:rPr>
                        <a:t>Macbeth</a:t>
                      </a:r>
                      <a:endParaRPr lang="de-DE" sz="1000" dirty="0">
                        <a:solidFill>
                          <a:schemeClr val="bg1"/>
                        </a:solidFill>
                      </a:endParaRPr>
                    </a:p>
                  </a:txBody>
                  <a:tcPr marL="100830" marR="100830" marT="50415" marB="50415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</a:tr>
              <a:tr h="309171">
                <a:tc>
                  <a:txBody>
                    <a:bodyPr/>
                    <a:lstStyle/>
                    <a:p>
                      <a:r>
                        <a:rPr lang="de-DE" sz="1000" b="1" dirty="0" smtClean="0"/>
                        <a:t>Antony</a:t>
                      </a:r>
                      <a:endParaRPr lang="de-DE" sz="1000" b="1" dirty="0"/>
                    </a:p>
                  </a:txBody>
                  <a:tcPr marL="100830" marR="100830" marT="50415" marB="504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5.25</a:t>
                      </a:r>
                      <a:endParaRPr lang="de-DE" sz="1000" dirty="0"/>
                    </a:p>
                  </a:txBody>
                  <a:tcPr marL="100830" marR="100830" marT="50415" marB="50415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3.18</a:t>
                      </a:r>
                      <a:endParaRPr lang="de-DE" sz="1000" dirty="0"/>
                    </a:p>
                  </a:txBody>
                  <a:tcPr marL="100830" marR="100830" marT="50415" marB="50415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0</a:t>
                      </a:r>
                      <a:endParaRPr lang="de-DE" sz="1000" dirty="0"/>
                    </a:p>
                  </a:txBody>
                  <a:tcPr marL="100830" marR="100830" marT="50415" marB="50415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0</a:t>
                      </a:r>
                      <a:endParaRPr lang="de-DE" sz="1000" dirty="0"/>
                    </a:p>
                  </a:txBody>
                  <a:tcPr marL="100830" marR="100830" marT="50415" marB="50415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0</a:t>
                      </a:r>
                      <a:endParaRPr lang="de-DE" sz="1000" dirty="0"/>
                    </a:p>
                  </a:txBody>
                  <a:tcPr marL="100830" marR="100830" marT="50415" marB="50415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0.35</a:t>
                      </a:r>
                      <a:endParaRPr lang="de-DE" sz="1000" dirty="0"/>
                    </a:p>
                  </a:txBody>
                  <a:tcPr marL="100830" marR="100830" marT="50415" marB="50415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33294">
                <a:tc>
                  <a:txBody>
                    <a:bodyPr/>
                    <a:lstStyle/>
                    <a:p>
                      <a:r>
                        <a:rPr lang="de-DE" sz="1000" b="1" dirty="0" smtClean="0"/>
                        <a:t>Brutus</a:t>
                      </a:r>
                      <a:endParaRPr lang="de-DE" sz="1000" b="1" dirty="0"/>
                    </a:p>
                  </a:txBody>
                  <a:tcPr marL="100830" marR="100830" marT="50415" marB="504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1.21</a:t>
                      </a:r>
                      <a:endParaRPr lang="de-DE" sz="1000" dirty="0"/>
                    </a:p>
                  </a:txBody>
                  <a:tcPr marL="100830" marR="100830" marT="50415" marB="50415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6.1</a:t>
                      </a:r>
                      <a:endParaRPr lang="de-DE" sz="1000" dirty="0"/>
                    </a:p>
                  </a:txBody>
                  <a:tcPr marL="100830" marR="100830" marT="50415" marB="50415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0</a:t>
                      </a:r>
                      <a:endParaRPr lang="de-DE" sz="1000" dirty="0"/>
                    </a:p>
                  </a:txBody>
                  <a:tcPr marL="100830" marR="100830" marT="50415" marB="50415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1</a:t>
                      </a:r>
                      <a:endParaRPr lang="de-DE" sz="1000" dirty="0"/>
                    </a:p>
                  </a:txBody>
                  <a:tcPr marL="100830" marR="100830" marT="50415" marB="50415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0</a:t>
                      </a:r>
                      <a:endParaRPr lang="de-DE" sz="1000" dirty="0"/>
                    </a:p>
                  </a:txBody>
                  <a:tcPr marL="100830" marR="100830" marT="50415" marB="50415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0</a:t>
                      </a:r>
                      <a:endParaRPr lang="de-DE" sz="1000" dirty="0"/>
                    </a:p>
                  </a:txBody>
                  <a:tcPr marL="100830" marR="100830" marT="50415" marB="50415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33294">
                <a:tc>
                  <a:txBody>
                    <a:bodyPr/>
                    <a:lstStyle/>
                    <a:p>
                      <a:r>
                        <a:rPr lang="de-DE" sz="1000" b="1" dirty="0" smtClean="0"/>
                        <a:t>Caesar</a:t>
                      </a:r>
                      <a:endParaRPr lang="de-DE" sz="1000" b="1" dirty="0"/>
                    </a:p>
                  </a:txBody>
                  <a:tcPr marL="100830" marR="100830" marT="50415" marB="504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8.59</a:t>
                      </a:r>
                      <a:endParaRPr lang="de-DE" sz="1000" dirty="0"/>
                    </a:p>
                  </a:txBody>
                  <a:tcPr marL="100830" marR="100830" marT="50415" marB="50415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2.54</a:t>
                      </a:r>
                      <a:endParaRPr lang="de-DE" sz="1000" dirty="0"/>
                    </a:p>
                  </a:txBody>
                  <a:tcPr marL="100830" marR="100830" marT="50415" marB="50415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0</a:t>
                      </a:r>
                      <a:endParaRPr lang="de-DE" sz="1000" dirty="0"/>
                    </a:p>
                  </a:txBody>
                  <a:tcPr marL="100830" marR="100830" marT="50415" marB="50415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1.51</a:t>
                      </a:r>
                      <a:endParaRPr lang="de-DE" sz="1000" dirty="0"/>
                    </a:p>
                  </a:txBody>
                  <a:tcPr marL="100830" marR="100830" marT="50415" marB="50415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0.25</a:t>
                      </a:r>
                      <a:endParaRPr lang="de-DE" sz="1000" dirty="0"/>
                    </a:p>
                  </a:txBody>
                  <a:tcPr marL="100830" marR="100830" marT="50415" marB="50415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0</a:t>
                      </a:r>
                      <a:endParaRPr lang="de-DE" sz="1000" dirty="0"/>
                    </a:p>
                  </a:txBody>
                  <a:tcPr marL="100830" marR="100830" marT="50415" marB="50415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33294">
                <a:tc>
                  <a:txBody>
                    <a:bodyPr/>
                    <a:lstStyle/>
                    <a:p>
                      <a:r>
                        <a:rPr lang="de-DE" sz="1000" b="1" dirty="0" err="1" smtClean="0"/>
                        <a:t>Calpurnia</a:t>
                      </a:r>
                      <a:endParaRPr lang="de-DE" sz="1000" b="1" dirty="0"/>
                    </a:p>
                  </a:txBody>
                  <a:tcPr marL="100830" marR="100830" marT="50415" marB="504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0</a:t>
                      </a:r>
                      <a:endParaRPr lang="de-DE" sz="1000" dirty="0"/>
                    </a:p>
                  </a:txBody>
                  <a:tcPr marL="100830" marR="100830" marT="50415" marB="50415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1.54</a:t>
                      </a:r>
                      <a:endParaRPr lang="de-DE" sz="1000" dirty="0"/>
                    </a:p>
                  </a:txBody>
                  <a:tcPr marL="100830" marR="100830" marT="50415" marB="50415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0</a:t>
                      </a:r>
                      <a:endParaRPr lang="de-DE" sz="1000" dirty="0"/>
                    </a:p>
                  </a:txBody>
                  <a:tcPr marL="100830" marR="100830" marT="50415" marB="50415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0</a:t>
                      </a:r>
                      <a:endParaRPr lang="de-DE" sz="1000" dirty="0"/>
                    </a:p>
                  </a:txBody>
                  <a:tcPr marL="100830" marR="100830" marT="50415" marB="50415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0</a:t>
                      </a:r>
                      <a:endParaRPr lang="de-DE" sz="1000" dirty="0"/>
                    </a:p>
                  </a:txBody>
                  <a:tcPr marL="100830" marR="100830" marT="50415" marB="50415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0</a:t>
                      </a:r>
                      <a:endParaRPr lang="de-DE" sz="1000" dirty="0"/>
                    </a:p>
                  </a:txBody>
                  <a:tcPr marL="100830" marR="100830" marT="50415" marB="50415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33294">
                <a:tc>
                  <a:txBody>
                    <a:bodyPr/>
                    <a:lstStyle/>
                    <a:p>
                      <a:r>
                        <a:rPr lang="de-DE" sz="1000" b="1" dirty="0" smtClean="0"/>
                        <a:t>Cleopatra</a:t>
                      </a:r>
                      <a:endParaRPr lang="de-DE" sz="1000" b="1" dirty="0"/>
                    </a:p>
                  </a:txBody>
                  <a:tcPr marL="100830" marR="100830" marT="50415" marB="504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2.85</a:t>
                      </a:r>
                      <a:endParaRPr lang="de-DE" sz="1000" dirty="0"/>
                    </a:p>
                  </a:txBody>
                  <a:tcPr marL="100830" marR="100830" marT="50415" marB="50415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0</a:t>
                      </a:r>
                      <a:endParaRPr lang="de-DE" sz="1000" dirty="0"/>
                    </a:p>
                  </a:txBody>
                  <a:tcPr marL="100830" marR="100830" marT="50415" marB="50415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0</a:t>
                      </a:r>
                      <a:endParaRPr lang="de-DE" sz="1000" dirty="0"/>
                    </a:p>
                  </a:txBody>
                  <a:tcPr marL="100830" marR="100830" marT="50415" marB="50415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0</a:t>
                      </a:r>
                      <a:endParaRPr lang="de-DE" sz="1000" dirty="0"/>
                    </a:p>
                  </a:txBody>
                  <a:tcPr marL="100830" marR="100830" marT="50415" marB="50415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0</a:t>
                      </a:r>
                      <a:endParaRPr lang="de-DE" sz="1000" dirty="0"/>
                    </a:p>
                  </a:txBody>
                  <a:tcPr marL="100830" marR="100830" marT="50415" marB="50415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0</a:t>
                      </a:r>
                      <a:endParaRPr lang="de-DE" sz="1000" dirty="0"/>
                    </a:p>
                  </a:txBody>
                  <a:tcPr marL="100830" marR="100830" marT="50415" marB="50415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33294">
                <a:tc>
                  <a:txBody>
                    <a:bodyPr/>
                    <a:lstStyle/>
                    <a:p>
                      <a:r>
                        <a:rPr lang="de-DE" sz="1000" b="1" dirty="0" err="1" smtClean="0"/>
                        <a:t>mercy</a:t>
                      </a:r>
                      <a:endParaRPr lang="de-DE" sz="1000" b="1" dirty="0"/>
                    </a:p>
                  </a:txBody>
                  <a:tcPr marL="100830" marR="100830" marT="50415" marB="504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1.51</a:t>
                      </a:r>
                      <a:endParaRPr lang="de-DE" sz="1000" dirty="0"/>
                    </a:p>
                  </a:txBody>
                  <a:tcPr marL="100830" marR="100830" marT="50415" marB="50415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0</a:t>
                      </a:r>
                      <a:endParaRPr lang="de-DE" sz="1000" dirty="0"/>
                    </a:p>
                  </a:txBody>
                  <a:tcPr marL="100830" marR="100830" marT="50415" marB="50415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1.9</a:t>
                      </a:r>
                      <a:endParaRPr lang="de-DE" sz="1000" dirty="0"/>
                    </a:p>
                  </a:txBody>
                  <a:tcPr marL="100830" marR="100830" marT="50415" marB="50415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0.12</a:t>
                      </a:r>
                      <a:endParaRPr lang="de-DE" sz="1000" dirty="0"/>
                    </a:p>
                  </a:txBody>
                  <a:tcPr marL="100830" marR="100830" marT="50415" marB="50415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5.25</a:t>
                      </a:r>
                      <a:endParaRPr lang="de-DE" sz="1000" dirty="0"/>
                    </a:p>
                  </a:txBody>
                  <a:tcPr marL="100830" marR="100830" marT="50415" marB="50415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0.88</a:t>
                      </a:r>
                      <a:endParaRPr lang="de-DE" sz="1000" dirty="0"/>
                    </a:p>
                  </a:txBody>
                  <a:tcPr marL="100830" marR="100830" marT="50415" marB="50415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33294">
                <a:tc>
                  <a:txBody>
                    <a:bodyPr/>
                    <a:lstStyle/>
                    <a:p>
                      <a:r>
                        <a:rPr lang="de-DE" sz="1000" b="1" dirty="0" err="1" smtClean="0"/>
                        <a:t>worser</a:t>
                      </a:r>
                      <a:endParaRPr lang="de-DE" sz="1000" b="1" dirty="0"/>
                    </a:p>
                  </a:txBody>
                  <a:tcPr marL="100830" marR="100830" marT="50415" marB="504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1.37</a:t>
                      </a:r>
                      <a:endParaRPr lang="de-DE" sz="1000" dirty="0"/>
                    </a:p>
                  </a:txBody>
                  <a:tcPr marL="100830" marR="100830" marT="50415" marB="50415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0</a:t>
                      </a:r>
                      <a:endParaRPr lang="de-DE" sz="1000" dirty="0"/>
                    </a:p>
                  </a:txBody>
                  <a:tcPr marL="100830" marR="100830" marT="50415" marB="50415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0.11</a:t>
                      </a:r>
                      <a:endParaRPr lang="de-DE" sz="1000" dirty="0"/>
                    </a:p>
                  </a:txBody>
                  <a:tcPr marL="100830" marR="100830" marT="50415" marB="50415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4.15</a:t>
                      </a:r>
                      <a:endParaRPr lang="de-DE" sz="1000" dirty="0"/>
                    </a:p>
                  </a:txBody>
                  <a:tcPr marL="100830" marR="100830" marT="50415" marB="50415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0.25</a:t>
                      </a:r>
                      <a:endParaRPr lang="de-DE" sz="1000" dirty="0"/>
                    </a:p>
                  </a:txBody>
                  <a:tcPr marL="100830" marR="100830" marT="50415" marB="50415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1.95</a:t>
                      </a:r>
                      <a:endParaRPr lang="de-DE" sz="1000" dirty="0"/>
                    </a:p>
                  </a:txBody>
                  <a:tcPr marL="100830" marR="100830" marT="50415" marB="50415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2851972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Improving the </a:t>
            </a:r>
            <a:r>
              <a:rPr lang="en-US" dirty="0"/>
              <a:t>vector space model</a:t>
            </a:r>
            <a:endParaRPr lang="en-US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19391"/>
            <a:ext cx="8229600" cy="4689929"/>
          </a:xfrm>
        </p:spPr>
        <p:txBody>
          <a:bodyPr>
            <a:noAutofit/>
          </a:bodyPr>
          <a:lstStyle/>
          <a:p>
            <a:r>
              <a:rPr lang="en-US" sz="1800" dirty="0"/>
              <a:t>Vectors are usually long and sparse</a:t>
            </a:r>
          </a:p>
          <a:p>
            <a:r>
              <a:rPr lang="en-US" sz="1800" dirty="0" smtClean="0"/>
              <a:t>remove </a:t>
            </a:r>
            <a:r>
              <a:rPr lang="en-US" sz="1800" dirty="0"/>
              <a:t>stop words </a:t>
            </a:r>
            <a:endParaRPr lang="en-US" sz="1800" dirty="0" smtClean="0"/>
          </a:p>
          <a:p>
            <a:pPr lvl="1"/>
            <a:r>
              <a:rPr lang="en-US" sz="1600" dirty="0" smtClean="0"/>
              <a:t>They will appear in nearly all documents.</a:t>
            </a:r>
            <a:endParaRPr lang="en-US" sz="1600" dirty="0"/>
          </a:p>
          <a:p>
            <a:pPr lvl="1"/>
            <a:r>
              <a:rPr lang="en-US" sz="1600" dirty="0" smtClean="0"/>
              <a:t>e.g. "a", "the", "on", …</a:t>
            </a:r>
            <a:endParaRPr lang="en-US" sz="1600" dirty="0"/>
          </a:p>
          <a:p>
            <a:r>
              <a:rPr lang="en-US" sz="1800" dirty="0"/>
              <a:t>use </a:t>
            </a:r>
            <a:r>
              <a:rPr lang="en-US" sz="1800" dirty="0" smtClean="0"/>
              <a:t>stemming</a:t>
            </a:r>
          </a:p>
          <a:p>
            <a:pPr lvl="1"/>
            <a:r>
              <a:rPr lang="en-US" sz="1600" dirty="0" smtClean="0"/>
              <a:t>Aims to replace variants of words by their common stem</a:t>
            </a:r>
          </a:p>
          <a:p>
            <a:pPr lvl="1"/>
            <a:r>
              <a:rPr lang="en-US" sz="1600" dirty="0"/>
              <a:t>e</a:t>
            </a:r>
            <a:r>
              <a:rPr lang="en-US" sz="1600" dirty="0" smtClean="0"/>
              <a:t>.g. "went"       "go", "stemming"      "stem", …</a:t>
            </a:r>
          </a:p>
          <a:p>
            <a:r>
              <a:rPr lang="en-US" sz="1800" dirty="0"/>
              <a:t>size cut-offs </a:t>
            </a:r>
          </a:p>
          <a:p>
            <a:pPr lvl="1"/>
            <a:r>
              <a:rPr lang="en-US" sz="1600" dirty="0"/>
              <a:t>only use top n most representative words to remove </a:t>
            </a:r>
            <a:r>
              <a:rPr lang="en-US" sz="1600" dirty="0" smtClean="0"/>
              <a:t>"noise" </a:t>
            </a:r>
            <a:r>
              <a:rPr lang="en-US" sz="1600" dirty="0"/>
              <a:t>from data</a:t>
            </a:r>
          </a:p>
          <a:p>
            <a:pPr lvl="1"/>
            <a:r>
              <a:rPr lang="en-US" sz="1600" dirty="0"/>
              <a:t>e.g. use top 100 words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8" name="Pfeil nach rechts 7"/>
          <p:cNvSpPr/>
          <p:nvPr/>
        </p:nvSpPr>
        <p:spPr bwMode="auto">
          <a:xfrm>
            <a:off x="2243572" y="3825044"/>
            <a:ext cx="216024" cy="72008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9" name="Pfeil nach rechts 8"/>
          <p:cNvSpPr/>
          <p:nvPr/>
        </p:nvSpPr>
        <p:spPr bwMode="auto">
          <a:xfrm>
            <a:off x="3995936" y="3825044"/>
            <a:ext cx="216024" cy="72008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398781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7_habv">
  <a:themeElements>
    <a:clrScheme name="17_habv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7_habv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17_habv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habv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habv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habv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habv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habv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habv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habv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habv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habv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habv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habv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enutzerdefiniertes Design">
  <a:themeElements>
    <a:clrScheme name="Benutzerdefiniertes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enutzerdefiniertes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Benutzerdefiniertes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8_habv">
  <a:themeElements>
    <a:clrScheme name="17_habv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7_habv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17_habv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habv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habv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habv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habv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habv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habv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habv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habv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habv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habv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habv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9_habv">
  <a:themeElements>
    <a:clrScheme name="17_habv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7_habv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17_habv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habv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habv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habv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habv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habv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habv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habv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habv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habv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habv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habv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17_habv</Template>
  <TotalTime>0</TotalTime>
  <Words>1463</Words>
  <Application>Microsoft Office PowerPoint</Application>
  <PresentationFormat>Bildschirmpräsentation (4:3)</PresentationFormat>
  <Paragraphs>469</Paragraphs>
  <Slides>24</Slides>
  <Notes>22</Notes>
  <HiddenSlides>0</HiddenSlides>
  <MMClips>0</MMClips>
  <ScaleCrop>false</ScaleCrop>
  <HeadingPairs>
    <vt:vector size="4" baseType="variant">
      <vt:variant>
        <vt:lpstr>Design</vt:lpstr>
      </vt:variant>
      <vt:variant>
        <vt:i4>4</vt:i4>
      </vt:variant>
      <vt:variant>
        <vt:lpstr>Folientitel</vt:lpstr>
      </vt:variant>
      <vt:variant>
        <vt:i4>24</vt:i4>
      </vt:variant>
    </vt:vector>
  </HeadingPairs>
  <TitlesOfParts>
    <vt:vector size="28" baseType="lpstr">
      <vt:lpstr>17_habv</vt:lpstr>
      <vt:lpstr>Benutzerdefiniertes Design</vt:lpstr>
      <vt:lpstr>18_habv</vt:lpstr>
      <vt:lpstr>19_habv</vt:lpstr>
      <vt:lpstr>Folie 1</vt:lpstr>
      <vt:lpstr>Content-based recommendation</vt:lpstr>
      <vt:lpstr>What is the "content"?</vt:lpstr>
      <vt:lpstr>Content representation and item similarities</vt:lpstr>
      <vt:lpstr> </vt:lpstr>
      <vt:lpstr>TF-IDF II</vt:lpstr>
      <vt:lpstr>Example TF-IDF representation</vt:lpstr>
      <vt:lpstr>Example TF-IDF representation</vt:lpstr>
      <vt:lpstr>Improving the vector space model</vt:lpstr>
      <vt:lpstr>Improving the vector space model II</vt:lpstr>
      <vt:lpstr>Cosine similarity</vt:lpstr>
      <vt:lpstr>Recommending items</vt:lpstr>
      <vt:lpstr>Recommending items</vt:lpstr>
      <vt:lpstr>Rocchio details</vt:lpstr>
      <vt:lpstr>Practical challenges of Rocchio's method</vt:lpstr>
      <vt:lpstr>Probabilistic methods </vt:lpstr>
      <vt:lpstr>Linear classifiers</vt:lpstr>
      <vt:lpstr>Improvements</vt:lpstr>
      <vt:lpstr>Explicit decision models</vt:lpstr>
      <vt:lpstr>Explicit decision models II</vt:lpstr>
      <vt:lpstr>On feature selection</vt:lpstr>
      <vt:lpstr>Limitations of content-based recommendation methods</vt:lpstr>
      <vt:lpstr>Discussion &amp; summary</vt:lpstr>
      <vt:lpstr>Literature</vt:lpstr>
    </vt:vector>
  </TitlesOfParts>
  <Company>-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Recommender Systems</dc:title>
  <dc:creator>markus</dc:creator>
  <cp:lastModifiedBy>m</cp:lastModifiedBy>
  <cp:revision>1187</cp:revision>
  <dcterms:created xsi:type="dcterms:W3CDTF">2006-04-22T09:23:14Z</dcterms:created>
  <dcterms:modified xsi:type="dcterms:W3CDTF">2012-01-11T09:25:40Z</dcterms:modified>
</cp:coreProperties>
</file>