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23"/>
  </p:notesMasterIdLst>
  <p:handoutMasterIdLst>
    <p:handoutMasterId r:id="rId24"/>
  </p:handoutMasterIdLst>
  <p:sldIdLst>
    <p:sldId id="256" r:id="rId3"/>
    <p:sldId id="276" r:id="rId4"/>
    <p:sldId id="257" r:id="rId5"/>
    <p:sldId id="258" r:id="rId6"/>
    <p:sldId id="259" r:id="rId7"/>
    <p:sldId id="260" r:id="rId8"/>
    <p:sldId id="261" r:id="rId9"/>
    <p:sldId id="262" r:id="rId10"/>
    <p:sldId id="277" r:id="rId11"/>
    <p:sldId id="278" r:id="rId12"/>
    <p:sldId id="265" r:id="rId13"/>
    <p:sldId id="266" r:id="rId14"/>
    <p:sldId id="279" r:id="rId15"/>
    <p:sldId id="267" r:id="rId16"/>
    <p:sldId id="268" r:id="rId17"/>
    <p:sldId id="269" r:id="rId18"/>
    <p:sldId id="274" r:id="rId19"/>
    <p:sldId id="270" r:id="rId20"/>
    <p:sldId id="271" r:id="rId21"/>
    <p:sldId id="275" r:id="rId22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etmar" initials="D" lastIdx="15" clrIdx="0"/>
  <p:cmAuthor id="1" name="Zeynep" initials="Z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98" autoAdjust="0"/>
    <p:restoredTop sz="96686" autoAdjust="0"/>
  </p:normalViewPr>
  <p:slideViewPr>
    <p:cSldViewPr>
      <p:cViewPr varScale="1">
        <p:scale>
          <a:sx n="73" d="100"/>
          <a:sy n="73" d="100"/>
        </p:scale>
        <p:origin x="-75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49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1366769-0C17-442A-895B-E938084F436D}" type="datetimeFigureOut">
              <a:rPr lang="de-DE"/>
              <a:pPr>
                <a:defRPr/>
              </a:pPr>
              <a:t>26.08.2011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5F8A2BA-4E50-4B93-8DA2-75B10B09DE6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581739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98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40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40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fld id="{E7A11710-6318-4617-9CDC-41D645B514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7155594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40192428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5562539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4280579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9157670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40698899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4296652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4296652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7485404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567142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5592068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40161362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504037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40238506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61955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42136664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750779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975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9756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89924-F2A9-4BBB-9DBD-AA0F96B054D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1795E-3ECA-4C95-BCC9-8B66459B9F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E1444-A1E0-45AF-A236-3B3D424DFB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0D5B4-BAC5-4E36-8E18-4DE2087EEF8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82407-C7F1-4A86-ABD2-6231783DAF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23C93-6A03-4BA4-BE34-C1BBD498D45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buFont typeface="Wingdings" pitchFamily="2" charset="2"/>
              <a:buChar char="§"/>
              <a:defRPr b="1"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buFont typeface="Wingdings" pitchFamily="2" charset="2"/>
              <a:buChar char="§"/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B71DE-601B-4891-9028-39B593DA366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EEBF1-BAC0-449B-B736-909E61948D1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61B00E-1FD8-46A3-A44A-C212E3F1B9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4939F-943C-492D-80C1-3D8DA17C9DB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FE023-C9DB-4F88-9786-13E80C3477E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section</a:t>
            </a:r>
            <a:r>
              <a:rPr lang="de-DE" dirty="0" smtClean="0"/>
              <a:t> 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533400" y="12192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7907338" y="6248400"/>
            <a:ext cx="6969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000" b="0" dirty="0"/>
              <a:t>- </a:t>
            </a:r>
            <a:fld id="{2E9B48F2-B8AA-4947-B56E-BF420C312FAC}" type="slidenum">
              <a:rPr lang="de-DE" sz="1000" b="0"/>
              <a:pPr>
                <a:defRPr/>
              </a:pPr>
              <a:t>‹Nr.›</a:t>
            </a:fld>
            <a:r>
              <a:rPr lang="de-DE" sz="1000" b="0" dirty="0"/>
              <a:t> -</a:t>
            </a: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609600" y="60960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 sz="1000" b="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Tutorial: Introduction to Recommender Systems, ACM SAC 2010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Char char="•"/>
        <a:defRPr sz="2000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33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rgbClr val="0033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BBD004AC-48FD-42AD-B4D1-61F927313C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5.bin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8.bin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5.png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285852" y="2643182"/>
            <a:ext cx="664373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6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libri" pitchFamily="34" charset="0"/>
              </a:rPr>
              <a:t>Hybrid recommendation approaches</a:t>
            </a:r>
          </a:p>
        </p:txBody>
      </p:sp>
    </p:spTree>
    <p:extLst>
      <p:ext uri="{BB962C8B-B14F-4D97-AF65-F5344CB8AC3E}">
        <p14:creationId xmlns:p14="http://schemas.microsoft.com/office/powerpoint/2010/main" xmlns="" val="96143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Parallelized hybridization design: Weighted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23317"/>
            <a:ext cx="8229600" cy="4525963"/>
          </a:xfrm>
        </p:spPr>
        <p:txBody>
          <a:bodyPr/>
          <a:lstStyle/>
          <a:p>
            <a:r>
              <a:rPr lang="en-US" sz="1800" dirty="0" smtClean="0"/>
              <a:t>Let's assume Alice actually bought/clicked on items 1 and 4</a:t>
            </a:r>
          </a:p>
          <a:p>
            <a:pPr lvl="1"/>
            <a:r>
              <a:rPr lang="en-US" sz="1600" dirty="0" smtClean="0"/>
              <a:t>Identify weighting that minimizes Mean Absolute Error (MAE)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40352" y="1340768"/>
            <a:ext cx="1000124" cy="1000124"/>
          </a:xfrm>
          <a:prstGeom prst="rect">
            <a:avLst/>
          </a:prstGeom>
        </p:spPr>
      </p:pic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4665662"/>
              </p:ext>
            </p:extLst>
          </p:nvPr>
        </p:nvGraphicFramePr>
        <p:xfrm>
          <a:off x="5539019" y="3573016"/>
          <a:ext cx="2952328" cy="697351"/>
        </p:xfrm>
        <a:graphic>
          <a:graphicData uri="http://schemas.openxmlformats.org/presentationml/2006/ole">
            <p:oleObj spid="_x0000_s62466" name="Formel" r:id="rId5" imgW="2311200" imgH="545760" progId="Equation.3">
              <p:embed/>
            </p:oleObj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61175471"/>
              </p:ext>
            </p:extLst>
          </p:nvPr>
        </p:nvGraphicFramePr>
        <p:xfrm>
          <a:off x="251520" y="2513424"/>
          <a:ext cx="5112569" cy="329184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730367"/>
                <a:gridCol w="730367"/>
                <a:gridCol w="730367"/>
                <a:gridCol w="730367"/>
                <a:gridCol w="730367"/>
                <a:gridCol w="730367"/>
                <a:gridCol w="730367"/>
              </a:tblGrid>
              <a:tr h="256795">
                <a:tc gridSpan="7">
                  <a:txBody>
                    <a:bodyPr/>
                    <a:lstStyle/>
                    <a:p>
                      <a:r>
                        <a:rPr lang="de-DE" sz="1200" dirty="0" smtClean="0"/>
                        <a:t>Absolute </a:t>
                      </a:r>
                      <a:r>
                        <a:rPr lang="de-DE" sz="1200" dirty="0" err="1" smtClean="0"/>
                        <a:t>errors</a:t>
                      </a:r>
                      <a:r>
                        <a:rPr lang="de-DE" sz="1200" dirty="0" smtClean="0"/>
                        <a:t> </a:t>
                      </a:r>
                      <a:r>
                        <a:rPr lang="de-DE" sz="1200" dirty="0" err="1" smtClean="0"/>
                        <a:t>and</a:t>
                      </a:r>
                      <a:r>
                        <a:rPr lang="de-DE" sz="1200" dirty="0" smtClean="0"/>
                        <a:t> MAE</a:t>
                      </a: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256795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Beta1</a:t>
                      </a:r>
                      <a:endParaRPr lang="de-DE" sz="12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Beta2</a:t>
                      </a:r>
                      <a:endParaRPr lang="de-DE" sz="12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rec1</a:t>
                      </a:r>
                      <a:endParaRPr lang="de-DE" sz="12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rec2</a:t>
                      </a:r>
                      <a:endParaRPr lang="de-DE" sz="12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/>
                        <a:t>error</a:t>
                      </a:r>
                      <a:endParaRPr lang="de-DE" sz="12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MAE</a:t>
                      </a:r>
                      <a:endParaRPr lang="de-DE" sz="12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6795">
                <a:tc rowSpan="2">
                  <a:txBody>
                    <a:bodyPr/>
                    <a:lstStyle/>
                    <a:p>
                      <a:r>
                        <a:rPr lang="de-DE" sz="1200" dirty="0" smtClean="0"/>
                        <a:t>0.1</a:t>
                      </a:r>
                      <a:endParaRPr lang="de-DE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200" dirty="0" smtClean="0"/>
                        <a:t>0.9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Item1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0.5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0.8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0.23</a:t>
                      </a:r>
                      <a:endParaRPr lang="de-DE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200" dirty="0" smtClean="0"/>
                        <a:t>0.61</a:t>
                      </a:r>
                      <a:endParaRPr lang="de-DE" sz="1200" dirty="0"/>
                    </a:p>
                  </a:txBody>
                  <a:tcPr/>
                </a:tc>
              </a:tr>
              <a:tr h="256795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Item4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0.1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0.0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0.99</a:t>
                      </a:r>
                      <a:endParaRPr lang="de-DE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256795">
                <a:tc rowSpan="2">
                  <a:txBody>
                    <a:bodyPr/>
                    <a:lstStyle/>
                    <a:p>
                      <a:r>
                        <a:rPr lang="de-DE" sz="1200" dirty="0" smtClean="0"/>
                        <a:t>0.3</a:t>
                      </a:r>
                      <a:endParaRPr lang="de-DE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200" dirty="0" smtClean="0"/>
                        <a:t>0.7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Item1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0.5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0.8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0.29</a:t>
                      </a:r>
                      <a:endParaRPr lang="de-DE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200" dirty="0" smtClean="0"/>
                        <a:t>0.63</a:t>
                      </a:r>
                      <a:endParaRPr lang="de-DE" sz="1200" dirty="0"/>
                    </a:p>
                  </a:txBody>
                  <a:tcPr/>
                </a:tc>
              </a:tr>
              <a:tr h="256795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Item4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0.1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0.0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0.97</a:t>
                      </a:r>
                      <a:endParaRPr lang="de-DE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256795">
                <a:tc rowSpan="2">
                  <a:txBody>
                    <a:bodyPr/>
                    <a:lstStyle/>
                    <a:p>
                      <a:r>
                        <a:rPr lang="de-DE" sz="1200" dirty="0" smtClean="0"/>
                        <a:t>0.5</a:t>
                      </a:r>
                      <a:endParaRPr lang="de-DE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200" dirty="0" smtClean="0"/>
                        <a:t>0.5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Item1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0.5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0.8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0.35</a:t>
                      </a:r>
                      <a:endParaRPr lang="de-DE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200" dirty="0" smtClean="0"/>
                        <a:t>0.65</a:t>
                      </a:r>
                      <a:endParaRPr lang="de-DE" sz="1200" dirty="0"/>
                    </a:p>
                  </a:txBody>
                  <a:tcPr/>
                </a:tc>
              </a:tr>
              <a:tr h="256795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Item4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0.1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0.0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0.95</a:t>
                      </a:r>
                      <a:endParaRPr lang="de-DE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256795">
                <a:tc rowSpan="2">
                  <a:txBody>
                    <a:bodyPr/>
                    <a:lstStyle/>
                    <a:p>
                      <a:r>
                        <a:rPr lang="de-DE" sz="1200" dirty="0" smtClean="0"/>
                        <a:t>0.7</a:t>
                      </a:r>
                      <a:endParaRPr lang="de-DE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200" dirty="0" smtClean="0"/>
                        <a:t>0.3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Item1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0.5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0.8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0.41</a:t>
                      </a:r>
                      <a:endParaRPr lang="de-DE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200" dirty="0" smtClean="0"/>
                        <a:t>0.67</a:t>
                      </a:r>
                      <a:endParaRPr lang="de-DE" sz="1200" dirty="0"/>
                    </a:p>
                  </a:txBody>
                  <a:tcPr/>
                </a:tc>
              </a:tr>
              <a:tr h="256795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Item4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0.1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0.0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0.93</a:t>
                      </a:r>
                      <a:endParaRPr lang="de-DE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256795">
                <a:tc rowSpan="2">
                  <a:txBody>
                    <a:bodyPr/>
                    <a:lstStyle/>
                    <a:p>
                      <a:r>
                        <a:rPr lang="de-DE" sz="1200" dirty="0" smtClean="0"/>
                        <a:t>0.9</a:t>
                      </a:r>
                      <a:endParaRPr lang="de-DE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200" dirty="0" smtClean="0"/>
                        <a:t>0.1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Item1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0.5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0.8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0.47</a:t>
                      </a:r>
                      <a:endParaRPr lang="de-DE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200" dirty="0" smtClean="0"/>
                        <a:t>0.69</a:t>
                      </a:r>
                      <a:endParaRPr lang="de-DE" sz="1200" dirty="0"/>
                    </a:p>
                  </a:txBody>
                  <a:tcPr/>
                </a:tc>
              </a:tr>
              <a:tr h="256795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Item4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0.1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0.0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0.91</a:t>
                      </a:r>
                      <a:endParaRPr lang="de-DE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7894" name="Oval 8"/>
          <p:cNvSpPr>
            <a:spLocks noChangeArrowheads="1"/>
          </p:cNvSpPr>
          <p:nvPr/>
        </p:nvSpPr>
        <p:spPr bwMode="auto">
          <a:xfrm>
            <a:off x="4572000" y="3068960"/>
            <a:ext cx="792162" cy="287338"/>
          </a:xfrm>
          <a:prstGeom prst="ellipse">
            <a:avLst/>
          </a:prstGeom>
          <a:noFill/>
          <a:ln w="19050" algn="ctr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5" name="Oval 9"/>
          <p:cNvSpPr>
            <a:spLocks noChangeArrowheads="1"/>
          </p:cNvSpPr>
          <p:nvPr/>
        </p:nvSpPr>
        <p:spPr bwMode="auto">
          <a:xfrm>
            <a:off x="35497" y="2996952"/>
            <a:ext cx="1656183" cy="431800"/>
          </a:xfrm>
          <a:prstGeom prst="ellipse">
            <a:avLst/>
          </a:prstGeom>
          <a:noFill/>
          <a:ln w="19050" algn="ctr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5" name="Gerade Verbindung mit Pfeil 4"/>
          <p:cNvCxnSpPr/>
          <p:nvPr/>
        </p:nvCxnSpPr>
        <p:spPr bwMode="auto">
          <a:xfrm flipH="1">
            <a:off x="863588" y="2060848"/>
            <a:ext cx="1404156" cy="93610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Abgerundetes Rechteck 5"/>
          <p:cNvSpPr/>
          <p:nvPr/>
        </p:nvSpPr>
        <p:spPr bwMode="auto">
          <a:xfrm>
            <a:off x="1979712" y="1840830"/>
            <a:ext cx="792088" cy="220018"/>
          </a:xfrm>
          <a:prstGeom prst="roundRect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8" name="Gerade Verbindung mit Pfeil 7"/>
          <p:cNvCxnSpPr>
            <a:endCxn id="37894" idx="6"/>
          </p:cNvCxnSpPr>
          <p:nvPr/>
        </p:nvCxnSpPr>
        <p:spPr bwMode="auto">
          <a:xfrm flipH="1">
            <a:off x="5364162" y="2060848"/>
            <a:ext cx="792014" cy="115178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5508104" y="2528901"/>
            <a:ext cx="3528392" cy="899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200"/>
              </a:spcBef>
              <a:spcAft>
                <a:spcPct val="0"/>
              </a:spcAft>
              <a:buFont typeface="Wingdings" pitchFamily="2" charset="2"/>
              <a:buChar char="§"/>
              <a:defRPr sz="2000" b="1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003366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700">
                <a:solidFill>
                  <a:srgbClr val="003366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700">
                <a:solidFill>
                  <a:srgbClr val="003366"/>
                </a:solidFill>
                <a:latin typeface="Calibri" pitchFamily="34" charset="0"/>
                <a:ea typeface="Times New Roman" pitchFamily="18" charset="0"/>
                <a:cs typeface="Helvetic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Calibri" pitchFamily="34" charset="0"/>
                <a:ea typeface="Times New Roman" pitchFamily="18" charset="0"/>
                <a:cs typeface="Helvetic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9pPr>
          </a:lstStyle>
          <a:p>
            <a:r>
              <a:rPr lang="en-US" sz="1800" dirty="0"/>
              <a:t>MAE improves as </a:t>
            </a:r>
            <a:r>
              <a:rPr lang="en-US" sz="1800" i="1" dirty="0"/>
              <a:t>rec</a:t>
            </a:r>
            <a:r>
              <a:rPr lang="en-US" sz="1800" dirty="0"/>
              <a:t>2 is weighted </a:t>
            </a:r>
            <a:r>
              <a:rPr lang="en-US" sz="1800" dirty="0" smtClean="0"/>
              <a:t>more strongly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218267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Parallelized hybridization design: Weighted</a:t>
            </a: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 smtClean="0"/>
              <a:t>BUT: didn't rec1 actually rank Items 1 and 4 higher?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1800" dirty="0" smtClean="0"/>
              <a:t>Be careful when weighting!</a:t>
            </a:r>
          </a:p>
          <a:p>
            <a:pPr lvl="1"/>
            <a:r>
              <a:rPr lang="en-US" sz="1600" dirty="0" smtClean="0"/>
              <a:t>Recommenders need to assign comparable scores over all users and items</a:t>
            </a:r>
          </a:p>
          <a:p>
            <a:pPr lvl="2"/>
            <a:r>
              <a:rPr lang="en-US" sz="1600" dirty="0" smtClean="0"/>
              <a:t>Some score transformation could be necessary</a:t>
            </a:r>
          </a:p>
          <a:p>
            <a:pPr lvl="1"/>
            <a:r>
              <a:rPr lang="en-US" sz="1600" dirty="0" smtClean="0"/>
              <a:t>Stable weights require several user ratings</a:t>
            </a: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76194694"/>
              </p:ext>
            </p:extLst>
          </p:nvPr>
        </p:nvGraphicFramePr>
        <p:xfrm>
          <a:off x="971600" y="2276872"/>
          <a:ext cx="3168351" cy="182880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056117"/>
                <a:gridCol w="1056117"/>
                <a:gridCol w="1056117"/>
              </a:tblGrid>
              <a:tr h="300033">
                <a:tc gridSpan="3">
                  <a:txBody>
                    <a:bodyPr/>
                    <a:lstStyle/>
                    <a:p>
                      <a:r>
                        <a:rPr lang="de-DE" sz="1400" dirty="0" err="1" smtClean="0"/>
                        <a:t>Recommender</a:t>
                      </a:r>
                      <a:r>
                        <a:rPr lang="de-DE" sz="1400" dirty="0" smtClean="0"/>
                        <a:t> 1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Item1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0.5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</a:t>
                      </a:r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Item2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Item3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0.3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2</a:t>
                      </a:r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Item4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0.1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3</a:t>
                      </a:r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Item5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</a:t>
                      </a:r>
                      <a:endParaRPr lang="de-DE" sz="14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71620488"/>
              </p:ext>
            </p:extLst>
          </p:nvPr>
        </p:nvGraphicFramePr>
        <p:xfrm>
          <a:off x="5148064" y="2276872"/>
          <a:ext cx="3168351" cy="182880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056117"/>
                <a:gridCol w="1056117"/>
                <a:gridCol w="1056117"/>
              </a:tblGrid>
              <a:tr h="300033">
                <a:tc gridSpan="3">
                  <a:txBody>
                    <a:bodyPr/>
                    <a:lstStyle/>
                    <a:p>
                      <a:r>
                        <a:rPr lang="de-DE" sz="1400" dirty="0" err="1" smtClean="0"/>
                        <a:t>Recommender</a:t>
                      </a:r>
                      <a:r>
                        <a:rPr lang="de-DE" sz="1400" dirty="0" smtClean="0"/>
                        <a:t> 2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Item1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0.8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2</a:t>
                      </a:r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Item2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0.9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</a:t>
                      </a:r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Item3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0.4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3</a:t>
                      </a:r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Item4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Item5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</a:t>
                      </a:r>
                      <a:endParaRPr lang="de-DE" sz="14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8918" name="Oval 6"/>
          <p:cNvSpPr>
            <a:spLocks noChangeArrowheads="1"/>
          </p:cNvSpPr>
          <p:nvPr/>
        </p:nvSpPr>
        <p:spPr bwMode="auto">
          <a:xfrm>
            <a:off x="2915816" y="2636912"/>
            <a:ext cx="647700" cy="215900"/>
          </a:xfrm>
          <a:prstGeom prst="ellipse">
            <a:avLst/>
          </a:prstGeom>
          <a:noFill/>
          <a:ln w="19050" algn="ctr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0" name="Oval 8"/>
          <p:cNvSpPr>
            <a:spLocks noChangeArrowheads="1"/>
          </p:cNvSpPr>
          <p:nvPr/>
        </p:nvSpPr>
        <p:spPr bwMode="auto">
          <a:xfrm>
            <a:off x="2915816" y="3573140"/>
            <a:ext cx="647700" cy="215900"/>
          </a:xfrm>
          <a:prstGeom prst="ellipse">
            <a:avLst/>
          </a:prstGeom>
          <a:noFill/>
          <a:ln w="19050" algn="ctr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9" name="Oval 7"/>
          <p:cNvSpPr>
            <a:spLocks noChangeArrowheads="1"/>
          </p:cNvSpPr>
          <p:nvPr/>
        </p:nvSpPr>
        <p:spPr bwMode="auto">
          <a:xfrm>
            <a:off x="7092280" y="2637036"/>
            <a:ext cx="647700" cy="215900"/>
          </a:xfrm>
          <a:prstGeom prst="ellipse">
            <a:avLst/>
          </a:prstGeom>
          <a:noFill/>
          <a:ln w="19050" algn="ctr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1" name="Oval 9"/>
          <p:cNvSpPr>
            <a:spLocks noChangeArrowheads="1"/>
          </p:cNvSpPr>
          <p:nvPr/>
        </p:nvSpPr>
        <p:spPr bwMode="auto">
          <a:xfrm>
            <a:off x="7092280" y="3501008"/>
            <a:ext cx="647700" cy="215900"/>
          </a:xfrm>
          <a:prstGeom prst="ellipse">
            <a:avLst/>
          </a:prstGeom>
          <a:noFill/>
          <a:ln w="19050" algn="ctr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2539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3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3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53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53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53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53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53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53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53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3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3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53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Parallelized hybridization design: Switching</a:t>
            </a: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 smtClean="0"/>
              <a:t>Requires an oracle that decides on recommender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sz="1800" dirty="0" smtClean="0"/>
              <a:t>Special case of dynamic weights (all except one Beta is 0)</a:t>
            </a:r>
          </a:p>
          <a:p>
            <a:endParaRPr lang="en-US" dirty="0" smtClean="0"/>
          </a:p>
          <a:p>
            <a:r>
              <a:rPr lang="en-US" sz="1800" dirty="0" smtClean="0"/>
              <a:t>Example:</a:t>
            </a:r>
          </a:p>
          <a:p>
            <a:pPr lvl="1"/>
            <a:r>
              <a:rPr lang="en-US" sz="1600" dirty="0" smtClean="0"/>
              <a:t>Ordering on recommenders and switch based on some quality criteria</a:t>
            </a:r>
          </a:p>
          <a:p>
            <a:pPr lvl="2"/>
            <a:r>
              <a:rPr lang="en-US" sz="1600" dirty="0" smtClean="0"/>
              <a:t>E.g. if too few ratings in the system use knowledge-based, else collaborative</a:t>
            </a:r>
          </a:p>
          <a:p>
            <a:pPr lvl="1"/>
            <a:r>
              <a:rPr lang="en-US" sz="1600" dirty="0" smtClean="0"/>
              <a:t>More complex conditions based on contextual parameters, apply classification techniques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2295" y="1751013"/>
            <a:ext cx="1000124" cy="1000124"/>
          </a:xfrm>
          <a:prstGeom prst="rect">
            <a:avLst/>
          </a:prstGeom>
        </p:spPr>
      </p:pic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18814945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p:oleObj spid="_x0000_s3114" name="Formel" r:id="rId5" imgW="100440" imgH="155160" progId="Equation.3">
              <p:embed/>
            </p:oleObj>
          </a:graphicData>
        </a:graphic>
      </p:graphicFrame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85150100"/>
              </p:ext>
            </p:extLst>
          </p:nvPr>
        </p:nvGraphicFramePr>
        <p:xfrm>
          <a:off x="847726" y="2204864"/>
          <a:ext cx="4037590" cy="457961"/>
        </p:xfrm>
        <a:graphic>
          <a:graphicData uri="http://schemas.openxmlformats.org/presentationml/2006/ole">
            <p:oleObj spid="_x0000_s3115" name="Formel" r:id="rId6" imgW="2120760" imgH="24120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2185906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3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63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63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63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63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3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3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63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63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63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63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63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63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63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Parallelized hybridization design: Mixed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1800" dirty="0" smtClean="0"/>
                  <a:t>Combines the results of different recommender systems at the level of user interface</a:t>
                </a:r>
              </a:p>
              <a:p>
                <a:r>
                  <a:rPr lang="en-US" sz="1800" dirty="0" smtClean="0"/>
                  <a:t>Results of different techniques are presented together</a:t>
                </a:r>
              </a:p>
              <a:p>
                <a:r>
                  <a:rPr lang="en-US" sz="1800" dirty="0" smtClean="0"/>
                  <a:t>Recommendation result for user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𝑢</m:t>
                    </m:r>
                  </m:oMath>
                </a14:m>
                <a:r>
                  <a:rPr lang="en-US" sz="1800" dirty="0" smtClean="0"/>
                  <a:t> and item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sz="1800" dirty="0" smtClean="0"/>
                  <a:t> is the set of tuples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&lt;</m:t>
                    </m:r>
                    <m:r>
                      <a:rPr lang="en-US" sz="1800" i="1" dirty="0" err="1" smtClean="0">
                        <a:latin typeface="Cambria Math"/>
                      </a:rPr>
                      <m:t>𝑠𝑐𝑜𝑟𝑒</m:t>
                    </m:r>
                    <m:r>
                      <a:rPr lang="en-US" sz="1800" i="1" dirty="0" err="1" smtClean="0">
                        <a:latin typeface="Cambria Math"/>
                      </a:rPr>
                      <m:t>,</m:t>
                    </m:r>
                    <m:r>
                      <a:rPr lang="en-US" sz="1800" i="1" dirty="0" err="1" smtClean="0">
                        <a:latin typeface="Cambria Math"/>
                      </a:rPr>
                      <m:t>𝑘</m:t>
                    </m:r>
                    <m:r>
                      <a:rPr lang="en-US" sz="1800" i="1" dirty="0" smtClean="0">
                        <a:latin typeface="Cambria Math"/>
                      </a:rPr>
                      <m:t>&gt;</m:t>
                    </m:r>
                  </m:oMath>
                </a14:m>
                <a:r>
                  <a:rPr lang="de-DE" sz="1800" dirty="0" smtClean="0"/>
                  <a:t/>
                </a:r>
                <a:br>
                  <a:rPr lang="de-DE" sz="1800" dirty="0" smtClean="0"/>
                </a:br>
                <a:r>
                  <a:rPr lang="de-DE" sz="1800" dirty="0" smtClean="0"/>
                  <a:t>f</a:t>
                </a:r>
                <a:r>
                  <a:rPr lang="en-US" sz="1800" dirty="0" smtClean="0"/>
                  <a:t>or each of its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sz="1800" dirty="0" smtClean="0"/>
                  <a:t> constituting recommenders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dirty="0" smtClean="0">
                            <a:latin typeface="Cambria Math"/>
                          </a:rPr>
                          <m:t>𝑟𝑒𝑐</m:t>
                        </m:r>
                      </m:e>
                      <m:sub>
                        <m:r>
                          <a:rPr lang="en-US" sz="1800" b="0" i="1" dirty="0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endParaRPr lang="en-US" sz="1800" dirty="0"/>
              </a:p>
            </p:txBody>
          </p:sp>
        </mc:Choice>
        <mc:Fallback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4"/>
                <a:stretch>
                  <a:fillRect l="-444" t="-67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80892138"/>
              </p:ext>
            </p:extLst>
          </p:nvPr>
        </p:nvGraphicFramePr>
        <p:xfrm>
          <a:off x="971600" y="3573016"/>
          <a:ext cx="3409479" cy="936104"/>
        </p:xfrm>
        <a:graphic>
          <a:graphicData uri="http://schemas.openxmlformats.org/presentationml/2006/ole">
            <p:oleObj spid="_x0000_s63490" name="Formel" r:id="rId5" imgW="1574640" imgH="43164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92529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Pipelined hybridization designs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 smtClean="0"/>
              <a:t>One recommender system pre-processes some input for the subsequent one</a:t>
            </a:r>
          </a:p>
          <a:p>
            <a:pPr lvl="1"/>
            <a:r>
              <a:rPr lang="en-US" sz="1600" dirty="0" smtClean="0"/>
              <a:t>Cascade</a:t>
            </a:r>
          </a:p>
          <a:p>
            <a:pPr lvl="1"/>
            <a:r>
              <a:rPr lang="en-US" sz="1600" dirty="0" smtClean="0"/>
              <a:t>Meta-level</a:t>
            </a:r>
          </a:p>
          <a:p>
            <a:r>
              <a:rPr lang="en-US" sz="1800" dirty="0" smtClean="0"/>
              <a:t>Refinement of recommendation lists (cascade)</a:t>
            </a:r>
          </a:p>
          <a:p>
            <a:r>
              <a:rPr lang="en-US" sz="1800" dirty="0" smtClean="0"/>
              <a:t>Learning of model (e.g. collaborative knowledge-based meta-level)</a:t>
            </a:r>
          </a:p>
        </p:txBody>
      </p:sp>
      <p:pic>
        <p:nvPicPr>
          <p:cNvPr id="40964" name="Picture 4" descr="Chapter_5_pipelined_hybri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005064"/>
            <a:ext cx="6552530" cy="1174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418219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Pipelined hybridization designs: Cascade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 smtClean="0"/>
              <a:t>Successor's recommendations are restricted by predecessor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sz="1800" dirty="0" smtClean="0"/>
              <a:t>Where </a:t>
            </a:r>
            <a:r>
              <a:rPr lang="en-US" sz="1800" dirty="0" err="1" smtClean="0"/>
              <a:t>forall</a:t>
            </a:r>
            <a:r>
              <a:rPr lang="en-US" sz="1800" dirty="0" smtClean="0"/>
              <a:t> k &gt; 1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sz="1800" dirty="0" smtClean="0"/>
              <a:t>Subsequent recommender may not introduce additional items</a:t>
            </a:r>
          </a:p>
          <a:p>
            <a:r>
              <a:rPr lang="en-US" sz="1800" dirty="0" smtClean="0"/>
              <a:t>Thus produces very precise results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2295" y="2990053"/>
            <a:ext cx="1000124" cy="1000124"/>
          </a:xfrm>
          <a:prstGeom prst="rect">
            <a:avLst/>
          </a:prstGeom>
        </p:spPr>
      </p:pic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66154406"/>
              </p:ext>
            </p:extLst>
          </p:nvPr>
        </p:nvGraphicFramePr>
        <p:xfrm>
          <a:off x="1685925" y="2162176"/>
          <a:ext cx="2598043" cy="388554"/>
        </p:xfrm>
        <a:graphic>
          <a:graphicData uri="http://schemas.openxmlformats.org/presentationml/2006/ole">
            <p:oleObj spid="_x0000_s4140" name="Formel" r:id="rId5" imgW="1523880" imgH="228600" progId="Equation.3">
              <p:embed/>
            </p:oleObj>
          </a:graphicData>
        </a:graphic>
      </p:graphicFrame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52413569"/>
              </p:ext>
            </p:extLst>
          </p:nvPr>
        </p:nvGraphicFramePr>
        <p:xfrm>
          <a:off x="969963" y="3390900"/>
          <a:ext cx="4000132" cy="758180"/>
        </p:xfrm>
        <a:graphic>
          <a:graphicData uri="http://schemas.openxmlformats.org/presentationml/2006/ole">
            <p:oleObj spid="_x0000_s4141" name="Formel" r:id="rId6" imgW="2412720" imgH="45720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5817217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Pipelined hybridization designs: Cascade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298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Recommendation list is continually reduced </a:t>
            </a:r>
          </a:p>
          <a:p>
            <a:pPr>
              <a:lnSpc>
                <a:spcPct val="90000"/>
              </a:lnSpc>
            </a:pPr>
            <a:r>
              <a:rPr lang="en-US" sz="1800" dirty="0" smtClean="0"/>
              <a:t>First recommender excludes items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Remove absolute no-go items (e.g. knowledge-based)</a:t>
            </a:r>
          </a:p>
          <a:p>
            <a:pPr>
              <a:lnSpc>
                <a:spcPct val="90000"/>
              </a:lnSpc>
            </a:pPr>
            <a:r>
              <a:rPr lang="en-US" sz="1800" dirty="0" smtClean="0"/>
              <a:t>Second recommender assigns score</a:t>
            </a:r>
            <a:endParaRPr lang="en-US" sz="1600" dirty="0" smtClean="0"/>
          </a:p>
          <a:p>
            <a:pPr lvl="1">
              <a:lnSpc>
                <a:spcPct val="90000"/>
              </a:lnSpc>
            </a:pPr>
            <a:r>
              <a:rPr lang="en-US" sz="1600" dirty="0" smtClean="0"/>
              <a:t>Ordering and refinement (e.g. collaborative)</a:t>
            </a:r>
          </a:p>
        </p:txBody>
      </p:sp>
    </p:spTree>
    <p:extLst>
      <p:ext uri="{BB962C8B-B14F-4D97-AF65-F5344CB8AC3E}">
        <p14:creationId xmlns:p14="http://schemas.microsoft.com/office/powerpoint/2010/main" xmlns="" val="41400855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Pipelined hybridization designs: Cascade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95527874"/>
              </p:ext>
            </p:extLst>
          </p:nvPr>
        </p:nvGraphicFramePr>
        <p:xfrm>
          <a:off x="539552" y="1628800"/>
          <a:ext cx="3168351" cy="182880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056117"/>
                <a:gridCol w="1056117"/>
                <a:gridCol w="1056117"/>
              </a:tblGrid>
              <a:tr h="300033">
                <a:tc gridSpan="3">
                  <a:txBody>
                    <a:bodyPr/>
                    <a:lstStyle/>
                    <a:p>
                      <a:r>
                        <a:rPr lang="de-DE" sz="1400" dirty="0" err="1" smtClean="0"/>
                        <a:t>Recommender</a:t>
                      </a:r>
                      <a:r>
                        <a:rPr lang="de-DE" sz="1400" dirty="0" smtClean="0"/>
                        <a:t> 1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Item1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0.5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</a:t>
                      </a:r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Item2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Item3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0.3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2</a:t>
                      </a:r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Item4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0.1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3</a:t>
                      </a:r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Item5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</a:t>
                      </a:r>
                      <a:endParaRPr lang="de-DE" sz="14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16369444"/>
              </p:ext>
            </p:extLst>
          </p:nvPr>
        </p:nvGraphicFramePr>
        <p:xfrm>
          <a:off x="5220073" y="1628800"/>
          <a:ext cx="3168351" cy="182880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056117"/>
                <a:gridCol w="1056117"/>
                <a:gridCol w="1056117"/>
              </a:tblGrid>
              <a:tr h="276031">
                <a:tc gridSpan="3">
                  <a:txBody>
                    <a:bodyPr/>
                    <a:lstStyle/>
                    <a:p>
                      <a:r>
                        <a:rPr lang="de-DE" sz="1400" dirty="0" err="1" smtClean="0"/>
                        <a:t>Recommender</a:t>
                      </a:r>
                      <a:r>
                        <a:rPr lang="de-DE" sz="1400" dirty="0" smtClean="0"/>
                        <a:t> 2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276031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Item1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0.8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2</a:t>
                      </a:r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6031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Item2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0.9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</a:t>
                      </a:r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6031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Item3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0.4</a:t>
                      </a:r>
                      <a:endParaRPr lang="de-DE" sz="14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3</a:t>
                      </a:r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6031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Item4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6031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Item5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</a:t>
                      </a:r>
                      <a:endParaRPr lang="de-DE" sz="14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19444639"/>
              </p:ext>
            </p:extLst>
          </p:nvPr>
        </p:nvGraphicFramePr>
        <p:xfrm>
          <a:off x="3203848" y="3933056"/>
          <a:ext cx="3168351" cy="182880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056117"/>
                <a:gridCol w="1056117"/>
                <a:gridCol w="1056117"/>
              </a:tblGrid>
              <a:tr h="288032">
                <a:tc gridSpan="3">
                  <a:txBody>
                    <a:bodyPr/>
                    <a:lstStyle/>
                    <a:p>
                      <a:r>
                        <a:rPr lang="de-DE" sz="1400" dirty="0" err="1" smtClean="0"/>
                        <a:t>Recommender</a:t>
                      </a:r>
                      <a:r>
                        <a:rPr lang="de-DE" sz="1400" dirty="0" smtClean="0"/>
                        <a:t> 3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Item1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0.80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</a:t>
                      </a:r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Item2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Item3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0.40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2</a:t>
                      </a:r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Item4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Item5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0.00</a:t>
                      </a:r>
                      <a:endParaRPr lang="de-DE" sz="14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3018" name="Line 10"/>
          <p:cNvSpPr>
            <a:spLocks noChangeShapeType="1"/>
          </p:cNvSpPr>
          <p:nvPr/>
        </p:nvSpPr>
        <p:spPr bwMode="auto">
          <a:xfrm>
            <a:off x="1907704" y="2492896"/>
            <a:ext cx="2376264" cy="216024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16" name="Line 8"/>
          <p:cNvSpPr>
            <a:spLocks noChangeShapeType="1"/>
          </p:cNvSpPr>
          <p:nvPr/>
        </p:nvSpPr>
        <p:spPr bwMode="auto">
          <a:xfrm flipH="1">
            <a:off x="4788024" y="2204864"/>
            <a:ext cx="1656184" cy="2088232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15" name="Oval 7"/>
          <p:cNvSpPr>
            <a:spLocks noChangeArrowheads="1"/>
          </p:cNvSpPr>
          <p:nvPr/>
        </p:nvSpPr>
        <p:spPr bwMode="auto">
          <a:xfrm>
            <a:off x="6228184" y="1988964"/>
            <a:ext cx="647700" cy="215900"/>
          </a:xfrm>
          <a:prstGeom prst="ellipse">
            <a:avLst/>
          </a:prstGeom>
          <a:noFill/>
          <a:ln w="19050" algn="ctr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7" name="Oval 9"/>
          <p:cNvSpPr>
            <a:spLocks noChangeArrowheads="1"/>
          </p:cNvSpPr>
          <p:nvPr/>
        </p:nvSpPr>
        <p:spPr bwMode="auto">
          <a:xfrm>
            <a:off x="1403648" y="2276872"/>
            <a:ext cx="647700" cy="215900"/>
          </a:xfrm>
          <a:prstGeom prst="ellipse">
            <a:avLst/>
          </a:prstGeom>
          <a:noFill/>
          <a:ln w="19050" algn="ctr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47192" y="3573016"/>
            <a:ext cx="2808312" cy="3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200"/>
              </a:spcBef>
              <a:spcAft>
                <a:spcPct val="0"/>
              </a:spcAft>
              <a:buFont typeface="Wingdings" pitchFamily="2" charset="2"/>
              <a:buChar char="§"/>
              <a:defRPr sz="2000" b="1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003366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700">
                <a:solidFill>
                  <a:srgbClr val="003366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700">
                <a:solidFill>
                  <a:srgbClr val="003366"/>
                </a:solidFill>
                <a:latin typeface="Calibri" pitchFamily="34" charset="0"/>
                <a:ea typeface="Times New Roman" pitchFamily="18" charset="0"/>
                <a:cs typeface="Helvetic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Calibri" pitchFamily="34" charset="0"/>
                <a:ea typeface="Times New Roman" pitchFamily="18" charset="0"/>
                <a:cs typeface="Helvetic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9pPr>
          </a:lstStyle>
          <a:p>
            <a:pPr marL="457200" lvl="1" indent="0">
              <a:lnSpc>
                <a:spcPct val="90000"/>
              </a:lnSpc>
              <a:buNone/>
            </a:pPr>
            <a:r>
              <a:rPr lang="en-US" sz="1600" dirty="0" smtClean="0"/>
              <a:t>Removing no-go items 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237956" y="3501008"/>
            <a:ext cx="327585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200"/>
              </a:spcBef>
              <a:spcAft>
                <a:spcPct val="0"/>
              </a:spcAft>
              <a:buFont typeface="Wingdings" pitchFamily="2" charset="2"/>
              <a:buChar char="§"/>
              <a:defRPr sz="2000" b="1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003366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700">
                <a:solidFill>
                  <a:srgbClr val="003366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700">
                <a:solidFill>
                  <a:srgbClr val="003366"/>
                </a:solidFill>
                <a:latin typeface="Calibri" pitchFamily="34" charset="0"/>
                <a:ea typeface="Times New Roman" pitchFamily="18" charset="0"/>
                <a:cs typeface="Helvetic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Calibri" pitchFamily="34" charset="0"/>
                <a:ea typeface="Times New Roman" pitchFamily="18" charset="0"/>
                <a:cs typeface="Helvetic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9pPr>
          </a:lstStyle>
          <a:p>
            <a:pPr marL="457200" lvl="1" indent="0">
              <a:lnSpc>
                <a:spcPct val="90000"/>
              </a:lnSpc>
              <a:buNone/>
            </a:pPr>
            <a:r>
              <a:rPr lang="en-US" sz="1600" dirty="0" smtClean="0"/>
              <a:t>Ordering and refinement</a:t>
            </a:r>
          </a:p>
        </p:txBody>
      </p:sp>
    </p:spTree>
    <p:extLst>
      <p:ext uri="{BB962C8B-B14F-4D97-AF65-F5344CB8AC3E}">
        <p14:creationId xmlns:p14="http://schemas.microsoft.com/office/powerpoint/2010/main" xmlns="" val="39171020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Pipelined hybridization designs: Meta-level</a:t>
            </a:r>
          </a:p>
        </p:txBody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1800" dirty="0" smtClean="0"/>
              <a:t>Successor exploits a model delta built by predecessor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Examples</a:t>
            </a:r>
            <a:r>
              <a:rPr lang="en-US" dirty="0" smtClean="0"/>
              <a:t>: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Fab: 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Online news domain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CB recommender builds user models based on weighted term vectors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CF identifies similar peers based on these user models but makes recommendations based on ratings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Collaborative constraint-based meta-level RS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Collaborative filtering learns a constraint base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Knowledge-based RS computes recommendations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2295" y="1871424"/>
            <a:ext cx="1000124" cy="1000124"/>
          </a:xfrm>
          <a:prstGeom prst="rect">
            <a:avLst/>
          </a:prstGeom>
        </p:spPr>
      </p:pic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14679737"/>
              </p:ext>
            </p:extLst>
          </p:nvPr>
        </p:nvGraphicFramePr>
        <p:xfrm>
          <a:off x="827584" y="2132901"/>
          <a:ext cx="3528392" cy="449642"/>
        </p:xfrm>
        <a:graphic>
          <a:graphicData uri="http://schemas.openxmlformats.org/presentationml/2006/ole">
            <p:oleObj spid="_x0000_s5140" name="Formel" r:id="rId5" imgW="2031840" imgH="24120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4860655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3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34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34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34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34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34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34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34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34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34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34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34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34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34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34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34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34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34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34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34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34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34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of hybridization strategies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Only few works that compare strategies from the meta-perspective</a:t>
            </a:r>
          </a:p>
          <a:p>
            <a:pPr lvl="1"/>
            <a:r>
              <a:rPr lang="en-US" sz="1600" dirty="0" smtClean="0"/>
              <a:t>Like for instance, [Robin Burke 2002]</a:t>
            </a:r>
          </a:p>
          <a:p>
            <a:pPr lvl="1"/>
            <a:r>
              <a:rPr lang="en-US" sz="1600" dirty="0" smtClean="0"/>
              <a:t>Most datasets do not allow to compare different recommendation paradigms</a:t>
            </a:r>
          </a:p>
          <a:p>
            <a:pPr lvl="2"/>
            <a:r>
              <a:rPr lang="en-US" sz="1600" dirty="0" smtClean="0"/>
              <a:t>i.e. ratings, requirements, item features, domain knowledge, critiques rarely available in a single dataset</a:t>
            </a:r>
          </a:p>
          <a:p>
            <a:pPr lvl="1"/>
            <a:r>
              <a:rPr lang="en-US" sz="1600" dirty="0" smtClean="0"/>
              <a:t>Thus few conclusions that are supported by empirical findings</a:t>
            </a:r>
          </a:p>
          <a:p>
            <a:pPr lvl="2"/>
            <a:r>
              <a:rPr lang="en-US" sz="1600" dirty="0" smtClean="0"/>
              <a:t>Monolithic: some preprocessing effort traded-in for more knowledge included </a:t>
            </a:r>
          </a:p>
          <a:p>
            <a:pPr lvl="2"/>
            <a:r>
              <a:rPr lang="en-US" sz="1600" dirty="0" smtClean="0"/>
              <a:t>Parallel: requires careful matching of scores from different predictors</a:t>
            </a:r>
          </a:p>
          <a:p>
            <a:pPr lvl="2"/>
            <a:r>
              <a:rPr lang="en-US" sz="1600" dirty="0" smtClean="0"/>
              <a:t>Pipelined: works well for two antithetic approaches</a:t>
            </a:r>
          </a:p>
          <a:p>
            <a:r>
              <a:rPr lang="en-US" sz="1800" dirty="0" smtClean="0"/>
              <a:t>Netflix competition – "stacking" recommender systems</a:t>
            </a:r>
          </a:p>
          <a:p>
            <a:pPr lvl="1"/>
            <a:r>
              <a:rPr lang="en-US" sz="1600" dirty="0" smtClean="0"/>
              <a:t>Weighted design based on &gt;100 predictors – recommendation functions</a:t>
            </a:r>
          </a:p>
          <a:p>
            <a:pPr lvl="1"/>
            <a:r>
              <a:rPr lang="en-US" sz="1600" dirty="0" smtClean="0"/>
              <a:t>Adaptive switching of weights based on user model, context and meta-features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239585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recommender systems</a:t>
            </a:r>
          </a:p>
        </p:txBody>
      </p:sp>
      <p:grpSp>
        <p:nvGrpSpPr>
          <p:cNvPr id="2" name="Gruppieren 12"/>
          <p:cNvGrpSpPr>
            <a:grpSpLocks/>
          </p:cNvGrpSpPr>
          <p:nvPr/>
        </p:nvGrpSpPr>
        <p:grpSpPr bwMode="auto">
          <a:xfrm>
            <a:off x="4071938" y="3000375"/>
            <a:ext cx="4181475" cy="1547813"/>
            <a:chOff x="4786314" y="3071810"/>
            <a:chExt cx="4181496" cy="1547815"/>
          </a:xfrm>
        </p:grpSpPr>
        <p:pic>
          <p:nvPicPr>
            <p:cNvPr id="15378" name="Grafik 5" descr="Box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86314" y="3214686"/>
              <a:ext cx="1643074" cy="1365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9" name="Grafik 6" descr="Outputarrow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215074" y="3500438"/>
              <a:ext cx="1129063" cy="219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80" name="Grafik 7" descr="Output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358082" y="3071810"/>
              <a:ext cx="1609728" cy="1547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uppieren 13"/>
          <p:cNvGrpSpPr>
            <a:grpSpLocks/>
          </p:cNvGrpSpPr>
          <p:nvPr/>
        </p:nvGrpSpPr>
        <p:grpSpPr bwMode="auto">
          <a:xfrm>
            <a:off x="698500" y="1643063"/>
            <a:ext cx="3659188" cy="1296987"/>
            <a:chOff x="699167" y="1643050"/>
            <a:chExt cx="3658519" cy="1297164"/>
          </a:xfrm>
        </p:grpSpPr>
        <p:pic>
          <p:nvPicPr>
            <p:cNvPr id="15376" name="Grafik 10" descr="UM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99167" y="1643050"/>
              <a:ext cx="1801131" cy="967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7" name="Grafik 11" descr="UMarrow.pn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571736" y="2071678"/>
              <a:ext cx="1785950" cy="868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uppieren 18"/>
          <p:cNvGrpSpPr>
            <a:grpSpLocks/>
          </p:cNvGrpSpPr>
          <p:nvPr/>
        </p:nvGrpSpPr>
        <p:grpSpPr bwMode="auto">
          <a:xfrm>
            <a:off x="785813" y="2722563"/>
            <a:ext cx="3252787" cy="920750"/>
            <a:chOff x="857224" y="2722011"/>
            <a:chExt cx="3252812" cy="921303"/>
          </a:xfrm>
        </p:grpSpPr>
        <p:pic>
          <p:nvPicPr>
            <p:cNvPr id="15374" name="Grafik 16" descr="Commarrow.pn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143108" y="3143248"/>
              <a:ext cx="1966928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5" name="Grafik 15" descr="Community.png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857224" y="2722011"/>
              <a:ext cx="1428760" cy="849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uppieren 23"/>
          <p:cNvGrpSpPr>
            <a:grpSpLocks/>
          </p:cNvGrpSpPr>
          <p:nvPr/>
        </p:nvGrpSpPr>
        <p:grpSpPr bwMode="auto">
          <a:xfrm>
            <a:off x="714375" y="3857625"/>
            <a:ext cx="3143250" cy="739775"/>
            <a:chOff x="714348" y="3857628"/>
            <a:chExt cx="3143272" cy="739014"/>
          </a:xfrm>
        </p:grpSpPr>
        <p:pic>
          <p:nvPicPr>
            <p:cNvPr id="15372" name="Grafik 21" descr="PM.png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714348" y="3857628"/>
              <a:ext cx="1785950" cy="739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3" name="Grafik 22" descr="PMarrow.png"/>
            <p:cNvPicPr>
              <a:picLocks noChangeAspect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2714612" y="3929066"/>
              <a:ext cx="1143008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uppieren 27"/>
          <p:cNvGrpSpPr>
            <a:grpSpLocks/>
          </p:cNvGrpSpPr>
          <p:nvPr/>
        </p:nvGrpSpPr>
        <p:grpSpPr bwMode="auto">
          <a:xfrm>
            <a:off x="750888" y="4500563"/>
            <a:ext cx="3349625" cy="1357312"/>
            <a:chOff x="751620" y="4500570"/>
            <a:chExt cx="3348404" cy="1357322"/>
          </a:xfrm>
        </p:grpSpPr>
        <p:pic>
          <p:nvPicPr>
            <p:cNvPr id="15370" name="Grafik 25" descr="KM.png"/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751620" y="5000636"/>
              <a:ext cx="1677240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1" name="Grafik 26" descr="KMarrow.png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428860" y="4500570"/>
              <a:ext cx="1671164" cy="1047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368" name="Rechteck 28"/>
          <p:cNvSpPr>
            <a:spLocks noChangeArrowheads="1"/>
          </p:cNvSpPr>
          <p:nvPr/>
        </p:nvSpPr>
        <p:spPr bwMode="auto">
          <a:xfrm>
            <a:off x="4429125" y="1285875"/>
            <a:ext cx="4572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003366"/>
                </a:solidFill>
                <a:latin typeface="Calibri" pitchFamily="34" charset="0"/>
              </a:rPr>
              <a:t>Hybrid: combinations of various inputs and/or composition of different mechanism</a:t>
            </a:r>
          </a:p>
        </p:txBody>
      </p:sp>
      <p:sp>
        <p:nvSpPr>
          <p:cNvPr id="20" name="Rechteck 24"/>
          <p:cNvSpPr>
            <a:spLocks noChangeArrowheads="1"/>
          </p:cNvSpPr>
          <p:nvPr/>
        </p:nvSpPr>
        <p:spPr bwMode="auto">
          <a:xfrm>
            <a:off x="4139952" y="5517232"/>
            <a:ext cx="457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3366"/>
                </a:solidFill>
                <a:latin typeface="Calibri" pitchFamily="34" charset="0"/>
              </a:rPr>
              <a:t>Knowledge-based: "Tell me what fits based on my needs"</a:t>
            </a:r>
          </a:p>
        </p:txBody>
      </p:sp>
      <p:sp>
        <p:nvSpPr>
          <p:cNvPr id="21" name="Rechteck 19"/>
          <p:cNvSpPr>
            <a:spLocks noChangeArrowheads="1"/>
          </p:cNvSpPr>
          <p:nvPr/>
        </p:nvSpPr>
        <p:spPr bwMode="auto">
          <a:xfrm>
            <a:off x="4139952" y="5013176"/>
            <a:ext cx="45365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3366"/>
                </a:solidFill>
                <a:latin typeface="Calibri" pitchFamily="34" charset="0"/>
              </a:rPr>
              <a:t>Content-based: "Show me more of the same what I've liked</a:t>
            </a:r>
            <a:r>
              <a:rPr lang="en-US" sz="1600" b="0" dirty="0" smtClean="0"/>
              <a:t>"</a:t>
            </a:r>
            <a:endParaRPr lang="en-US" sz="1600" b="0" dirty="0"/>
          </a:p>
        </p:txBody>
      </p:sp>
      <p:sp>
        <p:nvSpPr>
          <p:cNvPr id="22" name="Rechteck 8"/>
          <p:cNvSpPr>
            <a:spLocks noChangeArrowheads="1"/>
          </p:cNvSpPr>
          <p:nvPr/>
        </p:nvSpPr>
        <p:spPr bwMode="auto">
          <a:xfrm>
            <a:off x="4139952" y="4509120"/>
            <a:ext cx="457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3366"/>
                </a:solidFill>
                <a:latin typeface="Calibri" pitchFamily="34" charset="0"/>
              </a:rPr>
              <a:t>Collaborative: "Tell me what's popular among my peers"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Literature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 smtClean="0"/>
              <a:t>[Robin Burke 2002] </a:t>
            </a:r>
            <a:r>
              <a:rPr lang="en-US" sz="1400" b="0" dirty="0" smtClean="0"/>
              <a:t>Hybrid </a:t>
            </a:r>
            <a:r>
              <a:rPr lang="en-US" sz="1400" b="0" dirty="0"/>
              <a:t>recommender systems: Survey and experiments, </a:t>
            </a:r>
            <a:r>
              <a:rPr lang="en-US" sz="1400" b="0" dirty="0" smtClean="0"/>
              <a:t>User Modeling </a:t>
            </a:r>
            <a:r>
              <a:rPr lang="en-US" sz="1400" b="0" dirty="0"/>
              <a:t>and User-Adapted Interaction </a:t>
            </a:r>
            <a:r>
              <a:rPr lang="en-US" sz="1400" dirty="0"/>
              <a:t>12</a:t>
            </a:r>
            <a:r>
              <a:rPr lang="en-US" sz="1400" b="0" dirty="0"/>
              <a:t> (2002), no. 4, </a:t>
            </a:r>
            <a:r>
              <a:rPr lang="en-US" sz="1400" b="0" dirty="0" smtClean="0"/>
              <a:t>331-370.</a:t>
            </a:r>
          </a:p>
          <a:p>
            <a:r>
              <a:rPr lang="en-US" sz="1400" dirty="0" smtClean="0"/>
              <a:t>[</a:t>
            </a:r>
            <a:r>
              <a:rPr lang="en-US" sz="1400" dirty="0" err="1" smtClean="0"/>
              <a:t>Prem</a:t>
            </a:r>
            <a:r>
              <a:rPr lang="en-US" sz="1400" dirty="0" smtClean="0"/>
              <a:t> Melville et al. 2002]</a:t>
            </a:r>
            <a:r>
              <a:rPr lang="en-US" sz="1400" b="0" dirty="0" smtClean="0"/>
              <a:t> </a:t>
            </a:r>
            <a:r>
              <a:rPr lang="en-US" sz="1400" b="0" i="1" dirty="0" smtClean="0"/>
              <a:t>Content-Boosted </a:t>
            </a:r>
            <a:r>
              <a:rPr lang="en-US" sz="1400" b="0" i="1" dirty="0"/>
              <a:t>Collaborative Filtering for Improved Recommendations</a:t>
            </a:r>
            <a:r>
              <a:rPr lang="en-US" sz="1400" b="0" dirty="0"/>
              <a:t>, </a:t>
            </a:r>
            <a:r>
              <a:rPr lang="en-US" sz="1400" b="0" dirty="0" smtClean="0"/>
              <a:t>Proceedings of </a:t>
            </a:r>
            <a:r>
              <a:rPr lang="en-US" sz="1400" b="0" dirty="0"/>
              <a:t>the 18th National Conference on </a:t>
            </a:r>
            <a:r>
              <a:rPr lang="en-US" sz="1400" b="0" dirty="0" smtClean="0"/>
              <a:t>Artificial </a:t>
            </a:r>
            <a:r>
              <a:rPr lang="en-US" sz="1400" b="0" dirty="0"/>
              <a:t>Intelligence (AAAI) (</a:t>
            </a:r>
            <a:r>
              <a:rPr lang="en-US" sz="1400" b="0" dirty="0" err="1" smtClean="0"/>
              <a:t>Edmonton,CAN</a:t>
            </a:r>
            <a:r>
              <a:rPr lang="en-US" sz="1400" b="0" dirty="0"/>
              <a:t>), American Association for </a:t>
            </a:r>
            <a:r>
              <a:rPr lang="en-US" sz="1400" b="0" dirty="0" smtClean="0"/>
              <a:t>Artificial </a:t>
            </a:r>
            <a:r>
              <a:rPr lang="en-US" sz="1400" b="0" dirty="0"/>
              <a:t>Intelligence, 2002, pp. </a:t>
            </a:r>
            <a:r>
              <a:rPr lang="en-US" sz="1400" b="0" dirty="0" smtClean="0"/>
              <a:t>187-192.</a:t>
            </a:r>
          </a:p>
          <a:p>
            <a:r>
              <a:rPr lang="es-ES" sz="1400" dirty="0" smtClean="0"/>
              <a:t>[Roberto Torres et al. 2004]</a:t>
            </a:r>
            <a:r>
              <a:rPr lang="en-US" sz="1400" dirty="0" smtClean="0"/>
              <a:t> </a:t>
            </a:r>
            <a:r>
              <a:rPr lang="en-US" sz="1400" b="0" i="1" dirty="0"/>
              <a:t>Enhancing digital libraries with </a:t>
            </a:r>
            <a:r>
              <a:rPr lang="en-US" sz="1400" b="0" i="1" dirty="0" err="1"/>
              <a:t>techlens</a:t>
            </a:r>
            <a:r>
              <a:rPr lang="en-US" sz="1400" b="0" dirty="0"/>
              <a:t>, International Joint </a:t>
            </a:r>
            <a:r>
              <a:rPr lang="en-US" sz="1400" b="0" dirty="0" smtClean="0"/>
              <a:t>Con</a:t>
            </a:r>
            <a:r>
              <a:rPr lang="de-DE" sz="1400" b="0" dirty="0" err="1" smtClean="0"/>
              <a:t>ference</a:t>
            </a:r>
            <a:r>
              <a:rPr lang="de-DE" sz="1400" b="0" dirty="0" smtClean="0"/>
              <a:t> </a:t>
            </a:r>
            <a:r>
              <a:rPr lang="de-DE" sz="1400" b="0" dirty="0"/>
              <a:t>on Digital Libraries (JCDL'04) (Tucson, AZ), 2004, pp. </a:t>
            </a:r>
            <a:r>
              <a:rPr lang="de-DE" sz="1400" b="0" dirty="0" smtClean="0"/>
              <a:t>228-236.</a:t>
            </a:r>
          </a:p>
          <a:p>
            <a:r>
              <a:rPr lang="en-US" sz="1400" dirty="0" smtClean="0"/>
              <a:t>[</a:t>
            </a:r>
            <a:r>
              <a:rPr lang="en-US" sz="1400" dirty="0" err="1" smtClean="0"/>
              <a:t>Chumki</a:t>
            </a:r>
            <a:r>
              <a:rPr lang="en-US" sz="1400" dirty="0" smtClean="0"/>
              <a:t> </a:t>
            </a:r>
            <a:r>
              <a:rPr lang="en-US" sz="1400" dirty="0" err="1" smtClean="0"/>
              <a:t>Basuet</a:t>
            </a:r>
            <a:r>
              <a:rPr lang="en-US" sz="1400" dirty="0" smtClean="0"/>
              <a:t> al. 1998] </a:t>
            </a:r>
            <a:r>
              <a:rPr lang="en-US" sz="1400" b="0" i="1" dirty="0"/>
              <a:t>Recommendation </a:t>
            </a:r>
            <a:r>
              <a:rPr lang="en-US" sz="1400" b="0" i="1" dirty="0" smtClean="0"/>
              <a:t>as classification</a:t>
            </a:r>
            <a:r>
              <a:rPr lang="en-US" sz="1400" b="0" i="1" dirty="0"/>
              <a:t>: using social and content-based information in </a:t>
            </a:r>
            <a:r>
              <a:rPr lang="en-US" sz="1400" b="0" i="1" dirty="0" smtClean="0"/>
              <a:t>recommendation</a:t>
            </a:r>
            <a:r>
              <a:rPr lang="en-US" sz="1400" b="0" dirty="0"/>
              <a:t>, In Proceedings of the 15th National Conference on </a:t>
            </a:r>
            <a:r>
              <a:rPr lang="en-US" sz="1400" b="0" dirty="0" smtClean="0"/>
              <a:t>Artificial Intelligence (AAAI'98</a:t>
            </a:r>
            <a:r>
              <a:rPr lang="en-US" sz="1400" b="0" dirty="0"/>
              <a:t>) (Madison, Wisconsin, USA States), American Association for </a:t>
            </a:r>
            <a:r>
              <a:rPr lang="en-US" sz="1400" b="0" dirty="0" err="1" smtClean="0"/>
              <a:t>Ar</a:t>
            </a:r>
            <a:r>
              <a:rPr lang="de-DE" sz="1400" b="0" dirty="0" err="1" smtClean="0"/>
              <a:t>tificial</a:t>
            </a:r>
            <a:r>
              <a:rPr lang="de-DE" sz="1400" b="0" dirty="0" smtClean="0"/>
              <a:t> </a:t>
            </a:r>
            <a:r>
              <a:rPr lang="de-DE" sz="1400" b="0" dirty="0" err="1"/>
              <a:t>Intelligence</a:t>
            </a:r>
            <a:r>
              <a:rPr lang="de-DE" sz="1400" b="0" dirty="0"/>
              <a:t>, 1998, pp. </a:t>
            </a:r>
            <a:r>
              <a:rPr lang="de-DE" sz="1400" b="0" dirty="0" smtClean="0"/>
              <a:t>714-720</a:t>
            </a:r>
            <a:r>
              <a:rPr lang="de-DE" sz="1400" b="0" dirty="0"/>
              <a:t>.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xmlns="" val="2490828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recommender systems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 smtClean="0"/>
              <a:t>All three base techniques are naturally incorporated by a good sales assistant (at different stages of the sales act) </a:t>
            </a:r>
            <a:r>
              <a:rPr lang="en-US" sz="1800" b="1" dirty="0" smtClean="0"/>
              <a:t>but</a:t>
            </a:r>
            <a:r>
              <a:rPr lang="en-US" sz="1800" dirty="0" smtClean="0"/>
              <a:t> have their shortcomings</a:t>
            </a:r>
          </a:p>
          <a:p>
            <a:pPr lvl="1"/>
            <a:r>
              <a:rPr lang="en-US" sz="1600" dirty="0" smtClean="0"/>
              <a:t>For instance, cold start problems  </a:t>
            </a:r>
            <a:r>
              <a:rPr lang="en-US" sz="1600" dirty="0"/>
              <a:t/>
            </a:r>
            <a:br>
              <a:rPr lang="en-US" sz="1600" dirty="0"/>
            </a:br>
            <a:endParaRPr lang="en-US" sz="1800" dirty="0" smtClean="0"/>
          </a:p>
          <a:p>
            <a:r>
              <a:rPr lang="en-US" sz="1800" dirty="0" smtClean="0"/>
              <a:t>Idea of crossing two (or more) species/implementations</a:t>
            </a:r>
          </a:p>
          <a:p>
            <a:pPr lvl="1"/>
            <a:r>
              <a:rPr lang="en-US" sz="1600" i="1" dirty="0" err="1" smtClean="0"/>
              <a:t>hybrida</a:t>
            </a:r>
            <a:r>
              <a:rPr lang="en-US" sz="1600" dirty="0" smtClean="0"/>
              <a:t> [lat.]: denotes an object made by combining two different elements</a:t>
            </a:r>
          </a:p>
          <a:p>
            <a:pPr lvl="1"/>
            <a:r>
              <a:rPr lang="en-US" sz="1600" dirty="0" smtClean="0"/>
              <a:t>Avoid some of the shortcomings</a:t>
            </a:r>
          </a:p>
          <a:p>
            <a:pPr lvl="1"/>
            <a:r>
              <a:rPr lang="en-US" sz="1600" dirty="0" smtClean="0"/>
              <a:t>Reach desirable properties not (or only inconsistently) present in parent individuals</a:t>
            </a:r>
          </a:p>
          <a:p>
            <a:endParaRPr lang="en-US" sz="1800" dirty="0" smtClean="0"/>
          </a:p>
          <a:p>
            <a:r>
              <a:rPr lang="en-US" sz="1800" dirty="0" smtClean="0"/>
              <a:t>Different hybridization designs </a:t>
            </a:r>
          </a:p>
          <a:p>
            <a:pPr lvl="1"/>
            <a:r>
              <a:rPr lang="en-US" sz="1600" dirty="0" smtClean="0"/>
              <a:t>Parallel use of several systems</a:t>
            </a:r>
          </a:p>
          <a:p>
            <a:pPr lvl="1"/>
            <a:r>
              <a:rPr lang="en-US" sz="1600" dirty="0" smtClean="0"/>
              <a:t>Monolithic exploiting different features</a:t>
            </a:r>
          </a:p>
          <a:p>
            <a:pPr lvl="1"/>
            <a:r>
              <a:rPr lang="en-US" sz="1600" dirty="0" smtClean="0"/>
              <a:t>Pipelined invocation of different systems </a:t>
            </a:r>
          </a:p>
        </p:txBody>
      </p:sp>
    </p:spTree>
    <p:extLst>
      <p:ext uri="{BB962C8B-B14F-4D97-AF65-F5344CB8AC3E}">
        <p14:creationId xmlns:p14="http://schemas.microsoft.com/office/powerpoint/2010/main" xmlns="" val="37401714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Monolithic hybridization design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 smtClean="0"/>
              <a:t>Only a single recommendation component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sz="1800" dirty="0" smtClean="0"/>
              <a:t>Hybridization is "virtual" in the sense that</a:t>
            </a:r>
          </a:p>
          <a:p>
            <a:pPr lvl="1"/>
            <a:r>
              <a:rPr lang="en-US" sz="1600" dirty="0" smtClean="0"/>
              <a:t>Features/knowledge sources of different paradigms are combined</a:t>
            </a:r>
          </a:p>
        </p:txBody>
      </p:sp>
      <p:pic>
        <p:nvPicPr>
          <p:cNvPr id="31748" name="Picture 5" descr="Chapter_5_fusioned_hybri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1" y="2492995"/>
            <a:ext cx="5688806" cy="1656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735496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Monolithic hybridization designs: Feature combination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 smtClean="0"/>
              <a:t>Combination of several knowledge sources</a:t>
            </a:r>
          </a:p>
          <a:p>
            <a:pPr lvl="1"/>
            <a:r>
              <a:rPr lang="en-US" sz="1600" dirty="0" smtClean="0"/>
              <a:t>E.g.: Ratings and user demographics or explicit requirements and needs used for similarity computation</a:t>
            </a:r>
          </a:p>
          <a:p>
            <a:endParaRPr lang="en-US" dirty="0" smtClean="0"/>
          </a:p>
          <a:p>
            <a:r>
              <a:rPr lang="en-US" sz="1800" dirty="0"/>
              <a:t>"</a:t>
            </a:r>
            <a:r>
              <a:rPr lang="en-US" sz="1800" dirty="0" smtClean="0"/>
              <a:t>Hybrid" content features:</a:t>
            </a:r>
          </a:p>
          <a:p>
            <a:pPr lvl="1"/>
            <a:r>
              <a:rPr lang="en-US" sz="1600" dirty="0" smtClean="0"/>
              <a:t>Social features: Movies liked by user</a:t>
            </a:r>
          </a:p>
          <a:p>
            <a:pPr lvl="1"/>
            <a:r>
              <a:rPr lang="en-US" sz="1600" dirty="0" smtClean="0"/>
              <a:t>Content features: Comedies liked by user, dramas liked by user</a:t>
            </a:r>
          </a:p>
          <a:p>
            <a:pPr lvl="1"/>
            <a:r>
              <a:rPr lang="en-US" sz="1600" dirty="0" smtClean="0"/>
              <a:t>Hybrid features: user likes many movies that are comedies, …</a:t>
            </a:r>
          </a:p>
          <a:p>
            <a:pPr lvl="1"/>
            <a:endParaRPr lang="en-US" dirty="0" smtClean="0"/>
          </a:p>
          <a:p>
            <a:pPr lvl="1"/>
            <a:r>
              <a:rPr lang="en-US" sz="1600" dirty="0" smtClean="0"/>
              <a:t>“</a:t>
            </a:r>
            <a:r>
              <a:rPr lang="en-US" sz="1600" i="1" dirty="0" smtClean="0"/>
              <a:t>the common knowledge engineering effort that involves inventing good features to enable successful learning</a:t>
            </a:r>
            <a:r>
              <a:rPr lang="en-US" sz="1600" dirty="0" smtClean="0"/>
              <a:t>” </a:t>
            </a:r>
            <a:r>
              <a:rPr lang="en-US" sz="1600" dirty="0"/>
              <a:t>[</a:t>
            </a:r>
            <a:r>
              <a:rPr lang="en-US" sz="1600" dirty="0" err="1"/>
              <a:t>Chumki</a:t>
            </a:r>
            <a:r>
              <a:rPr lang="en-US" sz="1600" dirty="0"/>
              <a:t> </a:t>
            </a:r>
            <a:r>
              <a:rPr lang="en-US" sz="1600" dirty="0" err="1"/>
              <a:t>Basuet</a:t>
            </a:r>
            <a:r>
              <a:rPr lang="en-US" sz="1600" dirty="0"/>
              <a:t> al. 1998]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1348000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Monolithic hybridization designs: Feature augmentation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 smtClean="0"/>
              <a:t>Content-boosted collaborative filtering </a:t>
            </a:r>
            <a:r>
              <a:rPr lang="en-US" sz="1800" dirty="0"/>
              <a:t>[</a:t>
            </a:r>
            <a:r>
              <a:rPr lang="en-US" sz="1800" dirty="0" err="1"/>
              <a:t>Prem</a:t>
            </a:r>
            <a:r>
              <a:rPr lang="en-US" sz="1800" dirty="0"/>
              <a:t> Melville et al. 2002]</a:t>
            </a:r>
            <a:r>
              <a:rPr lang="en-US" sz="1800" b="0" dirty="0"/>
              <a:t> </a:t>
            </a:r>
            <a:endParaRPr lang="en-US" sz="1800" dirty="0" smtClean="0"/>
          </a:p>
          <a:p>
            <a:pPr lvl="1"/>
            <a:r>
              <a:rPr lang="en-US" sz="1600" dirty="0" smtClean="0"/>
              <a:t>Based on content features additional ratings are created</a:t>
            </a:r>
          </a:p>
          <a:p>
            <a:pPr lvl="1"/>
            <a:r>
              <a:rPr lang="en-US" sz="1600" dirty="0" smtClean="0"/>
              <a:t>E.g. Alice likes Items 1 and 3 (unary ratings)</a:t>
            </a:r>
          </a:p>
          <a:p>
            <a:pPr lvl="2"/>
            <a:r>
              <a:rPr lang="en-US" sz="1600" dirty="0" smtClean="0"/>
              <a:t> Item7 is similar to 1 and 3 by a degree of 0.75</a:t>
            </a:r>
          </a:p>
          <a:p>
            <a:pPr lvl="2"/>
            <a:r>
              <a:rPr lang="en-US" sz="1600" dirty="0" smtClean="0"/>
              <a:t>Thus Alice likes Item7 by 0.75</a:t>
            </a:r>
          </a:p>
          <a:p>
            <a:pPr lvl="1"/>
            <a:r>
              <a:rPr lang="en-US" sz="1600" dirty="0" smtClean="0"/>
              <a:t>Item matrices become less sparse</a:t>
            </a:r>
          </a:p>
          <a:p>
            <a:pPr lvl="1"/>
            <a:r>
              <a:rPr lang="en-US" sz="1600" dirty="0" smtClean="0"/>
              <a:t>Significance weighting and adjustment factors</a:t>
            </a:r>
          </a:p>
          <a:p>
            <a:pPr lvl="2"/>
            <a:r>
              <a:rPr lang="en-US" sz="1600" dirty="0" smtClean="0"/>
              <a:t>Peers with more co-rated items are more important</a:t>
            </a:r>
          </a:p>
          <a:p>
            <a:pPr lvl="2"/>
            <a:r>
              <a:rPr lang="en-US" sz="1600" dirty="0" smtClean="0"/>
              <a:t>Higher confidence in content-based prediction, if higher number of own ratings</a:t>
            </a:r>
          </a:p>
          <a:p>
            <a:r>
              <a:rPr lang="en-US" sz="1800" dirty="0" smtClean="0"/>
              <a:t>Recommendation of research papers </a:t>
            </a:r>
            <a:r>
              <a:rPr lang="es-ES" sz="1800" dirty="0"/>
              <a:t>[Roberto Torres et al. 2004]</a:t>
            </a:r>
            <a:r>
              <a:rPr lang="en-US" sz="1800" dirty="0"/>
              <a:t> </a:t>
            </a:r>
            <a:endParaRPr lang="en-US" sz="1800" dirty="0" smtClean="0"/>
          </a:p>
          <a:p>
            <a:pPr lvl="1"/>
            <a:r>
              <a:rPr lang="en-US" sz="1600" dirty="0" smtClean="0"/>
              <a:t>Citations interpreted as collaborative recommendations</a:t>
            </a:r>
          </a:p>
        </p:txBody>
      </p:sp>
    </p:spTree>
    <p:extLst>
      <p:ext uri="{BB962C8B-B14F-4D97-AF65-F5344CB8AC3E}">
        <p14:creationId xmlns:p14="http://schemas.microsoft.com/office/powerpoint/2010/main" xmlns="" val="29569542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Parallelized hybridization design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828800"/>
          </a:xfrm>
        </p:spPr>
        <p:txBody>
          <a:bodyPr/>
          <a:lstStyle/>
          <a:p>
            <a:r>
              <a:rPr lang="en-US" sz="1800" dirty="0" smtClean="0"/>
              <a:t>Output of several existing implementations combined</a:t>
            </a:r>
          </a:p>
          <a:p>
            <a:r>
              <a:rPr lang="en-US" sz="1800" dirty="0" smtClean="0"/>
              <a:t>Least invasive design</a:t>
            </a:r>
          </a:p>
          <a:p>
            <a:r>
              <a:rPr lang="en-US" sz="1800" dirty="0" smtClean="0"/>
              <a:t>Some weighting or voting scheme</a:t>
            </a:r>
          </a:p>
          <a:p>
            <a:pPr lvl="1"/>
            <a:r>
              <a:rPr lang="en-US" sz="1600" dirty="0" smtClean="0"/>
              <a:t>Weights can be learned dynamically</a:t>
            </a:r>
          </a:p>
          <a:p>
            <a:pPr lvl="1"/>
            <a:r>
              <a:rPr lang="en-US" sz="1600" dirty="0" smtClean="0"/>
              <a:t>Extreme case of dynamic weighting is switching</a:t>
            </a:r>
          </a:p>
        </p:txBody>
      </p:sp>
      <p:pic>
        <p:nvPicPr>
          <p:cNvPr id="34820" name="Picture 4" descr="Chapter_5_parallel_hybri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552" y="3747469"/>
            <a:ext cx="5468519" cy="1625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734961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Tabel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0772498"/>
              </p:ext>
            </p:extLst>
          </p:nvPr>
        </p:nvGraphicFramePr>
        <p:xfrm>
          <a:off x="2555776" y="4221088"/>
          <a:ext cx="3816423" cy="182880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272141"/>
                <a:gridCol w="1272141"/>
                <a:gridCol w="1272141"/>
              </a:tblGrid>
              <a:tr h="276031">
                <a:tc gridSpan="3">
                  <a:txBody>
                    <a:bodyPr/>
                    <a:lstStyle/>
                    <a:p>
                      <a:r>
                        <a:rPr lang="de-DE" sz="1400" dirty="0" err="1" smtClean="0"/>
                        <a:t>Recommender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weighted</a:t>
                      </a:r>
                      <a:r>
                        <a:rPr lang="de-DE" sz="1400" baseline="0" dirty="0" smtClean="0"/>
                        <a:t>(0.5:0.5)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276031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Item1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0.65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</a:t>
                      </a:r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6031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Item2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0.45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2</a:t>
                      </a:r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6031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Item3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0.35</a:t>
                      </a:r>
                      <a:endParaRPr lang="de-DE" sz="14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3</a:t>
                      </a:r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6031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Item4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0.05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4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6031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Item5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0.00</a:t>
                      </a:r>
                      <a:endParaRPr lang="de-DE" sz="14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Parallelized hybridization design: Weighted</a:t>
            </a:r>
          </a:p>
        </p:txBody>
      </p:sp>
      <p:sp>
        <p:nvSpPr>
          <p:cNvPr id="35846" name="Rectangle 11"/>
          <p:cNvSpPr>
            <a:spLocks noChangeArrowheads="1"/>
          </p:cNvSpPr>
          <p:nvPr/>
        </p:nvSpPr>
        <p:spPr bwMode="auto">
          <a:xfrm>
            <a:off x="467544" y="1423317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Compute weighted sum: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endParaRPr lang="en-US" sz="2000" b="0" dirty="0" smtClean="0">
              <a:solidFill>
                <a:srgbClr val="003366"/>
              </a:solidFill>
            </a:endParaRP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03556203"/>
              </p:ext>
            </p:extLst>
          </p:nvPr>
        </p:nvGraphicFramePr>
        <p:xfrm>
          <a:off x="3028950" y="1173163"/>
          <a:ext cx="3708400" cy="739775"/>
        </p:xfrm>
        <a:graphic>
          <a:graphicData uri="http://schemas.openxmlformats.org/presentationml/2006/ole">
            <p:oleObj spid="_x0000_s1049" name="Formel" r:id="rId4" imgW="2768400" imgH="558720" progId="Equation.3">
              <p:embed/>
            </p:oleObj>
          </a:graphicData>
        </a:graphic>
      </p:graphicFrame>
      <p:pic>
        <p:nvPicPr>
          <p:cNvPr id="3" name="Bild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2" y="1412776"/>
            <a:ext cx="3404964" cy="1020688"/>
          </a:xfrm>
          <a:prstGeom prst="rect">
            <a:avLst/>
          </a:prstGeom>
        </p:spPr>
      </p:pic>
      <p:pic>
        <p:nvPicPr>
          <p:cNvPr id="5" name="Bild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21" y="1988840"/>
            <a:ext cx="2070100" cy="457200"/>
          </a:xfrm>
          <a:prstGeom prst="rect">
            <a:avLst/>
          </a:prstGeom>
        </p:spPr>
      </p:pic>
      <p:graphicFrame>
        <p:nvGraphicFramePr>
          <p:cNvPr id="18" name="Tabel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83230596"/>
              </p:ext>
            </p:extLst>
          </p:nvPr>
        </p:nvGraphicFramePr>
        <p:xfrm>
          <a:off x="683568" y="2132856"/>
          <a:ext cx="3168351" cy="182880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056117"/>
                <a:gridCol w="1056117"/>
                <a:gridCol w="1056117"/>
              </a:tblGrid>
              <a:tr h="300033">
                <a:tc gridSpan="3">
                  <a:txBody>
                    <a:bodyPr/>
                    <a:lstStyle/>
                    <a:p>
                      <a:r>
                        <a:rPr lang="de-DE" sz="1400" dirty="0" err="1" smtClean="0"/>
                        <a:t>Recommender</a:t>
                      </a:r>
                      <a:r>
                        <a:rPr lang="de-DE" sz="1400" dirty="0" smtClean="0"/>
                        <a:t> 1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Item1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0.5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</a:t>
                      </a:r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Item2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Item3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0.3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2</a:t>
                      </a:r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Item4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0.1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3</a:t>
                      </a:r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Item5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</a:t>
                      </a:r>
                      <a:endParaRPr lang="de-DE" sz="14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Tabel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27139986"/>
              </p:ext>
            </p:extLst>
          </p:nvPr>
        </p:nvGraphicFramePr>
        <p:xfrm>
          <a:off x="5364088" y="2132856"/>
          <a:ext cx="3168351" cy="182880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056117"/>
                <a:gridCol w="1056117"/>
                <a:gridCol w="1056117"/>
              </a:tblGrid>
              <a:tr h="276031">
                <a:tc gridSpan="3">
                  <a:txBody>
                    <a:bodyPr/>
                    <a:lstStyle/>
                    <a:p>
                      <a:r>
                        <a:rPr lang="de-DE" sz="1400" dirty="0" err="1" smtClean="0"/>
                        <a:t>Recommender</a:t>
                      </a:r>
                      <a:r>
                        <a:rPr lang="de-DE" sz="1400" dirty="0" smtClean="0"/>
                        <a:t> 2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276031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Item1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0.8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2</a:t>
                      </a:r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6031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Item2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0.9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</a:t>
                      </a:r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6031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Item3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0.4</a:t>
                      </a:r>
                      <a:endParaRPr lang="de-DE" sz="14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3</a:t>
                      </a:r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6031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Item4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6031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Item5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0</a:t>
                      </a:r>
                      <a:endParaRPr lang="de-DE" sz="14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5848" name="Oval 14"/>
          <p:cNvSpPr>
            <a:spLocks noChangeArrowheads="1"/>
          </p:cNvSpPr>
          <p:nvPr/>
        </p:nvSpPr>
        <p:spPr bwMode="auto">
          <a:xfrm>
            <a:off x="1692052" y="2493020"/>
            <a:ext cx="647700" cy="215900"/>
          </a:xfrm>
          <a:prstGeom prst="ellipse">
            <a:avLst/>
          </a:prstGeom>
          <a:noFill/>
          <a:ln w="9525" algn="ctr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1" name="Line 17"/>
          <p:cNvSpPr>
            <a:spLocks noChangeShapeType="1"/>
          </p:cNvSpPr>
          <p:nvPr/>
        </p:nvSpPr>
        <p:spPr bwMode="auto">
          <a:xfrm>
            <a:off x="2195737" y="2708920"/>
            <a:ext cx="1512168" cy="1944216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52" name="Line 18"/>
          <p:cNvSpPr>
            <a:spLocks noChangeShapeType="1"/>
          </p:cNvSpPr>
          <p:nvPr/>
        </p:nvSpPr>
        <p:spPr bwMode="auto">
          <a:xfrm flipH="1">
            <a:off x="4499992" y="2708921"/>
            <a:ext cx="2016224" cy="1944216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50" name="Oval 16"/>
          <p:cNvSpPr>
            <a:spLocks noChangeArrowheads="1"/>
          </p:cNvSpPr>
          <p:nvPr/>
        </p:nvSpPr>
        <p:spPr bwMode="auto">
          <a:xfrm>
            <a:off x="3779912" y="4581128"/>
            <a:ext cx="647700" cy="215900"/>
          </a:xfrm>
          <a:prstGeom prst="ellipse">
            <a:avLst/>
          </a:prstGeom>
          <a:noFill/>
          <a:ln w="9525" algn="ctr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9" name="Oval 15"/>
          <p:cNvSpPr>
            <a:spLocks noChangeArrowheads="1"/>
          </p:cNvSpPr>
          <p:nvPr/>
        </p:nvSpPr>
        <p:spPr bwMode="auto">
          <a:xfrm>
            <a:off x="6300192" y="2492896"/>
            <a:ext cx="647700" cy="215900"/>
          </a:xfrm>
          <a:prstGeom prst="ellipse">
            <a:avLst/>
          </a:prstGeom>
          <a:noFill/>
          <a:ln w="9525" algn="ctr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1750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Parallelized hybridization design: Weighted</a:t>
            </a:r>
          </a:p>
        </p:txBody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39888"/>
            <a:ext cx="8229600" cy="4525962"/>
          </a:xfrm>
        </p:spPr>
        <p:txBody>
          <a:bodyPr/>
          <a:lstStyle/>
          <a:p>
            <a:r>
              <a:rPr lang="en-GB" smtClean="0"/>
              <a:t>BUT, how to derive weights?</a:t>
            </a:r>
          </a:p>
          <a:p>
            <a:pPr lvl="1"/>
            <a:r>
              <a:rPr lang="en-GB" smtClean="0"/>
              <a:t>Estimate, e.g. by empirical bootstrapping</a:t>
            </a:r>
          </a:p>
          <a:p>
            <a:pPr lvl="1"/>
            <a:r>
              <a:rPr lang="en-GB" smtClean="0"/>
              <a:t>Dynamic adjustment of weights</a:t>
            </a:r>
          </a:p>
          <a:p>
            <a:endParaRPr lang="en-GB" smtClean="0"/>
          </a:p>
          <a:p>
            <a:r>
              <a:rPr lang="en-GB" smtClean="0"/>
              <a:t>Empirical bootstrapping</a:t>
            </a:r>
          </a:p>
          <a:p>
            <a:pPr lvl="1"/>
            <a:r>
              <a:rPr lang="en-GB" smtClean="0"/>
              <a:t>Historic data is needed</a:t>
            </a:r>
          </a:p>
          <a:p>
            <a:pPr lvl="1"/>
            <a:r>
              <a:rPr lang="en-GB" smtClean="0"/>
              <a:t>Compute different weightings</a:t>
            </a:r>
          </a:p>
          <a:p>
            <a:pPr lvl="1"/>
            <a:r>
              <a:rPr lang="en-GB" smtClean="0"/>
              <a:t>Decide which one does best</a:t>
            </a:r>
          </a:p>
          <a:p>
            <a:pPr lvl="1"/>
            <a:endParaRPr lang="en-GB" smtClean="0"/>
          </a:p>
          <a:p>
            <a:r>
              <a:rPr lang="en-GB" smtClean="0"/>
              <a:t>Dynamic adjustment of weights </a:t>
            </a:r>
          </a:p>
          <a:p>
            <a:pPr lvl="1"/>
            <a:r>
              <a:rPr lang="en-GB" smtClean="0"/>
              <a:t>Start with for instance uniform weight distribution</a:t>
            </a:r>
          </a:p>
          <a:p>
            <a:pPr lvl="1"/>
            <a:r>
              <a:rPr lang="en-GB" smtClean="0"/>
              <a:t>For each user adapt weights to minimize error of prediction</a:t>
            </a:r>
          </a:p>
          <a:p>
            <a:pPr lvl="1">
              <a:buFontTx/>
              <a:buNone/>
            </a:pPr>
            <a:r>
              <a:rPr lang="en-GB" smtClean="0"/>
              <a:t> </a:t>
            </a:r>
          </a:p>
        </p:txBody>
      </p:sp>
      <p:sp>
        <p:nvSpPr>
          <p:cNvPr id="36868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noFill/>
        </p:spPr>
        <p:txBody>
          <a:bodyPr/>
          <a:lstStyle/>
          <a:p>
            <a:r>
              <a:rPr lang="de-DE" smtClean="0">
                <a:latin typeface="Arial" pitchFamily="34" charset="0"/>
              </a:rPr>
              <a:t>Markus Zanker, University Klagenfurt, markus.zanker@uni-klu.ac.at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32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2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32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2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2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32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32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2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32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32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32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32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2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32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32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2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32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32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32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32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32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7_habv">
  <a:themeElements>
    <a:clrScheme name="17_hab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7_habv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7_hab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17_habv</Template>
  <TotalTime>0</TotalTime>
  <Words>1132</Words>
  <Application>Microsoft Office PowerPoint</Application>
  <PresentationFormat>Bildschirmpräsentation (4:3)</PresentationFormat>
  <Paragraphs>354</Paragraphs>
  <Slides>20</Slides>
  <Notes>18</Notes>
  <HiddenSlides>0</HiddenSlides>
  <MMClips>0</MMClips>
  <ScaleCrop>false</ScaleCrop>
  <HeadingPairs>
    <vt:vector size="6" baseType="variant">
      <vt:variant>
        <vt:lpstr>Design</vt:lpstr>
      </vt:variant>
      <vt:variant>
        <vt:i4>2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20</vt:i4>
      </vt:variant>
    </vt:vector>
  </HeadingPairs>
  <TitlesOfParts>
    <vt:vector size="24" baseType="lpstr">
      <vt:lpstr>17_habv</vt:lpstr>
      <vt:lpstr>Benutzerdefiniertes Design</vt:lpstr>
      <vt:lpstr>Microsoft Formel-Editor 3.0</vt:lpstr>
      <vt:lpstr>Formel</vt:lpstr>
      <vt:lpstr>Folie 1</vt:lpstr>
      <vt:lpstr>Hybrid recommender systems</vt:lpstr>
      <vt:lpstr>Hybrid recommender systems</vt:lpstr>
      <vt:lpstr>Monolithic hybridization design</vt:lpstr>
      <vt:lpstr>Monolithic hybridization designs: Feature combination</vt:lpstr>
      <vt:lpstr>Monolithic hybridization designs: Feature augmentation</vt:lpstr>
      <vt:lpstr>Parallelized hybridization design</vt:lpstr>
      <vt:lpstr>Parallelized hybridization design: Weighted</vt:lpstr>
      <vt:lpstr>Parallelized hybridization design: Weighted</vt:lpstr>
      <vt:lpstr>Parallelized hybridization design: Weighted</vt:lpstr>
      <vt:lpstr>Parallelized hybridization design: Weighted</vt:lpstr>
      <vt:lpstr>Parallelized hybridization design: Switching</vt:lpstr>
      <vt:lpstr>Parallelized hybridization design: Mixed</vt:lpstr>
      <vt:lpstr>Pipelined hybridization designs</vt:lpstr>
      <vt:lpstr>Pipelined hybridization designs: Cascade</vt:lpstr>
      <vt:lpstr>Pipelined hybridization designs: Cascade</vt:lpstr>
      <vt:lpstr>Pipelined hybridization designs: Cascade</vt:lpstr>
      <vt:lpstr>Pipelined hybridization designs: Meta-level</vt:lpstr>
      <vt:lpstr>Limitations of hybridization strategies</vt:lpstr>
      <vt:lpstr>Literature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Recommender Systems</dc:title>
  <dc:creator>markus</dc:creator>
  <cp:lastModifiedBy>markus</cp:lastModifiedBy>
  <cp:revision>1168</cp:revision>
  <dcterms:created xsi:type="dcterms:W3CDTF">2006-04-22T09:23:14Z</dcterms:created>
  <dcterms:modified xsi:type="dcterms:W3CDTF">2011-08-26T19:25:28Z</dcterms:modified>
</cp:coreProperties>
</file>