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10"/>
  </p:notesMasterIdLst>
  <p:handoutMasterIdLst>
    <p:handoutMasterId r:id="rId11"/>
  </p:handoutMasterIdLst>
  <p:sldIdLst>
    <p:sldId id="998" r:id="rId3"/>
    <p:sldId id="1070" r:id="rId4"/>
    <p:sldId id="1071" r:id="rId5"/>
    <p:sldId id="1072" r:id="rId6"/>
    <p:sldId id="1073" r:id="rId7"/>
    <p:sldId id="1064" r:id="rId8"/>
    <p:sldId id="1074" r:id="rId9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42" autoAdjust="0"/>
    <p:restoredTop sz="96686" autoAdjust="0"/>
  </p:normalViewPr>
  <p:slideViewPr>
    <p:cSldViewPr>
      <p:cViewPr varScale="1">
        <p:scale>
          <a:sx n="119" d="100"/>
          <a:sy n="119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1366769-0C17-442A-895B-E938084F436D}" type="datetimeFigureOut">
              <a:rPr lang="de-DE"/>
              <a:pPr>
                <a:defRPr/>
              </a:pPr>
              <a:t>23.08.2011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5F8A2BA-4E50-4B93-8DA2-75B10B09DE6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1739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98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0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E7A11710-6318-4617-9CDC-41D645B514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5559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3702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8096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3307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9565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3986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11710-6318-4617-9CDC-41D645B5145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3255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89924-F2A9-4BBB-9DBD-AA0F96B054D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1795E-3ECA-4C95-BCC9-8B66459B9F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E1444-A1E0-45AF-A236-3B3D424DFB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0D5B4-BAC5-4E36-8E18-4DE2087EEF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82407-C7F1-4A86-ABD2-6231783DAF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3C93-6A03-4BA4-BE34-C1BBD498D45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Font typeface="Wingdings" pitchFamily="2" charset="2"/>
              <a:buChar char="§"/>
              <a:defRPr b="1"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buFont typeface="Wingdings" pitchFamily="2" charset="2"/>
              <a:buChar char="§"/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B71DE-601B-4891-9028-39B593DA36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EEBF1-BAC0-449B-B736-909E61948D1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1B00E-1FD8-46A3-A44A-C212E3F1B9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4939F-943C-492D-80C1-3D8DA17C9DB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E023-C9DB-4F88-9786-13E80C3477E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Markus Zanker, University Klagenfurt, markus.zanker@uni-klu.ac.at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12192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907338" y="6248400"/>
            <a:ext cx="696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000" b="0" dirty="0"/>
              <a:t>- </a:t>
            </a:r>
            <a:fld id="{2E9B48F2-B8AA-4947-B56E-BF420C312FAC}" type="slidenum">
              <a:rPr lang="de-DE" sz="1000" b="0"/>
              <a:pPr>
                <a:defRPr/>
              </a:pPr>
              <a:t>‹Nr.›</a:t>
            </a:fld>
            <a:r>
              <a:rPr lang="de-DE" sz="1000" b="0" dirty="0"/>
              <a:t> -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" y="6096000"/>
            <a:ext cx="8001000" cy="0"/>
          </a:xfrm>
          <a:prstGeom prst="line">
            <a:avLst/>
          </a:prstGeom>
          <a:noFill/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539750" y="6245225"/>
            <a:ext cx="4464050" cy="476250"/>
          </a:xfrm>
          <a:prstGeom prst="rect">
            <a:avLst/>
          </a:prstGeom>
          <a:ln/>
        </p:spPr>
        <p:txBody>
          <a:bodyPr/>
          <a:lstStyle>
            <a:lvl1pPr>
              <a:defRPr sz="1000" b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Tutorial: Introduction to Recommender Systems, ACM SAC 2010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0033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003366"/>
          </a:solidFill>
          <a:latin typeface="+mn-lt"/>
          <a:ea typeface="Times New Roman" pitchFamily="18" charset="0"/>
          <a:cs typeface="Helvetica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BBD004AC-48FD-42AD-B4D1-61F927313C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285852" y="2643182"/>
            <a:ext cx="664373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600" dirty="0" smtClean="0">
                <a:ln>
                  <a:prstDash val="solid"/>
                </a:ln>
                <a:solidFill>
                  <a:srgbClr val="002060"/>
                </a:solidFill>
                <a:latin typeface="Calibri" pitchFamily="34" charset="0"/>
              </a:rPr>
              <a:t>Recommendations in ubiquitous environments</a:t>
            </a:r>
            <a:endParaRPr lang="en-US" sz="3600" dirty="0">
              <a:ln>
                <a:prstDash val="solid"/>
              </a:ln>
              <a:solidFill>
                <a:srgbClr val="00206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92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applications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Mobile applications have been a domain for recommendation</a:t>
            </a:r>
          </a:p>
          <a:p>
            <a:pPr lvl="1"/>
            <a:endParaRPr lang="en-IE" dirty="0" smtClean="0"/>
          </a:p>
          <a:p>
            <a:pPr lvl="1"/>
            <a:r>
              <a:rPr lang="en-IE" dirty="0" smtClean="0"/>
              <a:t>small display sizes and space limitations</a:t>
            </a:r>
          </a:p>
          <a:p>
            <a:pPr lvl="1"/>
            <a:r>
              <a:rPr lang="en-IE" dirty="0" smtClean="0"/>
              <a:t>naturally require personalized information</a:t>
            </a:r>
          </a:p>
          <a:p>
            <a:pPr lvl="1">
              <a:buNone/>
            </a:pPr>
            <a:endParaRPr lang="en-IE" dirty="0" smtClean="0"/>
          </a:p>
          <a:p>
            <a:r>
              <a:rPr lang="en-US" dirty="0" smtClean="0"/>
              <a:t>Since the end of the 1990s, research into mobile applications has focused heavily on adaptivity</a:t>
            </a:r>
          </a:p>
          <a:p>
            <a:r>
              <a:rPr lang="en-IE" dirty="0" smtClean="0"/>
              <a:t>Nowadays, limitative circumstances are now starting to disappear</a:t>
            </a:r>
          </a:p>
          <a:p>
            <a:pPr lvl="1"/>
            <a:r>
              <a:rPr lang="en-US" dirty="0" smtClean="0"/>
              <a:t>more powerful CPUs </a:t>
            </a:r>
          </a:p>
          <a:p>
            <a:pPr lvl="1"/>
            <a:r>
              <a:rPr lang="en-US" dirty="0" smtClean="0"/>
              <a:t>better displays</a:t>
            </a:r>
          </a:p>
          <a:p>
            <a:pPr lvl="1"/>
            <a:r>
              <a:rPr lang="en-US" dirty="0" smtClean="0"/>
              <a:t>modern wireless broadband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060848"/>
            <a:ext cx="141156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RS research questions in ubiquitous domains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What are the specific goals of recommender systems in a mobile context?</a:t>
            </a:r>
          </a:p>
          <a:p>
            <a:pPr lvl="1"/>
            <a:r>
              <a:rPr lang="en-IE" dirty="0" smtClean="0"/>
              <a:t>do users expect serendipitous recommendations, or is it more important to be pointed to things that are close to one's current position?</a:t>
            </a:r>
          </a:p>
          <a:p>
            <a:r>
              <a:rPr lang="en-IE" dirty="0" smtClean="0"/>
              <a:t>What are the implications of contextual parameters such as localization for the design of recommendation algorithms?</a:t>
            </a:r>
          </a:p>
          <a:p>
            <a:pPr lvl="1"/>
            <a:r>
              <a:rPr lang="en-IE" dirty="0" smtClean="0"/>
              <a:t>is location just another preference, a requirement that is always strictly enforced, or something in between?</a:t>
            </a:r>
          </a:p>
          <a:p>
            <a:r>
              <a:rPr lang="en-IE" dirty="0" smtClean="0"/>
              <a:t>What role does the modality of interaction play when addressing users "on the go"?</a:t>
            </a:r>
          </a:p>
          <a:p>
            <a:pPr lvl="1"/>
            <a:r>
              <a:rPr lang="en-IE" dirty="0" smtClean="0"/>
              <a:t>pushing information can be useful to draw recipients' attention, but the users' permission is surely needed. how should permission protocols for "push" recommendations function?</a:t>
            </a:r>
          </a:p>
          <a:p>
            <a:pPr lvl="1"/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Context-aware recommendation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Ranganathan and Campbell (2003) see context as</a:t>
            </a:r>
          </a:p>
          <a:p>
            <a:pPr lvl="1"/>
            <a:r>
              <a:rPr lang="en-US" dirty="0" smtClean="0"/>
              <a:t>"any information about the circumstances, objects or conditions surrounding a user that is considered relevant to the interaction between the user and the ubiquitous computing environment"</a:t>
            </a:r>
          </a:p>
          <a:p>
            <a:r>
              <a:rPr lang="en-US" dirty="0" err="1" smtClean="0"/>
              <a:t>Shilit</a:t>
            </a:r>
            <a:r>
              <a:rPr lang="en-US" dirty="0" smtClean="0"/>
              <a:t> et al. (1994) name the most important aspects of context as</a:t>
            </a:r>
          </a:p>
          <a:p>
            <a:pPr lvl="1"/>
            <a:r>
              <a:rPr lang="en-US" dirty="0" smtClean="0"/>
              <a:t>where you are</a:t>
            </a:r>
          </a:p>
          <a:p>
            <a:pPr lvl="1"/>
            <a:r>
              <a:rPr lang="en-US" dirty="0" smtClean="0"/>
              <a:t>who you are with</a:t>
            </a:r>
          </a:p>
          <a:p>
            <a:pPr lvl="1"/>
            <a:r>
              <a:rPr lang="en-US" dirty="0" smtClean="0"/>
              <a:t>what resources are nearby</a:t>
            </a:r>
          </a:p>
          <a:p>
            <a:r>
              <a:rPr lang="en-US" dirty="0" smtClean="0"/>
              <a:t>Context awareness is a requirement for recommender systems</a:t>
            </a:r>
          </a:p>
          <a:p>
            <a:pPr lvl="1"/>
            <a:r>
              <a:rPr lang="en-US" dirty="0" smtClean="0"/>
              <a:t>particularly relevant in ubiquitous domains</a:t>
            </a:r>
          </a:p>
          <a:p>
            <a:pPr lvl="1"/>
            <a:r>
              <a:rPr lang="en-IE" dirty="0" smtClean="0"/>
              <a:t>context as situation parameters that can be known by the system and may have an impact on the selection and ranking of recommendation results.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domains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M-Commerce</a:t>
            </a:r>
          </a:p>
          <a:p>
            <a:pPr lvl="1"/>
            <a:r>
              <a:rPr lang="en-US" dirty="0" smtClean="0"/>
              <a:t>m-commerce refers to monetary transactions that are conducted via wireless networks.</a:t>
            </a:r>
          </a:p>
          <a:p>
            <a:r>
              <a:rPr lang="en-US" dirty="0" smtClean="0"/>
              <a:t>Tourism and visitor guides</a:t>
            </a:r>
          </a:p>
          <a:p>
            <a:pPr lvl="1"/>
            <a:r>
              <a:rPr lang="en-US" dirty="0" smtClean="0"/>
              <a:t>travelers have specific information needs, makes this domain a natural choice for mobile information systems.</a:t>
            </a:r>
          </a:p>
          <a:p>
            <a:r>
              <a:rPr lang="en-US" dirty="0" smtClean="0"/>
              <a:t>Cultural heritage and museum guides</a:t>
            </a:r>
          </a:p>
          <a:p>
            <a:pPr lvl="1"/>
            <a:r>
              <a:rPr lang="en-IE" dirty="0" smtClean="0"/>
              <a:t>mobile guides for </a:t>
            </a:r>
            <a:r>
              <a:rPr lang="en-US" dirty="0" smtClean="0"/>
              <a:t>archeological</a:t>
            </a:r>
            <a:r>
              <a:rPr lang="en-IE" dirty="0" smtClean="0"/>
              <a:t> sites or museums providing multimedia services.</a:t>
            </a:r>
            <a:endParaRPr lang="en-US" dirty="0" smtClean="0"/>
          </a:p>
          <a:p>
            <a:r>
              <a:rPr lang="en-US" dirty="0" smtClean="0"/>
              <a:t>Home computing and entertainment</a:t>
            </a:r>
          </a:p>
          <a:p>
            <a:pPr lvl="1"/>
            <a:r>
              <a:rPr lang="en-IE" dirty="0" smtClean="0"/>
              <a:t>users are able to personally configure and adapt smart devices in their environment based on their preferences and on specific situations.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Rapid technical advancements toward ever more powerful mobile devices</a:t>
            </a:r>
          </a:p>
          <a:p>
            <a:endParaRPr lang="en-IE" dirty="0" smtClean="0"/>
          </a:p>
          <a:p>
            <a:r>
              <a:rPr lang="en-IE" dirty="0" smtClean="0"/>
              <a:t>Ubiquitous applications constitute a promising domain for different types of personalization and recommendation</a:t>
            </a:r>
          </a:p>
          <a:p>
            <a:endParaRPr lang="en-IE" dirty="0" smtClean="0"/>
          </a:p>
          <a:p>
            <a:r>
              <a:rPr lang="en-IE" dirty="0" smtClean="0"/>
              <a:t>Tourism application domain is by far the most active field</a:t>
            </a:r>
          </a:p>
          <a:p>
            <a:endParaRPr lang="en-IE" dirty="0" smtClean="0"/>
          </a:p>
          <a:p>
            <a:r>
              <a:rPr lang="en-IE" dirty="0" smtClean="0"/>
              <a:t>bottleneck: technical interoperability between ubiquitous devices themselves and the privacy concerns of users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3960440"/>
          </a:xfrm>
          <a:solidFill>
            <a:schemeClr val="bg1"/>
          </a:solidFill>
        </p:spPr>
        <p:txBody>
          <a:bodyPr/>
          <a:lstStyle/>
          <a:p>
            <a:r>
              <a:rPr lang="en-US" sz="1200" dirty="0" smtClean="0"/>
              <a:t>[Ranganathan and Campbell 2003]</a:t>
            </a:r>
            <a:r>
              <a:rPr lang="en-US" sz="1200" b="0" dirty="0" smtClean="0"/>
              <a:t> </a:t>
            </a:r>
            <a:r>
              <a:rPr lang="en-IE" sz="1200" b="0" dirty="0" smtClean="0"/>
              <a:t>An infrastructure for context-awareness based on first order logic, Personal Ubiquitous Computing 7 (2003), no. 6, 353–364.</a:t>
            </a:r>
            <a:endParaRPr lang="en-US" sz="1200" dirty="0" smtClean="0"/>
          </a:p>
          <a:p>
            <a:r>
              <a:rPr lang="en-US" sz="1200" dirty="0" smtClean="0"/>
              <a:t>[</a:t>
            </a:r>
            <a:r>
              <a:rPr lang="en-US" sz="1200" dirty="0" err="1" smtClean="0"/>
              <a:t>Shilit</a:t>
            </a:r>
            <a:r>
              <a:rPr lang="en-US" sz="1200" dirty="0" smtClean="0"/>
              <a:t> et al. 1994]</a:t>
            </a:r>
            <a:r>
              <a:rPr lang="en-US" sz="1200" b="0" dirty="0" smtClean="0"/>
              <a:t> Context-aware computing applications, Proceedings of the 1994 First Workshop on Mobile Computing Systems and Applications (WMCSA '94) (Santa Cruz, CA) (Maria </a:t>
            </a:r>
            <a:r>
              <a:rPr lang="en-US" sz="1200" b="0" dirty="0" err="1" smtClean="0"/>
              <a:t>Sigala</a:t>
            </a:r>
            <a:r>
              <a:rPr lang="en-US" sz="1200" b="0" dirty="0" smtClean="0"/>
              <a:t> et al., ed.), IEEE Computer Society, 1994, pp. 85–90.</a:t>
            </a:r>
          </a:p>
        </p:txBody>
      </p:sp>
    </p:spTree>
    <p:extLst>
      <p:ext uri="{BB962C8B-B14F-4D97-AF65-F5344CB8AC3E}">
        <p14:creationId xmlns:p14="http://schemas.microsoft.com/office/powerpoint/2010/main" val="345352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7_habv">
  <a:themeElements>
    <a:clrScheme name="17_hab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habv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7_hab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hab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hab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17_habv</Template>
  <TotalTime>0</TotalTime>
  <Words>500</Words>
  <Application>Microsoft Office PowerPoint</Application>
  <PresentationFormat>Bildschirmpräsentation (4:3)</PresentationFormat>
  <Paragraphs>56</Paragraphs>
  <Slides>7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17_habv</vt:lpstr>
      <vt:lpstr>Benutzerdefiniertes Design</vt:lpstr>
      <vt:lpstr>PowerPoint-Präsentation</vt:lpstr>
      <vt:lpstr>Mobile applications</vt:lpstr>
      <vt:lpstr>RS research questions in ubiquitous domains</vt:lpstr>
      <vt:lpstr>Context-aware recommendation</vt:lpstr>
      <vt:lpstr>Application domains</vt:lpstr>
      <vt:lpstr>Summary</vt:lpstr>
      <vt:lpstr>Literature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Recommender Systems</dc:title>
  <cp:lastModifiedBy>Dietmar</cp:lastModifiedBy>
  <cp:revision>1291</cp:revision>
  <dcterms:created xsi:type="dcterms:W3CDTF">2006-04-22T09:23:14Z</dcterms:created>
  <dcterms:modified xsi:type="dcterms:W3CDTF">2011-08-23T11:21:46Z</dcterms:modified>
</cp:coreProperties>
</file>