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0"/>
  </p:notesMasterIdLst>
  <p:handoutMasterIdLst>
    <p:handoutMasterId r:id="rId11"/>
  </p:handoutMasterIdLst>
  <p:sldIdLst>
    <p:sldId id="818" r:id="rId3"/>
    <p:sldId id="680" r:id="rId4"/>
    <p:sldId id="756" r:id="rId5"/>
    <p:sldId id="758" r:id="rId6"/>
    <p:sldId id="821" r:id="rId7"/>
    <p:sldId id="823" r:id="rId8"/>
    <p:sldId id="822" r:id="rId9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ynep" initials="Z" lastIdx="1" clrIdx="0"/>
  <p:cmAuthor id="1" name="Fatih" initials="F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6686" autoAdjust="0"/>
  </p:normalViewPr>
  <p:slideViewPr>
    <p:cSldViewPr>
      <p:cViewPr varScale="1">
        <p:scale>
          <a:sx n="88" d="100"/>
          <a:sy n="88" d="100"/>
        </p:scale>
        <p:origin x="-120" y="-14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1366769-0C17-442A-895B-E938084F436D}" type="datetimeFigureOut">
              <a:rPr lang="de-DE"/>
              <a:pPr>
                <a:defRPr/>
              </a:pPr>
              <a:t>11.01.2012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5F8A2BA-4E50-4B93-8DA2-75B10B09DE6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5817398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140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40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 b="0">
                <a:latin typeface="Arial" charset="0"/>
              </a:defRPr>
            </a:lvl1pPr>
          </a:lstStyle>
          <a:p>
            <a:pPr>
              <a:defRPr/>
            </a:pPr>
            <a:fld id="{E7A11710-6318-4617-9CDC-41D645B514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155594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1</a:t>
            </a:fld>
            <a:endParaRPr lang="de-DE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A830DC-26CF-4CEE-A68F-B1B386B81B4D}" type="slidenum">
              <a:rPr lang="de-DE" smtClean="0"/>
              <a:pPr/>
              <a:t>2</a:t>
            </a:fld>
            <a:endParaRPr lang="de-DE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758658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9115036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12937768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92188" y="768350"/>
            <a:ext cx="5114925" cy="38369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11710-6318-4617-9CDC-41D645B51453}" type="slidenum">
              <a:rPr lang="de-DE" smtClean="0"/>
              <a:pPr>
                <a:defRPr/>
              </a:pPr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624588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E8076-29F3-48F4-97B0-AB43314E13F8}" type="slidenum">
              <a:rPr lang="de-DE" smtClean="0"/>
              <a:pPr/>
              <a:t>7</a:t>
            </a:fld>
            <a:endParaRPr lang="de-DE" dirty="0" smtClean="0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A89924-F2A9-4BBB-9DBD-AA0F96B054D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1795E-3ECA-4C95-BCC9-8B66459B9F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E1444-A1E0-45AF-A236-3B3D424DFB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0D5B4-BAC5-4E36-8E18-4DE2087EEF8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82407-C7F1-4A86-ABD2-6231783DAF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23C93-6A03-4BA4-BE34-C1BBD498D45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buFont typeface="Wingdings" pitchFamily="2" charset="2"/>
              <a:buChar char="§"/>
              <a:defRPr b="1"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buFont typeface="Wingdings" pitchFamily="2" charset="2"/>
              <a:buChar char="§"/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B71DE-601B-4891-9028-39B593DA366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4EEBF1-BAC0-449B-B736-909E61948D1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1B00E-1FD8-46A3-A44A-C212E3F1B9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4939F-943C-492D-80C1-3D8DA17C9DB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1FE023-C9DB-4F88-9786-13E80C3477E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/>
              <a:t>Markus Zanker, University Klagenfurt, markus.zanker@uni-klu.ac.at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section</a:t>
            </a:r>
            <a:r>
              <a:rPr lang="de-DE" dirty="0" smtClean="0"/>
              <a:t>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533400" y="12192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7907338" y="6248400"/>
            <a:ext cx="6969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sz="1000" b="0" dirty="0"/>
              <a:t>- </a:t>
            </a:r>
            <a:fld id="{2E9B48F2-B8AA-4947-B56E-BF420C312FAC}" type="slidenum">
              <a:rPr lang="de-DE" sz="1000" b="0"/>
              <a:pPr>
                <a:defRPr/>
              </a:pPr>
              <a:t>‹Nr.›</a:t>
            </a:fld>
            <a:r>
              <a:rPr lang="de-DE" sz="1000" b="0" dirty="0"/>
              <a:t> -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09600" y="6096000"/>
            <a:ext cx="8001000" cy="0"/>
          </a:xfrm>
          <a:prstGeom prst="line">
            <a:avLst/>
          </a:prstGeom>
          <a:noFill/>
          <a:ln w="9525">
            <a:solidFill>
              <a:srgbClr val="003366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539750" y="6245225"/>
            <a:ext cx="4464050" cy="476250"/>
          </a:xfrm>
          <a:prstGeom prst="rect">
            <a:avLst/>
          </a:prstGeom>
          <a:ln/>
        </p:spPr>
        <p:txBody>
          <a:bodyPr/>
          <a:lstStyle>
            <a:lvl1pPr>
              <a:defRPr sz="1000" b="0"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Tutorial: Introduction to Recommender Systems, ACM SAC 2010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003366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ts val="1200"/>
        </a:spcBef>
        <a:spcAft>
          <a:spcPct val="0"/>
        </a:spcAft>
        <a:buChar char="•"/>
        <a:defRPr sz="2000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3366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700">
          <a:solidFill>
            <a:srgbClr val="0033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3366"/>
          </a:solidFill>
          <a:latin typeface="+mn-lt"/>
          <a:ea typeface="Times New Roman" pitchFamily="18" charset="0"/>
          <a:cs typeface="Helvetica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pPr>
              <a:defRPr/>
            </a:pPr>
            <a:fld id="{BBD004AC-48FD-42AD-B4D1-61F927313C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2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tflixpriz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recsys.acm.org/" TargetMode="External"/><Relationship Id="rId7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iuiconf.org/" TargetMode="External"/><Relationship Id="rId5" Type="http://schemas.openxmlformats.org/officeDocument/2006/relationships/hyperlink" Target="http://www.sigkdd.org/" TargetMode="External"/><Relationship Id="rId4" Type="http://schemas.openxmlformats.org/officeDocument/2006/relationships/hyperlink" Target="http://www.sigir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285852" y="2643182"/>
            <a:ext cx="664373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smtClean="0">
                <a:ln>
                  <a:prstDash val="solid"/>
                </a:ln>
                <a:solidFill>
                  <a:srgbClr val="00206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itchFamily="34" charset="0"/>
              </a:rPr>
              <a:t>Summary and outlook</a:t>
            </a:r>
            <a:endParaRPr lang="en-US" sz="3600" dirty="0">
              <a:ln>
                <a:prstDash val="solid"/>
              </a:ln>
              <a:solidFill>
                <a:srgbClr val="00206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Calibri" pitchFamily="34" charset="0"/>
            </a:endParaRPr>
          </a:p>
        </p:txBody>
      </p:sp>
      <p:pic>
        <p:nvPicPr>
          <p:cNvPr id="5" name="Picture 2" descr="D:\projects\000-papers\general\acmsac10\slides\Bigstock_3403911.jpg"/>
          <p:cNvPicPr>
            <a:picLocks noChangeArrowheads="1"/>
          </p:cNvPicPr>
          <p:nvPr/>
        </p:nvPicPr>
        <p:blipFill>
          <a:blip r:embed="rId3" cstate="print"/>
          <a:srcRect b="8387"/>
          <a:stretch>
            <a:fillRect/>
          </a:stretch>
        </p:blipFill>
        <p:spPr bwMode="auto">
          <a:xfrm>
            <a:off x="2807719" y="3289513"/>
            <a:ext cx="3600000" cy="25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3482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Agenda</a:t>
            </a: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03367"/>
            <a:ext cx="8229600" cy="4689929"/>
          </a:xfrm>
        </p:spPr>
        <p:txBody>
          <a:bodyPr>
            <a:normAutofit/>
          </a:bodyPr>
          <a:lstStyle/>
          <a:p>
            <a:r>
              <a:rPr lang="en-US" sz="1800" smtClean="0"/>
              <a:t>Summary and outlook</a:t>
            </a:r>
            <a:endParaRPr lang="en-US" sz="1800" dirty="0" smtClean="0"/>
          </a:p>
          <a:p>
            <a:pPr lvl="1"/>
            <a:r>
              <a:rPr lang="en-US" sz="1600" smtClean="0"/>
              <a:t>Summary</a:t>
            </a:r>
          </a:p>
          <a:p>
            <a:pPr lvl="1"/>
            <a:r>
              <a:rPr lang="en-US" sz="1600" smtClean="0"/>
              <a:t>Outlook</a:t>
            </a:r>
          </a:p>
          <a:p>
            <a:pPr lvl="1"/>
            <a:r>
              <a:rPr lang="en-US" sz="1600" smtClean="0"/>
              <a:t>References</a:t>
            </a:r>
            <a:endParaRPr lang="en-US" sz="16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r>
              <a:rPr lang="en-US" sz="1800" dirty="0" smtClean="0"/>
              <a:t>Recommender systems have their roots in various research areas, such as</a:t>
            </a:r>
          </a:p>
          <a:p>
            <a:pPr lvl="1"/>
            <a:r>
              <a:rPr lang="en-US" sz="1600" b="0" dirty="0" smtClean="0"/>
              <a:t>information</a:t>
            </a:r>
            <a:r>
              <a:rPr lang="en-US" sz="1600" dirty="0" smtClean="0"/>
              <a:t> </a:t>
            </a:r>
            <a:r>
              <a:rPr lang="en-US" sz="1600" b="0" dirty="0" smtClean="0"/>
              <a:t>retrieval,</a:t>
            </a:r>
          </a:p>
          <a:p>
            <a:pPr lvl="1"/>
            <a:r>
              <a:rPr lang="en-US" sz="1600" b="0" dirty="0" smtClean="0"/>
              <a:t>information filtering, and</a:t>
            </a:r>
          </a:p>
          <a:p>
            <a:pPr lvl="1"/>
            <a:r>
              <a:rPr lang="en-US" sz="1600" b="0" dirty="0" smtClean="0"/>
              <a:t>text classification</a:t>
            </a:r>
            <a:r>
              <a:rPr lang="en-US" sz="1600" dirty="0" smtClean="0"/>
              <a:t>.</a:t>
            </a:r>
          </a:p>
          <a:p>
            <a:r>
              <a:rPr lang="en-US" sz="1800" dirty="0" smtClean="0"/>
              <a:t>Recommender systems apply methods from different fields, such as</a:t>
            </a:r>
          </a:p>
          <a:p>
            <a:pPr lvl="1"/>
            <a:r>
              <a:rPr lang="en-US" sz="1600" b="0" dirty="0" smtClean="0"/>
              <a:t>machine learning,</a:t>
            </a:r>
          </a:p>
          <a:p>
            <a:pPr lvl="1"/>
            <a:r>
              <a:rPr lang="en-US" sz="1600" b="0" dirty="0" smtClean="0"/>
              <a:t>data mining, and</a:t>
            </a:r>
          </a:p>
          <a:p>
            <a:pPr lvl="1"/>
            <a:r>
              <a:rPr lang="en-US" sz="1600" b="0" dirty="0" smtClean="0"/>
              <a:t>knowledge-based systems.</a:t>
            </a:r>
          </a:p>
          <a:p>
            <a:r>
              <a:rPr lang="en-US" sz="1800" dirty="0" smtClean="0"/>
              <a:t>Addressed main topics</a:t>
            </a:r>
          </a:p>
          <a:p>
            <a:pPr lvl="1"/>
            <a:r>
              <a:rPr lang="en-US" sz="1600" dirty="0" smtClean="0"/>
              <a:t>Basic recommendation algorithms</a:t>
            </a:r>
          </a:p>
          <a:p>
            <a:pPr lvl="1"/>
            <a:r>
              <a:rPr lang="en-US" sz="1600" dirty="0" smtClean="0"/>
              <a:t>Knowledge-based and hybrid approaches</a:t>
            </a:r>
          </a:p>
          <a:p>
            <a:pPr lvl="1"/>
            <a:r>
              <a:rPr lang="en-US" sz="1600" dirty="0" smtClean="0"/>
              <a:t>Evaluation of recommender systems and their business value</a:t>
            </a:r>
          </a:p>
          <a:p>
            <a:pPr lvl="1"/>
            <a:r>
              <a:rPr lang="en-US" sz="1600" dirty="0" smtClean="0"/>
              <a:t>Recent research topics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Outlook on the next-generation </a:t>
            </a:r>
            <a:r>
              <a:rPr lang="en-US" smtClean="0"/>
              <a:t>recommenders (1)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525963"/>
          </a:xfrm>
        </p:spPr>
        <p:txBody>
          <a:bodyPr/>
          <a:lstStyle/>
          <a:p>
            <a:pPr marL="381000" indent="-381000">
              <a:lnSpc>
                <a:spcPct val="90000"/>
              </a:lnSpc>
              <a:defRPr/>
            </a:pPr>
            <a:r>
              <a:rPr lang="en-US" sz="1800" dirty="0" smtClean="0"/>
              <a:t>Improved collaborative filtering techniques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sz="1600" dirty="0" smtClean="0"/>
              <a:t>Use more data sources such as tagging data, demographic information, and time data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sz="1600" dirty="0" smtClean="0"/>
              <a:t>Combine different techniques (predictors)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sz="1600" dirty="0" smtClean="0"/>
              <a:t>Automatic fine-tuning of parameters</a:t>
            </a:r>
          </a:p>
          <a:p>
            <a:pPr marL="381000" indent="-381000">
              <a:lnSpc>
                <a:spcPct val="90000"/>
              </a:lnSpc>
              <a:defRPr/>
            </a:pPr>
            <a:r>
              <a:rPr lang="en-US" sz="1800" dirty="0" smtClean="0"/>
              <a:t>More scalable and more accurate algorithms</a:t>
            </a:r>
          </a:p>
          <a:p>
            <a:pPr lvl="1"/>
            <a:r>
              <a:rPr lang="en-US" sz="1600" b="0" dirty="0" smtClean="0"/>
              <a:t>Netflix Prize competition (</a:t>
            </a:r>
            <a:r>
              <a:rPr lang="en-US" sz="1600" dirty="0" smtClean="0">
                <a:hlinkClick r:id="rId3"/>
              </a:rPr>
              <a:t>www.netflixprize.com</a:t>
            </a:r>
            <a:r>
              <a:rPr lang="en-US" sz="1600" dirty="0" smtClean="0"/>
              <a:t>) </a:t>
            </a:r>
            <a:r>
              <a:rPr lang="en-US" sz="1600" b="0" dirty="0" smtClean="0"/>
              <a:t>gave CF research an additional boost</a:t>
            </a:r>
          </a:p>
          <a:p>
            <a:pPr marL="381000" indent="-381000">
              <a:lnSpc>
                <a:spcPct val="90000"/>
              </a:lnSpc>
              <a:defRPr/>
            </a:pPr>
            <a:r>
              <a:rPr lang="en-US" sz="1800" dirty="0" err="1" smtClean="0"/>
              <a:t>Multicriteria</a:t>
            </a:r>
            <a:r>
              <a:rPr lang="en-US" sz="1800" dirty="0" smtClean="0"/>
              <a:t> recommender systems</a:t>
            </a:r>
          </a:p>
          <a:p>
            <a:pPr lvl="1"/>
            <a:r>
              <a:rPr lang="en-US" sz="1600" dirty="0" smtClean="0"/>
              <a:t>Exploiting </a:t>
            </a:r>
            <a:r>
              <a:rPr lang="en-US" sz="1600" dirty="0" err="1" smtClean="0"/>
              <a:t>multicriteria</a:t>
            </a:r>
            <a:r>
              <a:rPr lang="en-US" sz="1600" dirty="0" smtClean="0"/>
              <a:t> ratings </a:t>
            </a:r>
            <a:r>
              <a:rPr lang="en-US" sz="1600" b="0" dirty="0" smtClean="0"/>
              <a:t>containing contextual</a:t>
            </a:r>
            <a:r>
              <a:rPr lang="en-US" sz="1600" dirty="0" smtClean="0"/>
              <a:t> </a:t>
            </a:r>
            <a:r>
              <a:rPr lang="en-US" sz="1600" b="0" dirty="0" smtClean="0"/>
              <a:t>information as an additional source of knowledge for improving the accuracy</a:t>
            </a:r>
            <a:endParaRPr lang="en-US" sz="1600" dirty="0" smtClean="0"/>
          </a:p>
          <a:p>
            <a:pPr marL="381000" indent="-381000">
              <a:lnSpc>
                <a:spcPct val="90000"/>
              </a:lnSpc>
              <a:defRPr/>
            </a:pPr>
            <a:r>
              <a:rPr lang="en-US" sz="1800" dirty="0" smtClean="0"/>
              <a:t>Context awareness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sz="1600" dirty="0" smtClean="0"/>
              <a:t>Taking time aspects, geographical location and additional context aspects of the user into account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sz="1600" dirty="0" smtClean="0"/>
              <a:t>Emotional context (</a:t>
            </a:r>
            <a:r>
              <a:rPr lang="en-US" sz="1600" i="1" dirty="0" smtClean="0"/>
              <a:t>"I fell in love with a boy. I want to watch a romantic movie."</a:t>
            </a:r>
            <a:r>
              <a:rPr lang="en-US" sz="1600" dirty="0" smtClean="0"/>
              <a:t>)</a:t>
            </a:r>
          </a:p>
          <a:p>
            <a:pPr marL="381000" indent="-381000">
              <a:lnSpc>
                <a:spcPct val="90000"/>
              </a:lnSpc>
              <a:defRPr/>
            </a:pPr>
            <a:r>
              <a:rPr lang="en-US" sz="1800" dirty="0" smtClean="0"/>
              <a:t>Group recommendations</a:t>
            </a:r>
          </a:p>
          <a:p>
            <a:pPr marL="781050" lvl="1" indent="-381000">
              <a:lnSpc>
                <a:spcPct val="90000"/>
              </a:lnSpc>
              <a:defRPr/>
            </a:pPr>
            <a:r>
              <a:rPr lang="en-US" sz="1600" dirty="0" smtClean="0"/>
              <a:t>Accompanying persons? (</a:t>
            </a:r>
            <a:r>
              <a:rPr lang="en-US" sz="1600" i="1" dirty="0" smtClean="0"/>
              <a:t>"Recommendations for a couple or for friends?"</a:t>
            </a:r>
            <a:r>
              <a:rPr lang="en-US" sz="1600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Outlook on the next-generation recommenders (2)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79301"/>
            <a:ext cx="8229600" cy="4525963"/>
          </a:xfrm>
        </p:spPr>
        <p:txBody>
          <a:bodyPr/>
          <a:lstStyle/>
          <a:p>
            <a:r>
              <a:rPr lang="en-US" sz="1800" dirty="0" smtClean="0"/>
              <a:t>Better explanations that change the way the user interface works</a:t>
            </a:r>
          </a:p>
          <a:p>
            <a:r>
              <a:rPr lang="en-US" sz="1800" dirty="0"/>
              <a:t>More elaborate user interaction </a:t>
            </a:r>
            <a:r>
              <a:rPr lang="en-US" sz="1800" dirty="0" smtClean="0"/>
              <a:t>models</a:t>
            </a:r>
          </a:p>
          <a:p>
            <a:pPr lvl="1"/>
            <a:r>
              <a:rPr lang="en-US" sz="1600" dirty="0" smtClean="0"/>
              <a:t>Natural </a:t>
            </a:r>
            <a:r>
              <a:rPr lang="en-US" sz="1600" dirty="0"/>
              <a:t>language processing </a:t>
            </a:r>
            <a:r>
              <a:rPr lang="en-US" sz="1600" dirty="0" smtClean="0"/>
              <a:t>techniques,</a:t>
            </a:r>
          </a:p>
          <a:p>
            <a:pPr lvl="1"/>
            <a:r>
              <a:rPr lang="en-US" sz="1600" b="0" dirty="0" smtClean="0"/>
              <a:t>dialog-based </a:t>
            </a:r>
            <a:r>
              <a:rPr lang="en-US" sz="1600" b="0" dirty="0"/>
              <a:t>systems for interactive </a:t>
            </a:r>
            <a:r>
              <a:rPr lang="en-US" sz="1600" b="0" dirty="0" smtClean="0"/>
              <a:t>preference, and</a:t>
            </a:r>
          </a:p>
          <a:p>
            <a:pPr lvl="1"/>
            <a:r>
              <a:rPr lang="en-US" sz="1600" dirty="0"/>
              <a:t>m</a:t>
            </a:r>
            <a:r>
              <a:rPr lang="en-US" sz="1600" b="0" dirty="0" smtClean="0"/>
              <a:t>ultimodal and </a:t>
            </a:r>
            <a:r>
              <a:rPr lang="en-US" sz="1600" b="0" dirty="0"/>
              <a:t>multimedia-enhanced rich </a:t>
            </a:r>
            <a:r>
              <a:rPr lang="en-US" sz="1600" b="0" dirty="0" smtClean="0"/>
              <a:t>interfaces</a:t>
            </a:r>
          </a:p>
          <a:p>
            <a:pPr lvl="1"/>
            <a:r>
              <a:rPr lang="en-US" sz="1600" b="0" dirty="0" smtClean="0"/>
              <a:t>are important steps </a:t>
            </a:r>
            <a:r>
              <a:rPr lang="en-US" sz="1600" b="0" dirty="0"/>
              <a:t>in the transition </a:t>
            </a:r>
            <a:r>
              <a:rPr lang="en-US" sz="1600" b="0" dirty="0" smtClean="0"/>
              <a:t>between classical </a:t>
            </a:r>
            <a:r>
              <a:rPr lang="en-US" sz="1600" b="0" dirty="0"/>
              <a:t>recommender systems and </a:t>
            </a:r>
            <a:r>
              <a:rPr lang="en-US" sz="1600" b="1" i="1" dirty="0" smtClean="0"/>
              <a:t>virtual advisors</a:t>
            </a:r>
            <a:r>
              <a:rPr lang="en-US" sz="1600" dirty="0" smtClean="0"/>
              <a:t>.</a:t>
            </a:r>
            <a:endParaRPr lang="en-US" sz="1600" dirty="0"/>
          </a:p>
          <a:p>
            <a:r>
              <a:rPr lang="en-US" sz="1800" dirty="0" smtClean="0"/>
              <a:t>Recommendation </a:t>
            </a:r>
            <a:r>
              <a:rPr lang="en-US" sz="1800" dirty="0"/>
              <a:t>techniques will merge into other research </a:t>
            </a:r>
            <a:r>
              <a:rPr lang="en-US" sz="1800" dirty="0" smtClean="0"/>
              <a:t>fields</a:t>
            </a:r>
          </a:p>
          <a:p>
            <a:pPr lvl="1"/>
            <a:r>
              <a:rPr lang="en-US" sz="1600" dirty="0" smtClean="0"/>
              <a:t>User modeling</a:t>
            </a:r>
          </a:p>
          <a:p>
            <a:pPr lvl="1"/>
            <a:r>
              <a:rPr lang="en-US" sz="1600" dirty="0" smtClean="0"/>
              <a:t>Personalized reasoning</a:t>
            </a:r>
          </a:p>
          <a:p>
            <a:r>
              <a:rPr lang="en-US" sz="1800" dirty="0" smtClean="0"/>
              <a:t>…</a:t>
            </a:r>
          </a:p>
        </p:txBody>
      </p:sp>
      <p:sp>
        <p:nvSpPr>
          <p:cNvPr id="4" name="Rechteck 3"/>
          <p:cNvSpPr/>
          <p:nvPr/>
        </p:nvSpPr>
        <p:spPr bwMode="auto">
          <a:xfrm>
            <a:off x="611559" y="5013176"/>
            <a:ext cx="7992889" cy="1008112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b="0" i="1" smtClean="0">
                <a:latin typeface="Calibri" pitchFamily="34" charset="0"/>
                <a:cs typeface="Calibri" pitchFamily="34" charset="0"/>
              </a:rPr>
              <a:t>Next-generation recommenders might someday be able to simulate the </a:t>
            </a:r>
            <a:r>
              <a:rPr lang="en-US" i="1" smtClean="0">
                <a:latin typeface="Calibri" pitchFamily="34" charset="0"/>
                <a:cs typeface="Calibri" pitchFamily="34" charset="0"/>
              </a:rPr>
              <a:t>behavior of an experienced salesperson</a:t>
            </a:r>
            <a:r>
              <a:rPr lang="en-US" b="0" i="1" smtClean="0">
                <a:latin typeface="Calibri" pitchFamily="34" charset="0"/>
                <a:cs typeface="Calibri" pitchFamily="34" charset="0"/>
              </a:rPr>
              <a:t> instead of only filtering and ranking items from a given catalog.</a:t>
            </a:r>
            <a:endParaRPr lang="en-US" b="0" i="1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4856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Credits	</a:t>
            </a:r>
            <a:endParaRPr lang="en-A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Slide authors:</a:t>
            </a:r>
          </a:p>
          <a:p>
            <a:pPr lvl="1"/>
            <a:r>
              <a:rPr lang="en-AU" dirty="0" smtClean="0"/>
              <a:t>Mouzhi Ge, TU Dortmund</a:t>
            </a:r>
          </a:p>
          <a:p>
            <a:pPr lvl="1"/>
            <a:r>
              <a:rPr lang="en-AU" dirty="0" smtClean="0"/>
              <a:t>Fatih Gedikli, TU Dortmund</a:t>
            </a:r>
          </a:p>
          <a:p>
            <a:pPr lvl="1"/>
            <a:r>
              <a:rPr lang="en-AU" dirty="0" smtClean="0"/>
              <a:t>Dietmar Jannach, TU Dortmund</a:t>
            </a:r>
          </a:p>
          <a:p>
            <a:pPr lvl="1"/>
            <a:r>
              <a:rPr lang="en-AU" dirty="0" smtClean="0"/>
              <a:t>Zeynep Karakaya, TU Dortmund</a:t>
            </a:r>
          </a:p>
          <a:p>
            <a:pPr lvl="1"/>
            <a:r>
              <a:rPr lang="en-AU" dirty="0" smtClean="0"/>
              <a:t>Markus Zanker, </a:t>
            </a:r>
            <a:r>
              <a:rPr lang="en-AU" dirty="0" smtClean="0"/>
              <a:t>Alpen-Adria-Universitaet </a:t>
            </a:r>
            <a:r>
              <a:rPr lang="en-AU" dirty="0" smtClean="0"/>
              <a:t>Klagenfurt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xmlns="" val="962431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Calibri" pitchFamily="34" charset="0"/>
              </a:rPr>
              <a:t>Thank you for your attention!</a:t>
            </a:r>
            <a:endParaRPr lang="en-US" dirty="0" smtClean="0">
              <a:latin typeface="Calibri" pitchFamily="34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35150" y="1341438"/>
            <a:ext cx="3035300" cy="1658934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smtClean="0">
              <a:latin typeface="Calibri" pitchFamily="34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Calibri" pitchFamily="34" charset="0"/>
              </a:rPr>
              <a:t>Questions?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b="1" smtClean="0">
                <a:latin typeface="Calibri" pitchFamily="34" charset="0"/>
              </a:rPr>
              <a:t>	</a:t>
            </a:r>
            <a:r>
              <a:rPr lang="en-US" b="1" smtClean="0">
                <a:latin typeface="Calibri" pitchFamily="34" charset="0"/>
              </a:rPr>
              <a:t>Questions?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b="1" smtClean="0">
                <a:latin typeface="Calibri" pitchFamily="34" charset="0"/>
              </a:rPr>
              <a:t>		</a:t>
            </a:r>
            <a:r>
              <a:rPr lang="en-US" sz="1600" b="1" smtClean="0">
                <a:latin typeface="Calibri" pitchFamily="34" charset="0"/>
              </a:rPr>
              <a:t>Questions?</a:t>
            </a:r>
            <a:endParaRPr lang="en-US" sz="1600" b="1" dirty="0" smtClean="0">
              <a:latin typeface="Calibri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07504" y="3107863"/>
            <a:ext cx="4321620" cy="2923877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US" sz="1600" smtClean="0"/>
              <a:t>http://www.recommenderbook.net</a:t>
            </a:r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endParaRPr lang="en-US" sz="1600" smtClean="0"/>
          </a:p>
          <a:p>
            <a:r>
              <a:rPr lang="en-US" sz="1400" smtClean="0"/>
              <a:t>Recommender Systems –</a:t>
            </a:r>
          </a:p>
          <a:p>
            <a:r>
              <a:rPr lang="en-US" sz="1400" smtClean="0"/>
              <a:t>An </a:t>
            </a:r>
            <a:r>
              <a:rPr lang="en-US" sz="1400" dirty="0" smtClean="0"/>
              <a:t>Introduction</a:t>
            </a:r>
            <a:r>
              <a:rPr lang="en-US" sz="1400" b="0" dirty="0" smtClean="0"/>
              <a:t> </a:t>
            </a:r>
            <a:r>
              <a:rPr lang="en-US" sz="1200" b="0" dirty="0" smtClean="0"/>
              <a:t>by</a:t>
            </a:r>
          </a:p>
          <a:p>
            <a:endParaRPr lang="en-US" sz="1200" b="0" dirty="0" smtClean="0"/>
          </a:p>
          <a:p>
            <a:r>
              <a:rPr lang="en-US" sz="1200" b="0" dirty="0" smtClean="0"/>
              <a:t>Dietmar Jannach, </a:t>
            </a:r>
            <a:r>
              <a:rPr lang="en-US" sz="1200" b="0" smtClean="0"/>
              <a:t>Markus Zanker,</a:t>
            </a:r>
          </a:p>
          <a:p>
            <a:r>
              <a:rPr lang="en-US" sz="1200" b="0" smtClean="0"/>
              <a:t>Alexander </a:t>
            </a:r>
            <a:r>
              <a:rPr lang="en-US" sz="1200" b="0" dirty="0" smtClean="0"/>
              <a:t>Felfernig and </a:t>
            </a:r>
            <a:r>
              <a:rPr lang="en-US" sz="1200" b="0" smtClean="0"/>
              <a:t>Gerhard Friedrich</a:t>
            </a:r>
          </a:p>
          <a:p>
            <a:endParaRPr lang="en-US" sz="1200" b="0" dirty="0" smtClean="0"/>
          </a:p>
          <a:p>
            <a:r>
              <a:rPr lang="en-US" sz="1200" b="0" smtClean="0"/>
              <a:t>Cambridge </a:t>
            </a:r>
            <a:r>
              <a:rPr lang="en-US" sz="1200" b="0" dirty="0" smtClean="0"/>
              <a:t>University Press</a:t>
            </a:r>
            <a:r>
              <a:rPr lang="en-US" sz="1200" b="0" smtClean="0"/>
              <a:t>, 2011</a:t>
            </a:r>
            <a:endParaRPr lang="en-US" sz="1200" b="0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4429124" y="1340768"/>
            <a:ext cx="492922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ACM RecSys</a:t>
            </a:r>
          </a:p>
          <a:p>
            <a:r>
              <a:rPr lang="en-US" sz="1600" dirty="0"/>
              <a:t>Recommender Systems</a:t>
            </a:r>
          </a:p>
          <a:p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recsys.acm.org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ACM SIGIR</a:t>
            </a:r>
          </a:p>
          <a:p>
            <a:r>
              <a:rPr lang="en-US" sz="1600" dirty="0"/>
              <a:t>Information Retrieval</a:t>
            </a:r>
          </a:p>
          <a:p>
            <a:r>
              <a:rPr lang="en-US" sz="1600" dirty="0">
                <a:hlinkClick r:id="rId4"/>
              </a:rPr>
              <a:t>http://</a:t>
            </a:r>
            <a:r>
              <a:rPr lang="en-US" sz="1600" dirty="0" smtClean="0">
                <a:hlinkClick r:id="rId4"/>
              </a:rPr>
              <a:t>www.sigir.org</a:t>
            </a:r>
            <a:endParaRPr lang="en-US" sz="1600" dirty="0" smtClean="0"/>
          </a:p>
          <a:p>
            <a:endParaRPr lang="en-US" sz="1600" dirty="0"/>
          </a:p>
          <a:p>
            <a:r>
              <a:rPr lang="en-US" sz="1600" dirty="0"/>
              <a:t>ACM SIGKDD</a:t>
            </a:r>
          </a:p>
          <a:p>
            <a:r>
              <a:rPr lang="en-US" sz="1600" dirty="0"/>
              <a:t>Knowledge Discovery and Data Mining</a:t>
            </a:r>
          </a:p>
          <a:p>
            <a:r>
              <a:rPr lang="en-US" sz="1600" dirty="0" smtClean="0">
                <a:hlinkClick r:id="rId5"/>
              </a:rPr>
              <a:t>www.sigkdd.org</a:t>
            </a: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IUI</a:t>
            </a:r>
            <a:endParaRPr lang="en-US" sz="1600" dirty="0"/>
          </a:p>
          <a:p>
            <a:r>
              <a:rPr lang="en-US" sz="1600" dirty="0"/>
              <a:t>Intelligent User Interfaces</a:t>
            </a:r>
          </a:p>
          <a:p>
            <a:r>
              <a:rPr lang="en-US" sz="1600" dirty="0">
                <a:hlinkClick r:id="rId6"/>
              </a:rPr>
              <a:t>http://</a:t>
            </a:r>
            <a:r>
              <a:rPr lang="en-US" sz="1600" dirty="0" smtClean="0">
                <a:hlinkClick r:id="rId6"/>
              </a:rPr>
              <a:t>iuiconf.org</a:t>
            </a:r>
            <a:endParaRPr lang="en-US" sz="1600" dirty="0" smtClean="0"/>
          </a:p>
        </p:txBody>
      </p:sp>
      <p:pic>
        <p:nvPicPr>
          <p:cNvPr id="2" name="Picture 2" descr="D:\projects\000-papers\general\acmsac10\slides\Bigstock_3403911.jpg"/>
          <p:cNvPicPr>
            <a:picLocks noChangeAspect="1" noChangeArrowheads="1"/>
          </p:cNvPicPr>
          <p:nvPr/>
        </p:nvPicPr>
        <p:blipFill>
          <a:blip r:embed="rId7"/>
          <a:srcRect l="3150" t="9225" r="3150" b="46126"/>
          <a:stretch>
            <a:fillRect/>
          </a:stretch>
        </p:blipFill>
        <p:spPr bwMode="auto">
          <a:xfrm>
            <a:off x="179512" y="3472329"/>
            <a:ext cx="4176464" cy="11087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31015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7_habv">
  <a:themeElements>
    <a:clrScheme name="17_habv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7_habv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17_habv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7_habv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7_habv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enutzerdefiniertes Design">
  <a:themeElements>
    <a:clrScheme name="Benutzerdefiniertes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es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Benutzerdefiniertes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enutzerdefiniertes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nutzerdefiniertes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17_habv</Template>
  <TotalTime>0</TotalTime>
  <Words>389</Words>
  <Application>Microsoft Office PowerPoint</Application>
  <PresentationFormat>Bildschirmpräsentation (4:3)</PresentationFormat>
  <Paragraphs>93</Paragraphs>
  <Slides>7</Slides>
  <Notes>7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7</vt:i4>
      </vt:variant>
    </vt:vector>
  </HeadingPairs>
  <TitlesOfParts>
    <vt:vector size="9" baseType="lpstr">
      <vt:lpstr>17_habv</vt:lpstr>
      <vt:lpstr>Benutzerdefiniertes Design</vt:lpstr>
      <vt:lpstr>Folie 1</vt:lpstr>
      <vt:lpstr>Agenda</vt:lpstr>
      <vt:lpstr>Summary</vt:lpstr>
      <vt:lpstr>Outlook on the next-generation recommenders (1)</vt:lpstr>
      <vt:lpstr>Outlook on the next-generation recommenders (2)</vt:lpstr>
      <vt:lpstr>Credits </vt:lpstr>
      <vt:lpstr>Thank you for your attention!</vt:lpstr>
    </vt:vector>
  </TitlesOfParts>
  <Company>-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Recommender Systems</dc:title>
  <dc:creator>markus</dc:creator>
  <cp:lastModifiedBy>m</cp:lastModifiedBy>
  <cp:revision>1062</cp:revision>
  <dcterms:created xsi:type="dcterms:W3CDTF">2006-04-22T09:23:14Z</dcterms:created>
  <dcterms:modified xsi:type="dcterms:W3CDTF">2012-01-11T10:34:52Z</dcterms:modified>
</cp:coreProperties>
</file>