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16"/>
  </p:notesMasterIdLst>
  <p:handoutMasterIdLst>
    <p:handoutMasterId r:id="rId17"/>
  </p:handoutMasterIdLst>
  <p:sldIdLst>
    <p:sldId id="657" r:id="rId3"/>
    <p:sldId id="940" r:id="rId4"/>
    <p:sldId id="941" r:id="rId5"/>
    <p:sldId id="942" r:id="rId6"/>
    <p:sldId id="943" r:id="rId7"/>
    <p:sldId id="944" r:id="rId8"/>
    <p:sldId id="945" r:id="rId9"/>
    <p:sldId id="946" r:id="rId10"/>
    <p:sldId id="947" r:id="rId11"/>
    <p:sldId id="948" r:id="rId12"/>
    <p:sldId id="949" r:id="rId13"/>
    <p:sldId id="950" r:id="rId14"/>
    <p:sldId id="951" r:id="rId15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6686" autoAdjust="0"/>
  </p:normalViewPr>
  <p:slideViewPr>
    <p:cSldViewPr>
      <p:cViewPr varScale="1">
        <p:scale>
          <a:sx n="114" d="100"/>
          <a:sy n="114" d="100"/>
        </p:scale>
        <p:origin x="-8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1366769-0C17-442A-895B-E938084F436D}" type="datetimeFigureOut">
              <a:rPr lang="de-DE"/>
              <a:pPr>
                <a:defRPr/>
              </a:pPr>
              <a:t>17.08.2011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5F8A2BA-4E50-4B93-8DA2-75B10B09DE6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581739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40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40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E7A11710-6318-4617-9CDC-41D645B514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1715559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E8C19F-0A01-42F0-B8BA-1969098ED8A1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E8C19F-0A01-42F0-B8BA-1969098ED8A1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E8C19F-0A01-42F0-B8BA-1969098ED8A1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E8C19F-0A01-42F0-B8BA-1969098ED8A1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E8C19F-0A01-42F0-B8BA-1969098ED8A1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E8C19F-0A01-42F0-B8BA-1969098ED8A1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E8C19F-0A01-42F0-B8BA-1969098ED8A1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E8C19F-0A01-42F0-B8BA-1969098ED8A1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E8C19F-0A01-42F0-B8BA-1969098ED8A1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E8C19F-0A01-42F0-B8BA-1969098ED8A1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E8C19F-0A01-42F0-B8BA-1969098ED8A1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E8C19F-0A01-42F0-B8BA-1969098ED8A1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89924-F2A9-4BBB-9DBD-AA0F96B054D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1795E-3ECA-4C95-BCC9-8B66459B9F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E1444-A1E0-45AF-A236-3B3D424DFB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0D5B4-BAC5-4E36-8E18-4DE2087EEF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82407-C7F1-4A86-ABD2-6231783DAF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23C93-6A03-4BA4-BE34-C1BBD498D45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Font typeface="Wingdings" pitchFamily="2" charset="2"/>
              <a:buChar char="§"/>
              <a:defRPr b="1"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buFont typeface="Wingdings" pitchFamily="2" charset="2"/>
              <a:buChar char="§"/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B71DE-601B-4891-9028-39B593DA366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EEBF1-BAC0-449B-B736-909E61948D1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1B00E-1FD8-46A3-A44A-C212E3F1B9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4939F-943C-492D-80C1-3D8DA17C9DB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FE023-C9DB-4F88-9786-13E80C3477E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section</a:t>
            </a:r>
            <a:r>
              <a:rPr lang="de-DE" dirty="0" smtClean="0"/>
              <a:t> 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533400" y="1219200"/>
            <a:ext cx="80010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7907338" y="6248400"/>
            <a:ext cx="6969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000" b="0" dirty="0"/>
              <a:t>- </a:t>
            </a:r>
            <a:fld id="{2E9B48F2-B8AA-4947-B56E-BF420C312FAC}" type="slidenum">
              <a:rPr lang="de-DE" sz="1000" b="0"/>
              <a:pPr>
                <a:defRPr/>
              </a:pPr>
              <a:t>‹Nr.›</a:t>
            </a:fld>
            <a:r>
              <a:rPr lang="de-DE" sz="1000" b="0" dirty="0"/>
              <a:t> -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09600" y="6096000"/>
            <a:ext cx="80010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 sz="1000" b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Tutorial: Introduction to Recommender Systems, ACM SAC 2010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ts val="1200"/>
        </a:spcBef>
        <a:spcAft>
          <a:spcPct val="0"/>
        </a:spcAft>
        <a:buChar char="•"/>
        <a:defRPr sz="20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rgbClr val="0033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BBD004AC-48FD-42AD-B4D1-61F927313C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539552" y="2852936"/>
            <a:ext cx="813690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IE" sz="3600" dirty="0" smtClean="0">
                <a:ln>
                  <a:prstDash val="solid"/>
                </a:ln>
                <a:solidFill>
                  <a:srgbClr val="002060"/>
                </a:solidFill>
                <a:latin typeface="Calibri" pitchFamily="34" charset="0"/>
              </a:rPr>
              <a:t>Case study: personalized game recommendations on the mobile Internet</a:t>
            </a:r>
            <a:endParaRPr lang="en-US" sz="3600" dirty="0">
              <a:ln>
                <a:prstDash val="solid"/>
              </a:ln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page recommendations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purchasers </a:t>
            </a:r>
            <a:r>
              <a:rPr lang="en-US" dirty="0" smtClean="0"/>
              <a:t>/ visitors conversion rate</a:t>
            </a:r>
          </a:p>
          <a:p>
            <a:r>
              <a:rPr lang="en-US" dirty="0" smtClean="0"/>
              <a:t>Findings:</a:t>
            </a:r>
          </a:p>
          <a:p>
            <a:pPr lvl="1"/>
            <a:r>
              <a:rPr lang="en-US" dirty="0" smtClean="0"/>
              <a:t>visual </a:t>
            </a:r>
            <a:r>
              <a:rPr lang="en-US" dirty="0" smtClean="0"/>
              <a:t>presentation is important, click distribution as expected (omitted here)</a:t>
            </a:r>
          </a:p>
          <a:p>
            <a:pPr lvl="1"/>
            <a:r>
              <a:rPr lang="en-US" dirty="0" smtClean="0"/>
              <a:t>personalization </a:t>
            </a:r>
            <a:r>
              <a:rPr lang="en-US" dirty="0" smtClean="0"/>
              <a:t>raises attraction also on text links</a:t>
            </a:r>
          </a:p>
          <a:p>
            <a:pPr lvl="1"/>
            <a:r>
              <a:rPr lang="en-US" dirty="0" smtClean="0"/>
              <a:t>proposing </a:t>
            </a:r>
            <a:r>
              <a:rPr lang="en-US" b="1" dirty="0" smtClean="0"/>
              <a:t>new items </a:t>
            </a:r>
            <a:r>
              <a:rPr lang="en-US" dirty="0" smtClean="0"/>
              <a:t>works also very well on the start pages</a:t>
            </a:r>
          </a:p>
          <a:p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628799"/>
            <a:ext cx="4752528" cy="1831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effects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Overall number of downloads (free + non-free games)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Pay games only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3" y="2071679"/>
            <a:ext cx="3067273" cy="1369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3861048"/>
            <a:ext cx="3384376" cy="167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Abgerundete rechteckige Legende 9"/>
          <p:cNvSpPr/>
          <p:nvPr/>
        </p:nvSpPr>
        <p:spPr bwMode="auto">
          <a:xfrm>
            <a:off x="5220072" y="3000372"/>
            <a:ext cx="2286016" cy="2768531"/>
          </a:xfrm>
          <a:prstGeom prst="wedgeRoundRectCallout">
            <a:avLst>
              <a:gd name="adj1" fmla="val -65748"/>
              <a:gd name="adj2" fmla="val 19810"/>
              <a:gd name="adj3" fmla="val 16667"/>
            </a:avLst>
          </a:prstGeom>
          <a:solidFill>
            <a:srgbClr val="84B818">
              <a:alpha val="16000"/>
            </a:srgbClr>
          </a:solidFill>
          <a:ln w="9525" cap="flat" cmpd="sng" algn="ctr">
            <a:solidFill>
              <a:srgbClr val="84B81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i="0" dirty="0" smtClean="0"/>
              <a:t>Notes</a:t>
            </a:r>
            <a:endParaRPr lang="en-US" sz="1100" i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0" i="0" dirty="0" smtClean="0"/>
              <a:t>In-category measurements not shown in paper.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96" charset="-128"/>
              </a:rPr>
              <a:t>Content-based method outperforms others in different categories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0" i="0" dirty="0" smtClean="0"/>
              <a:t>(half price, new games, erotic games)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96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i="0" dirty="0" smtClean="0"/>
              <a:t>Effect: 3.2 to 3.6% sales increase!</a:t>
            </a: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96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observations: ratings on the Mobile Internet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2% of users issued at least one rating</a:t>
            </a:r>
          </a:p>
          <a:p>
            <a:pPr lvl="1"/>
            <a:r>
              <a:rPr lang="en-US" dirty="0" smtClean="0"/>
              <a:t>most </a:t>
            </a:r>
            <a:r>
              <a:rPr lang="en-US" dirty="0" smtClean="0"/>
              <a:t>probably caused by size of displays</a:t>
            </a:r>
          </a:p>
          <a:p>
            <a:pPr lvl="1"/>
            <a:r>
              <a:rPr lang="en-US" dirty="0" smtClean="0"/>
              <a:t>in </a:t>
            </a:r>
            <a:r>
              <a:rPr lang="en-US" dirty="0" smtClean="0"/>
              <a:t>addition: Particularity of platform; rating only after download</a:t>
            </a:r>
          </a:p>
          <a:p>
            <a:pPr lvl="1"/>
            <a:r>
              <a:rPr lang="en-US" dirty="0" smtClean="0"/>
              <a:t>insufficient </a:t>
            </a:r>
            <a:r>
              <a:rPr lang="en-US" dirty="0" smtClean="0"/>
              <a:t>coverage for standard CF methods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Implicit ratings</a:t>
            </a:r>
          </a:p>
          <a:p>
            <a:pPr lvl="1"/>
            <a:r>
              <a:rPr lang="en-US" dirty="0" smtClean="0"/>
              <a:t>also </a:t>
            </a:r>
            <a:r>
              <a:rPr lang="en-US" dirty="0" smtClean="0"/>
              <a:t>count item views and item purchases</a:t>
            </a:r>
          </a:p>
          <a:p>
            <a:pPr lvl="1"/>
            <a:r>
              <a:rPr lang="en-US" dirty="0" smtClean="0"/>
              <a:t>increase </a:t>
            </a:r>
            <a:r>
              <a:rPr lang="en-US" dirty="0" smtClean="0"/>
              <a:t>the coverage of CF algorithms</a:t>
            </a:r>
          </a:p>
          <a:p>
            <a:pPr lvl="1"/>
            <a:r>
              <a:rPr lang="en-US" dirty="0" smtClean="0"/>
              <a:t>MAE however not a suitable measure anymore for comparing algorithms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case study on business effects of RS</a:t>
            </a:r>
          </a:p>
          <a:p>
            <a:pPr lvl="1"/>
            <a:r>
              <a:rPr lang="en-US" dirty="0" smtClean="0"/>
              <a:t>significant </a:t>
            </a:r>
            <a:r>
              <a:rPr lang="en-US" dirty="0" smtClean="0"/>
              <a:t>sales increase can be reached! (max. 1% in past with other activities)</a:t>
            </a:r>
          </a:p>
          <a:p>
            <a:pPr lvl="1"/>
            <a:r>
              <a:rPr lang="en-US" dirty="0" smtClean="0"/>
              <a:t>more </a:t>
            </a:r>
            <a:r>
              <a:rPr lang="en-US" dirty="0" smtClean="0"/>
              <a:t>studies needed</a:t>
            </a:r>
          </a:p>
          <a:p>
            <a:pPr lvl="1"/>
            <a:r>
              <a:rPr lang="en-US" dirty="0" smtClean="0"/>
              <a:t>value </a:t>
            </a:r>
            <a:r>
              <a:rPr lang="en-US" dirty="0" smtClean="0"/>
              <a:t>of MAE measure …</a:t>
            </a:r>
          </a:p>
          <a:p>
            <a:r>
              <a:rPr lang="en-US" dirty="0" smtClean="0"/>
              <a:t>In addition</a:t>
            </a:r>
          </a:p>
          <a:p>
            <a:pPr lvl="1"/>
            <a:r>
              <a:rPr lang="en-US" dirty="0" smtClean="0"/>
              <a:t>recommendation </a:t>
            </a:r>
            <a:r>
              <a:rPr lang="en-US" dirty="0" smtClean="0"/>
              <a:t>in navigational context</a:t>
            </a:r>
          </a:p>
          <a:p>
            <a:pPr lvl="2"/>
            <a:r>
              <a:rPr lang="en-US" dirty="0" smtClean="0"/>
              <a:t>acceptance </a:t>
            </a:r>
            <a:r>
              <a:rPr lang="en-US" dirty="0" smtClean="0"/>
              <a:t>of recommendation depends on situation of user</a:t>
            </a:r>
          </a:p>
          <a:p>
            <a:r>
              <a:rPr lang="en-US" dirty="0" smtClean="0"/>
              <a:t>Further work</a:t>
            </a:r>
          </a:p>
          <a:p>
            <a:pPr lvl="1"/>
            <a:r>
              <a:rPr lang="en-US" dirty="0" smtClean="0"/>
              <a:t>comparison </a:t>
            </a:r>
            <a:r>
              <a:rPr lang="en-US" dirty="0" smtClean="0"/>
              <a:t>of general sales behavior</a:t>
            </a:r>
          </a:p>
          <a:p>
            <a:pPr lvl="1"/>
            <a:r>
              <a:rPr lang="en-US" dirty="0" smtClean="0"/>
              <a:t>more </a:t>
            </a:r>
            <a:r>
              <a:rPr lang="en-US" dirty="0" smtClean="0"/>
              <a:t>information in data to be found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Case studies in recommender systems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The MovieLens data set, others</a:t>
            </a:r>
          </a:p>
          <a:p>
            <a:pPr lvl="1"/>
            <a:r>
              <a:rPr lang="en-GB" dirty="0" smtClean="0"/>
              <a:t>focus </a:t>
            </a:r>
            <a:r>
              <a:rPr lang="en-GB" dirty="0" smtClean="0"/>
              <a:t>on improving the Mean Absolute Error …</a:t>
            </a:r>
          </a:p>
          <a:p>
            <a:pPr eaLnBrk="1" hangingPunct="1"/>
            <a:r>
              <a:rPr lang="en-GB" dirty="0" smtClean="0"/>
              <a:t>What about the business value?</a:t>
            </a:r>
          </a:p>
          <a:p>
            <a:pPr lvl="1"/>
            <a:r>
              <a:rPr lang="en-GB" dirty="0" smtClean="0"/>
              <a:t>nearly </a:t>
            </a:r>
            <a:r>
              <a:rPr lang="en-GB" dirty="0" smtClean="0"/>
              <a:t>no real-world studies</a:t>
            </a:r>
          </a:p>
          <a:p>
            <a:pPr lvl="1"/>
            <a:r>
              <a:rPr lang="en-GB" dirty="0" smtClean="0"/>
              <a:t>exceptions</a:t>
            </a:r>
            <a:r>
              <a:rPr lang="en-GB" dirty="0" smtClean="0"/>
              <a:t>, e.g., Dias et al., 2008.</a:t>
            </a:r>
          </a:p>
          <a:p>
            <a:pPr lvl="2"/>
            <a:r>
              <a:rPr lang="en-GB" dirty="0" smtClean="0"/>
              <a:t>e-Grocer application</a:t>
            </a:r>
          </a:p>
          <a:p>
            <a:pPr lvl="2"/>
            <a:r>
              <a:rPr lang="en-GB" dirty="0" smtClean="0"/>
              <a:t>CF method</a:t>
            </a:r>
          </a:p>
          <a:p>
            <a:pPr lvl="2"/>
            <a:r>
              <a:rPr lang="en-GB" dirty="0" smtClean="0"/>
              <a:t>short </a:t>
            </a:r>
            <a:r>
              <a:rPr lang="en-GB" dirty="0" smtClean="0"/>
              <a:t>term: below one percent</a:t>
            </a:r>
          </a:p>
          <a:p>
            <a:pPr lvl="2"/>
            <a:r>
              <a:rPr lang="en-GB" dirty="0" smtClean="0"/>
              <a:t>long-term</a:t>
            </a:r>
            <a:r>
              <a:rPr lang="en-GB" dirty="0" smtClean="0"/>
              <a:t>, indirect effects important </a:t>
            </a:r>
          </a:p>
          <a:p>
            <a:r>
              <a:rPr lang="en-GB" dirty="0" smtClean="0"/>
              <a:t>This study</a:t>
            </a:r>
          </a:p>
          <a:p>
            <a:pPr lvl="1"/>
            <a:r>
              <a:rPr lang="en-GB" dirty="0" smtClean="0"/>
              <a:t>measuring </a:t>
            </a:r>
            <a:r>
              <a:rPr lang="en-GB" dirty="0" smtClean="0"/>
              <a:t>impact of different RS algorithms in Mobile Internet scenario</a:t>
            </a:r>
          </a:p>
          <a:p>
            <a:pPr lvl="1"/>
            <a:r>
              <a:rPr lang="en-GB" dirty="0" smtClean="0"/>
              <a:t>more </a:t>
            </a:r>
            <a:r>
              <a:rPr lang="en-GB" dirty="0" smtClean="0"/>
              <a:t>than 3% more sales through personalized item ordering</a:t>
            </a:r>
          </a:p>
          <a:p>
            <a:pPr lvl="1"/>
            <a:endParaRPr lang="en-GB" dirty="0" smtClean="0"/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platform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0035" y="1643050"/>
            <a:ext cx="5572163" cy="3962400"/>
          </a:xfrm>
        </p:spPr>
        <p:txBody>
          <a:bodyPr/>
          <a:lstStyle/>
          <a:p>
            <a:r>
              <a:rPr lang="en-AU" dirty="0" smtClean="0"/>
              <a:t>Game download platform of </a:t>
            </a:r>
            <a:r>
              <a:rPr lang="en-AU" dirty="0" err="1" smtClean="0"/>
              <a:t>telco</a:t>
            </a:r>
            <a:r>
              <a:rPr lang="en-AU" dirty="0" smtClean="0"/>
              <a:t> provider</a:t>
            </a:r>
          </a:p>
          <a:p>
            <a:pPr lvl="1"/>
            <a:r>
              <a:rPr lang="en-AU" dirty="0" smtClean="0"/>
              <a:t>access </a:t>
            </a:r>
            <a:r>
              <a:rPr lang="en-AU" dirty="0" smtClean="0"/>
              <a:t>via mobile phone</a:t>
            </a:r>
          </a:p>
          <a:p>
            <a:pPr lvl="1"/>
            <a:r>
              <a:rPr lang="en-AU" dirty="0" smtClean="0"/>
              <a:t>direct download, charged to monthly statement</a:t>
            </a:r>
          </a:p>
          <a:p>
            <a:pPr lvl="1"/>
            <a:r>
              <a:rPr lang="en-AU" dirty="0" smtClean="0"/>
              <a:t>low cost items (0.99 cent to few Euro)</a:t>
            </a:r>
          </a:p>
          <a:p>
            <a:r>
              <a:rPr lang="en-AU" dirty="0" smtClean="0"/>
              <a:t>Extension to existing platform</a:t>
            </a:r>
          </a:p>
          <a:p>
            <a:pPr lvl="1"/>
            <a:r>
              <a:rPr lang="en-AU" dirty="0" smtClean="0"/>
              <a:t>"My recommendations"</a:t>
            </a:r>
            <a:endParaRPr lang="en-AU" dirty="0" smtClean="0"/>
          </a:p>
          <a:p>
            <a:pPr lvl="1"/>
            <a:r>
              <a:rPr lang="en-AU" dirty="0" smtClean="0"/>
              <a:t>in-category </a:t>
            </a:r>
            <a:r>
              <a:rPr lang="en-AU" dirty="0" smtClean="0"/>
              <a:t>personalization (where applicable)</a:t>
            </a:r>
          </a:p>
          <a:p>
            <a:pPr lvl="1"/>
            <a:r>
              <a:rPr lang="en-AU" dirty="0" smtClean="0"/>
              <a:t>start-page </a:t>
            </a:r>
            <a:r>
              <a:rPr lang="en-AU" dirty="0" smtClean="0"/>
              <a:t>items, post-sales items</a:t>
            </a:r>
          </a:p>
          <a:p>
            <a:r>
              <a:rPr lang="en-AU" dirty="0" smtClean="0"/>
              <a:t>Control group</a:t>
            </a:r>
          </a:p>
          <a:p>
            <a:pPr lvl="1"/>
            <a:r>
              <a:rPr lang="en-AU" dirty="0" smtClean="0"/>
              <a:t>natural or editorial item ranking</a:t>
            </a:r>
          </a:p>
          <a:p>
            <a:pPr lvl="1"/>
            <a:r>
              <a:rPr lang="en-AU" dirty="0" smtClean="0"/>
              <a:t>no </a:t>
            </a:r>
            <a:r>
              <a:rPr lang="en-AU" dirty="0" smtClean="0"/>
              <a:t>"My Recommendations"</a:t>
            </a:r>
            <a:endParaRPr lang="en-AU" dirty="0"/>
          </a:p>
        </p:txBody>
      </p:sp>
      <p:pic>
        <p:nvPicPr>
          <p:cNvPr id="20482" name="Picture 2" descr="C:\Dokumente und Einstellungen\jannach\Eigene Dateien\6 papers\itwp09\screenshots\Startseite Teaserbeschriftungen.jpg"/>
          <p:cNvPicPr>
            <a:picLocks noChangeAspect="1" noChangeArrowheads="1"/>
          </p:cNvPicPr>
          <p:nvPr/>
        </p:nvPicPr>
        <p:blipFill>
          <a:blip r:embed="rId3" cstate="print"/>
          <a:srcRect r="41533"/>
          <a:stretch>
            <a:fillRect/>
          </a:stretch>
        </p:blipFill>
        <p:spPr bwMode="auto">
          <a:xfrm>
            <a:off x="6228184" y="1196752"/>
            <a:ext cx="1872208" cy="48824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setup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 recommendation algorithms, 1 control group</a:t>
            </a:r>
          </a:p>
          <a:p>
            <a:pPr lvl="1"/>
            <a:r>
              <a:rPr lang="en-US" dirty="0" smtClean="0"/>
              <a:t>CF (item-item, SlopeOne), Content-based filtering, Switching CF/Content-baaed hybrid, top rating, top selling</a:t>
            </a:r>
          </a:p>
          <a:p>
            <a:r>
              <a:rPr lang="en-US" dirty="0" smtClean="0"/>
              <a:t>Test period:</a:t>
            </a:r>
          </a:p>
          <a:p>
            <a:pPr lvl="1"/>
            <a:r>
              <a:rPr lang="en-US" dirty="0" smtClean="0"/>
              <a:t>4 weeks evaluation period</a:t>
            </a:r>
          </a:p>
          <a:p>
            <a:pPr lvl="1"/>
            <a:r>
              <a:rPr lang="en-US" dirty="0" smtClean="0"/>
              <a:t>about </a:t>
            </a:r>
            <a:r>
              <a:rPr lang="en-US" dirty="0" smtClean="0"/>
              <a:t>150,000 users assigned randomly to different groups</a:t>
            </a:r>
          </a:p>
          <a:p>
            <a:pPr lvl="1"/>
            <a:r>
              <a:rPr lang="en-US" dirty="0" smtClean="0"/>
              <a:t>only </a:t>
            </a:r>
            <a:r>
              <a:rPr lang="en-US" dirty="0" smtClean="0"/>
              <a:t>experienced users</a:t>
            </a:r>
          </a:p>
          <a:p>
            <a:r>
              <a:rPr lang="en-US" dirty="0" smtClean="0"/>
              <a:t>Hypothesis (H1 – H4)</a:t>
            </a:r>
          </a:p>
          <a:p>
            <a:pPr lvl="1"/>
            <a:r>
              <a:rPr lang="en-US" dirty="0" smtClean="0"/>
              <a:t>H1: Pers. recommendations </a:t>
            </a:r>
            <a:r>
              <a:rPr lang="en-US" b="1" dirty="0" smtClean="0"/>
              <a:t>stimulate</a:t>
            </a:r>
            <a:r>
              <a:rPr lang="en-US" dirty="0" smtClean="0"/>
              <a:t> </a:t>
            </a:r>
            <a:r>
              <a:rPr lang="en-US" b="1" dirty="0" smtClean="0"/>
              <a:t>more users </a:t>
            </a:r>
            <a:r>
              <a:rPr lang="en-US" dirty="0" smtClean="0"/>
              <a:t>to </a:t>
            </a:r>
            <a:r>
              <a:rPr lang="en-US" b="1" dirty="0" smtClean="0"/>
              <a:t>view items</a:t>
            </a:r>
          </a:p>
          <a:p>
            <a:pPr lvl="1"/>
            <a:r>
              <a:rPr lang="en-US" dirty="0" smtClean="0"/>
              <a:t>H2: Person. recommendations </a:t>
            </a:r>
            <a:r>
              <a:rPr lang="en-US" b="1" dirty="0" smtClean="0"/>
              <a:t>turn</a:t>
            </a:r>
            <a:r>
              <a:rPr lang="en-US" dirty="0" smtClean="0"/>
              <a:t> </a:t>
            </a:r>
            <a:r>
              <a:rPr lang="en-US" b="1" dirty="0" smtClean="0"/>
              <a:t>more visitors into buyers</a:t>
            </a:r>
          </a:p>
          <a:p>
            <a:pPr lvl="1"/>
            <a:r>
              <a:rPr lang="en-US" dirty="0" smtClean="0"/>
              <a:t>H3: Pers. recommendations stimulate </a:t>
            </a:r>
            <a:r>
              <a:rPr lang="en-US" b="1" dirty="0" smtClean="0"/>
              <a:t>individual</a:t>
            </a:r>
            <a:r>
              <a:rPr lang="en-US" dirty="0" smtClean="0"/>
              <a:t> </a:t>
            </a:r>
            <a:r>
              <a:rPr lang="en-US" b="1" dirty="0" smtClean="0"/>
              <a:t>users</a:t>
            </a:r>
            <a:r>
              <a:rPr lang="en-US" dirty="0" smtClean="0"/>
              <a:t> to </a:t>
            </a:r>
            <a:r>
              <a:rPr lang="en-US" b="1" dirty="0" smtClean="0"/>
              <a:t>view more items</a:t>
            </a:r>
          </a:p>
          <a:p>
            <a:pPr lvl="1"/>
            <a:r>
              <a:rPr lang="en-US" dirty="0" smtClean="0"/>
              <a:t>H3: Pers. recommendations stimulate </a:t>
            </a:r>
            <a:r>
              <a:rPr lang="en-US" b="1" dirty="0" smtClean="0"/>
              <a:t>individual</a:t>
            </a:r>
            <a:r>
              <a:rPr lang="en-US" dirty="0" smtClean="0"/>
              <a:t> </a:t>
            </a:r>
            <a:r>
              <a:rPr lang="en-US" b="1" dirty="0" smtClean="0"/>
              <a:t>users</a:t>
            </a:r>
            <a:r>
              <a:rPr lang="en-US" dirty="0" smtClean="0"/>
              <a:t> to </a:t>
            </a:r>
            <a:r>
              <a:rPr lang="en-US" b="1" dirty="0" smtClean="0"/>
              <a:t>buy more items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and purchase behavior of customers</a:t>
            </a:r>
          </a:p>
          <a:p>
            <a:pPr lvl="1"/>
            <a:r>
              <a:rPr lang="en-US" dirty="0" smtClean="0"/>
              <a:t>customers </a:t>
            </a:r>
            <a:r>
              <a:rPr lang="en-US" dirty="0" smtClean="0"/>
              <a:t>are always logged in</a:t>
            </a:r>
          </a:p>
          <a:p>
            <a:pPr lvl="1"/>
            <a:r>
              <a:rPr lang="en-US" dirty="0" smtClean="0"/>
              <a:t>all </a:t>
            </a:r>
            <a:r>
              <a:rPr lang="en-US" dirty="0" smtClean="0"/>
              <a:t>navigation activities stored in system</a:t>
            </a:r>
          </a:p>
          <a:p>
            <a:r>
              <a:rPr lang="en-US" dirty="0" smtClean="0"/>
              <a:t>Measurements taken in different situations</a:t>
            </a:r>
          </a:p>
          <a:p>
            <a:pPr lvl="1"/>
            <a:r>
              <a:rPr lang="en-US" dirty="0" smtClean="0"/>
              <a:t>my </a:t>
            </a:r>
            <a:r>
              <a:rPr lang="en-US" dirty="0" smtClean="0"/>
              <a:t>Recommendations, start page, post sales, in categories, overall effects</a:t>
            </a:r>
          </a:p>
          <a:p>
            <a:pPr lvl="1"/>
            <a:r>
              <a:rPr lang="en-US" dirty="0" smtClean="0"/>
              <a:t>metrics</a:t>
            </a:r>
            <a:endParaRPr lang="en-US" dirty="0" smtClean="0"/>
          </a:p>
          <a:p>
            <a:pPr lvl="2"/>
            <a:r>
              <a:rPr lang="en-US" dirty="0" smtClean="0"/>
              <a:t>item viewers/platform visitors</a:t>
            </a:r>
          </a:p>
          <a:p>
            <a:pPr lvl="2"/>
            <a:r>
              <a:rPr lang="en-US" dirty="0" smtClean="0"/>
              <a:t>item purchasers/platform visitors</a:t>
            </a:r>
          </a:p>
          <a:p>
            <a:pPr lvl="2"/>
            <a:r>
              <a:rPr lang="en-US" dirty="0" smtClean="0"/>
              <a:t>item views per visitor</a:t>
            </a:r>
          </a:p>
          <a:p>
            <a:pPr lvl="2"/>
            <a:r>
              <a:rPr lang="en-US" dirty="0" smtClean="0"/>
              <a:t>purchases per visitor</a:t>
            </a:r>
          </a:p>
          <a:p>
            <a:r>
              <a:rPr lang="en-US" dirty="0" smtClean="0"/>
              <a:t>Implicit and explicit feedback</a:t>
            </a:r>
          </a:p>
          <a:p>
            <a:pPr lvl="1"/>
            <a:r>
              <a:rPr lang="en-US" dirty="0" smtClean="0"/>
              <a:t>item </a:t>
            </a:r>
            <a:r>
              <a:rPr lang="en-US" dirty="0" smtClean="0"/>
              <a:t>view, item purchase, explicit ratings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Recommendations conversion rates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r>
              <a:rPr lang="en-US" sz="1400" i="1" dirty="0" smtClean="0"/>
              <a:t>		Item viewers / visitors				Purchasers / visitors</a:t>
            </a:r>
          </a:p>
          <a:p>
            <a:r>
              <a:rPr lang="en-US" dirty="0" smtClean="0"/>
              <a:t>Conversion rates</a:t>
            </a:r>
          </a:p>
          <a:p>
            <a:pPr lvl="1"/>
            <a:r>
              <a:rPr lang="en-US" dirty="0" smtClean="0"/>
              <a:t>top-rated </a:t>
            </a:r>
            <a:r>
              <a:rPr lang="en-US" dirty="0" smtClean="0"/>
              <a:t>items (SlopeOne, Top-Rating) appear to be non-interesting</a:t>
            </a:r>
          </a:p>
          <a:p>
            <a:pPr lvl="1"/>
            <a:r>
              <a:rPr lang="en-US" dirty="0" smtClean="0"/>
              <a:t>only </a:t>
            </a:r>
            <a:r>
              <a:rPr lang="en-US" dirty="0" smtClean="0"/>
              <a:t>CF-Item able to turn more visitors into buyers (p &lt; 0.01)</a:t>
            </a:r>
          </a:p>
          <a:p>
            <a:r>
              <a:rPr lang="en-US" dirty="0" smtClean="0"/>
              <a:t>Overall on the platform</a:t>
            </a:r>
          </a:p>
          <a:p>
            <a:pPr lvl="1"/>
            <a:r>
              <a:rPr lang="en-US" dirty="0" smtClean="0"/>
              <a:t>no </a:t>
            </a:r>
            <a:r>
              <a:rPr lang="en-US" dirty="0" smtClean="0"/>
              <a:t>significant increase on both conversion rates (for frequent users!)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714488"/>
            <a:ext cx="4500594" cy="2020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4941" y="1714488"/>
            <a:ext cx="3782681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Recommendations sales increase (1)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1000" dirty="0" smtClean="0"/>
          </a:p>
          <a:p>
            <a:pPr lvl="1">
              <a:buNone/>
            </a:pPr>
            <a:r>
              <a:rPr lang="en-US" sz="1400" i="1" dirty="0" smtClean="0"/>
              <a:t>		Item views/ customer				Purchases / customer</a:t>
            </a:r>
          </a:p>
          <a:p>
            <a:r>
              <a:rPr lang="en-US" dirty="0" smtClean="0"/>
              <a:t>Item views:</a:t>
            </a:r>
          </a:p>
          <a:p>
            <a:pPr lvl="1"/>
            <a:r>
              <a:rPr lang="en-US" dirty="0" smtClean="0"/>
              <a:t>except </a:t>
            </a:r>
            <a:r>
              <a:rPr lang="en-US" dirty="0" smtClean="0"/>
              <a:t>SlopeOne, all personalized RS outperform non-personalized techniques</a:t>
            </a:r>
          </a:p>
          <a:p>
            <a:r>
              <a:rPr lang="en-US" dirty="0" smtClean="0"/>
              <a:t>Item purchases</a:t>
            </a:r>
          </a:p>
          <a:p>
            <a:pPr lvl="1"/>
            <a:r>
              <a:rPr lang="en-US" dirty="0" smtClean="0"/>
              <a:t>RS measurably stimulate users to buy/download more items</a:t>
            </a:r>
          </a:p>
          <a:p>
            <a:pPr lvl="1"/>
            <a:r>
              <a:rPr lang="en-US" dirty="0" smtClean="0"/>
              <a:t>content-based </a:t>
            </a:r>
            <a:r>
              <a:rPr lang="en-US" dirty="0" smtClean="0"/>
              <a:t>method does not work well here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1714488"/>
            <a:ext cx="3490919" cy="159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5" y="1643051"/>
            <a:ext cx="3857651" cy="1873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Recommendations sales increase (2)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1000" dirty="0" smtClean="0"/>
          </a:p>
          <a:p>
            <a:endParaRPr lang="en-US" dirty="0" smtClean="0"/>
          </a:p>
          <a:p>
            <a:r>
              <a:rPr lang="en-US" dirty="0" smtClean="0"/>
              <a:t>Demos and non-free games:</a:t>
            </a:r>
          </a:p>
          <a:p>
            <a:pPr lvl="1"/>
            <a:r>
              <a:rPr lang="en-US" dirty="0" smtClean="0"/>
              <a:t>previous </a:t>
            </a:r>
            <a:r>
              <a:rPr lang="en-US" dirty="0" smtClean="0"/>
              <a:t>figures counted all downloads</a:t>
            </a:r>
          </a:p>
          <a:p>
            <a:pPr lvl="1"/>
            <a:r>
              <a:rPr lang="en-US" dirty="0" smtClean="0"/>
              <a:t>figure </a:t>
            </a:r>
            <a:r>
              <a:rPr lang="en-US" dirty="0" smtClean="0"/>
              <a:t>shows</a:t>
            </a:r>
          </a:p>
          <a:p>
            <a:pPr lvl="2"/>
            <a:r>
              <a:rPr lang="en-US" dirty="0" smtClean="0"/>
              <a:t>personalized </a:t>
            </a:r>
            <a:r>
              <a:rPr lang="en-US" dirty="0" smtClean="0"/>
              <a:t>techniques comparable to top seller list</a:t>
            </a:r>
          </a:p>
          <a:p>
            <a:pPr lvl="2"/>
            <a:r>
              <a:rPr lang="en-US" dirty="0" smtClean="0"/>
              <a:t>however</a:t>
            </a:r>
            <a:r>
              <a:rPr lang="en-US" dirty="0" smtClean="0"/>
              <a:t>, can stimulate interest in demo games</a:t>
            </a:r>
          </a:p>
          <a:p>
            <a:r>
              <a:rPr lang="en-US" dirty="0" smtClean="0"/>
              <a:t>Note, </a:t>
            </a:r>
            <a:r>
              <a:rPr lang="en-US" dirty="0" smtClean="0"/>
              <a:t>Rating possible only after download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9" y="1714488"/>
            <a:ext cx="4007367" cy="2014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feld 8"/>
          <p:cNvSpPr txBox="1"/>
          <p:nvPr/>
        </p:nvSpPr>
        <p:spPr>
          <a:xfrm>
            <a:off x="5143504" y="1857364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i="0" dirty="0" smtClean="0"/>
              <a:t>Figure shows purchases per visitor rate</a:t>
            </a:r>
            <a:endParaRPr lang="en-US" sz="1200" i="0" dirty="0"/>
          </a:p>
        </p:txBody>
      </p:sp>
      <p:sp>
        <p:nvSpPr>
          <p:cNvPr id="14" name="Rechtwinkliges Dreieck 13"/>
          <p:cNvSpPr/>
          <p:nvPr/>
        </p:nvSpPr>
        <p:spPr bwMode="auto">
          <a:xfrm>
            <a:off x="2643174" y="1785926"/>
            <a:ext cx="2143140" cy="2714644"/>
          </a:xfrm>
          <a:prstGeom prst="rtTriangl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96" charset="-128"/>
            </a:endParaRPr>
          </a:p>
        </p:txBody>
      </p:sp>
      <p:sp>
        <p:nvSpPr>
          <p:cNvPr id="15" name="Eine Ecke des Rechtecks schneiden 14"/>
          <p:cNvSpPr/>
          <p:nvPr/>
        </p:nvSpPr>
        <p:spPr bwMode="auto">
          <a:xfrm rot="2541484">
            <a:off x="6277820" y="805836"/>
            <a:ext cx="1000132" cy="785818"/>
          </a:xfrm>
          <a:prstGeom prst="snip1Rect">
            <a:avLst>
              <a:gd name="adj" fmla="val 0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96" charset="-128"/>
            </a:endParaRPr>
          </a:p>
        </p:txBody>
      </p:sp>
      <p:sp>
        <p:nvSpPr>
          <p:cNvPr id="16" name="Ellipse 15"/>
          <p:cNvSpPr/>
          <p:nvPr/>
        </p:nvSpPr>
        <p:spPr bwMode="auto">
          <a:xfrm>
            <a:off x="6000760" y="1643050"/>
            <a:ext cx="2928958" cy="1571636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96" charset="-128"/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8429652" y="3214686"/>
            <a:ext cx="71438" cy="45719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96" charset="-128"/>
            </a:endParaRPr>
          </a:p>
        </p:txBody>
      </p:sp>
      <p:sp>
        <p:nvSpPr>
          <p:cNvPr id="18" name="Ellipse 17"/>
          <p:cNvSpPr/>
          <p:nvPr/>
        </p:nvSpPr>
        <p:spPr bwMode="auto">
          <a:xfrm>
            <a:off x="8286776" y="3143248"/>
            <a:ext cx="142876" cy="71438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96" charset="-128"/>
            </a:endParaRPr>
          </a:p>
        </p:txBody>
      </p:sp>
      <p:sp>
        <p:nvSpPr>
          <p:cNvPr id="19" name="Ellipse 18"/>
          <p:cNvSpPr/>
          <p:nvPr/>
        </p:nvSpPr>
        <p:spPr bwMode="auto">
          <a:xfrm>
            <a:off x="8143900" y="3286124"/>
            <a:ext cx="914400" cy="9144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96" charset="-128"/>
            </a:endParaRPr>
          </a:p>
        </p:txBody>
      </p:sp>
      <p:sp>
        <p:nvSpPr>
          <p:cNvPr id="20" name="Ellipse 19"/>
          <p:cNvSpPr/>
          <p:nvPr/>
        </p:nvSpPr>
        <p:spPr bwMode="auto">
          <a:xfrm>
            <a:off x="8001024" y="3357562"/>
            <a:ext cx="914400" cy="9144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96" charset="-128"/>
            </a:endParaRPr>
          </a:p>
        </p:txBody>
      </p:sp>
      <p:sp>
        <p:nvSpPr>
          <p:cNvPr id="25" name="Abgerundete rechteckige Legende 24"/>
          <p:cNvSpPr/>
          <p:nvPr/>
        </p:nvSpPr>
        <p:spPr bwMode="auto">
          <a:xfrm>
            <a:off x="5286380" y="3214686"/>
            <a:ext cx="2071702" cy="476726"/>
          </a:xfrm>
          <a:prstGeom prst="wedgeRoundRectCallout">
            <a:avLst>
              <a:gd name="adj1" fmla="val -60488"/>
              <a:gd name="adj2" fmla="val -32402"/>
              <a:gd name="adj3" fmla="val 16667"/>
            </a:avLst>
          </a:prstGeom>
          <a:solidFill>
            <a:srgbClr val="84B818">
              <a:alpha val="16000"/>
            </a:srgbClr>
          </a:solidFill>
          <a:ln w="9525" cap="flat" cmpd="sng" algn="ctr">
            <a:solidFill>
              <a:srgbClr val="84B81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0" i="0" dirty="0" smtClean="0"/>
              <a:t>Note: Only 2 demos in top 30 downloads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96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Post-sales recommendations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r>
              <a:rPr lang="en-US" sz="1400" i="1" dirty="0" smtClean="0"/>
              <a:t>		Item views / visitor				Purchases / visitor</a:t>
            </a:r>
          </a:p>
          <a:p>
            <a:r>
              <a:rPr lang="en-US" dirty="0" smtClean="0"/>
              <a:t>Findings</a:t>
            </a:r>
          </a:p>
          <a:p>
            <a:pPr lvl="1"/>
            <a:r>
              <a:rPr lang="en-US" dirty="0" smtClean="0"/>
              <a:t>recommending "more-of-the-same", </a:t>
            </a:r>
            <a:r>
              <a:rPr lang="en-US" dirty="0" smtClean="0"/>
              <a:t>top sellers or simply new items does not work well</a:t>
            </a:r>
          </a:p>
          <a:p>
            <a:pPr lvl="1"/>
            <a:r>
              <a:rPr lang="en-US" dirty="0" smtClean="0"/>
              <a:t>top-Rating </a:t>
            </a:r>
            <a:r>
              <a:rPr lang="en-US" dirty="0" smtClean="0"/>
              <a:t>and SlopeOne nearly exclusively stimulate demo downloads (Not shown) </a:t>
            </a:r>
          </a:p>
          <a:p>
            <a:pPr lvl="1"/>
            <a:r>
              <a:rPr lang="en-US" dirty="0" smtClean="0"/>
              <a:t>top-Seller </a:t>
            </a:r>
            <a:r>
              <a:rPr lang="en-US" dirty="0" smtClean="0"/>
              <a:t>und control group sell no demos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1928802"/>
            <a:ext cx="4214842" cy="1621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96534" y="1857364"/>
            <a:ext cx="3729484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7_habv">
  <a:themeElements>
    <a:clrScheme name="17_hab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7_habv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7_hab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17_habv</Template>
  <TotalTime>0</TotalTime>
  <Words>609</Words>
  <Application>Microsoft Office PowerPoint</Application>
  <PresentationFormat>Bildschirmpräsentation (4:3)</PresentationFormat>
  <Paragraphs>157</Paragraphs>
  <Slides>13</Slides>
  <Notes>13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13</vt:i4>
      </vt:variant>
    </vt:vector>
  </HeadingPairs>
  <TitlesOfParts>
    <vt:vector size="15" baseType="lpstr">
      <vt:lpstr>17_habv</vt:lpstr>
      <vt:lpstr>Benutzerdefiniertes Design</vt:lpstr>
      <vt:lpstr>Folie 1</vt:lpstr>
      <vt:lpstr>Case studies in recommender systems</vt:lpstr>
      <vt:lpstr>Application platform</vt:lpstr>
      <vt:lpstr>Study setup</vt:lpstr>
      <vt:lpstr>Measurements</vt:lpstr>
      <vt:lpstr>My Recommendations conversion rates</vt:lpstr>
      <vt:lpstr>My Recommendations sales increase (1)</vt:lpstr>
      <vt:lpstr>My Recommendations sales increase (2)</vt:lpstr>
      <vt:lpstr>Post-sales recommendations</vt:lpstr>
      <vt:lpstr>Start page recommendations</vt:lpstr>
      <vt:lpstr>Overall effects</vt:lpstr>
      <vt:lpstr>Further observations: ratings on the Mobile Internet</vt:lpstr>
      <vt:lpstr>Summary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Recommender Systems</dc:title>
  <dc:creator>markus</dc:creator>
  <cp:lastModifiedBy>LS13Admin</cp:lastModifiedBy>
  <cp:revision>1136</cp:revision>
  <dcterms:created xsi:type="dcterms:W3CDTF">2006-04-22T09:23:14Z</dcterms:created>
  <dcterms:modified xsi:type="dcterms:W3CDTF">2011-08-17T13:42:33Z</dcterms:modified>
</cp:coreProperties>
</file>